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922" r:id="rId1"/>
  </p:sldMasterIdLst>
  <p:notesMasterIdLst>
    <p:notesMasterId r:id="rId25"/>
  </p:notesMasterIdLst>
  <p:handoutMasterIdLst>
    <p:handoutMasterId r:id="rId26"/>
  </p:handoutMasterIdLst>
  <p:sldIdLst>
    <p:sldId id="491" r:id="rId2"/>
    <p:sldId id="1774" r:id="rId3"/>
    <p:sldId id="360" r:id="rId4"/>
    <p:sldId id="2508" r:id="rId5"/>
    <p:sldId id="810" r:id="rId6"/>
    <p:sldId id="769" r:id="rId7"/>
    <p:sldId id="2118" r:id="rId8"/>
    <p:sldId id="2168" r:id="rId9"/>
    <p:sldId id="2479" r:id="rId10"/>
    <p:sldId id="2177" r:id="rId11"/>
    <p:sldId id="2174" r:id="rId12"/>
    <p:sldId id="2178" r:id="rId13"/>
    <p:sldId id="323" r:id="rId14"/>
    <p:sldId id="351" r:id="rId15"/>
    <p:sldId id="352" r:id="rId16"/>
    <p:sldId id="343" r:id="rId17"/>
    <p:sldId id="1871" r:id="rId18"/>
    <p:sldId id="1870" r:id="rId19"/>
    <p:sldId id="1155" r:id="rId20"/>
    <p:sldId id="2478" r:id="rId21"/>
    <p:sldId id="2491" r:id="rId22"/>
    <p:sldId id="2184" r:id="rId23"/>
    <p:sldId id="2507" r:id="rId2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66"/>
    <a:srgbClr val="FFFFFF"/>
    <a:srgbClr val="FF7C80"/>
    <a:srgbClr val="FF0000"/>
    <a:srgbClr val="CC99FF"/>
    <a:srgbClr val="FFCC99"/>
    <a:srgbClr val="DFF0A8"/>
    <a:srgbClr val="99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767" autoAdjust="0"/>
    <p:restoredTop sz="84911" autoAdjust="0"/>
  </p:normalViewPr>
  <p:slideViewPr>
    <p:cSldViewPr>
      <p:cViewPr varScale="1">
        <p:scale>
          <a:sx n="109" d="100"/>
          <a:sy n="109" d="100"/>
        </p:scale>
        <p:origin x="1424" y="1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2165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0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00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00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00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1B00425C-C63C-4230-B7DC-79FD38CE7EF8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274930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60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/>
              <a:t>Klicken Sie, um die Formate des Vorlagentextes zu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76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CA79B30A-762A-405E-8394-950ADCFED66D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544329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1C69340-D663-4FF9-B01E-0323012656BF}" type="slidenum">
              <a:rPr lang="de-DE" smtClean="0"/>
              <a:pPr/>
              <a:t>1</a:t>
            </a:fld>
            <a:endParaRPr lang="de-DE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6338" y="698500"/>
            <a:ext cx="4529137" cy="3397250"/>
          </a:xfrm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4875" y="4349750"/>
            <a:ext cx="5048250" cy="4095750"/>
          </a:xfrm>
          <a:noFill/>
          <a:ln/>
        </p:spPr>
        <p:txBody>
          <a:bodyPr lIns="-1600200" tIns="-800100" rIns="-1600200" bIns="-800100"/>
          <a:lstStyle/>
          <a:p>
            <a:pPr eaLnBrk="1" hangingPunct="1"/>
            <a:endParaRPr lang="en-GB" b="1" dirty="0">
              <a:solidFill>
                <a:schemeClr val="bg2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514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76515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875325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BC02912-51CB-4EBB-AA4E-85B1E85DA9C6}" type="slidenum">
              <a:rPr lang="en-GB" smtClean="0"/>
              <a:pPr/>
              <a:t>6</a:t>
            </a:fld>
            <a:endParaRPr lang="en-GB"/>
          </a:p>
        </p:txBody>
      </p:sp>
      <p:sp>
        <p:nvSpPr>
          <p:cNvPr id="72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832925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39673" y="914401"/>
            <a:ext cx="6947127" cy="3488266"/>
          </a:xfrm>
        </p:spPr>
        <p:txBody>
          <a:bodyPr anchor="b">
            <a:normAutofit/>
          </a:bodyPr>
          <a:lstStyle>
            <a:lvl1pPr algn="r">
              <a:defRPr sz="5400">
                <a:effectLst/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24238" y="4402666"/>
            <a:ext cx="5762563" cy="136453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25773" y="6117336"/>
            <a:ext cx="857473" cy="365125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5/13/22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24261" y="6123388"/>
            <a:ext cx="3609438" cy="365125"/>
          </a:xfrm>
        </p:spPr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75320" y="6117336"/>
            <a:ext cx="411480" cy="365125"/>
          </a:xfrm>
        </p:spPr>
        <p:txBody>
          <a:bodyPr/>
          <a:lstStyle/>
          <a:p>
            <a:fld id="{042AED99-7FB4-404E-8A97-64753DCE42EC}" type="slidenum">
              <a:rPr kumimoji="0" lang="en-US" smtClean="0"/>
              <a:pPr/>
              <a:t>‹Nr.›</a:t>
            </a:fld>
            <a:endParaRPr kumimoji="0" lang="en-US" dirty="0"/>
          </a:p>
        </p:txBody>
      </p:sp>
      <p:sp>
        <p:nvSpPr>
          <p:cNvPr id="23" name="Freeform 12"/>
          <p:cNvSpPr/>
          <p:nvPr/>
        </p:nvSpPr>
        <p:spPr bwMode="auto">
          <a:xfrm>
            <a:off x="203200" y="3771900"/>
            <a:ext cx="361950" cy="90488"/>
          </a:xfrm>
          <a:custGeom>
            <a:avLst/>
            <a:gdLst/>
            <a:ahLst/>
            <a:cxnLst/>
            <a:rect l="0" t="0" r="r" b="b"/>
            <a:pathLst>
              <a:path w="228" h="57">
                <a:moveTo>
                  <a:pt x="228" y="57"/>
                </a:moveTo>
                <a:lnTo>
                  <a:pt x="0" y="0"/>
                </a:lnTo>
                <a:lnTo>
                  <a:pt x="222" y="54"/>
                </a:lnTo>
                <a:lnTo>
                  <a:pt x="228" y="57"/>
                </a:lnTo>
                <a:close/>
              </a:path>
            </a:pathLst>
          </a:custGeom>
          <a:solidFill>
            <a:srgbClr val="29ABE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sp>
      <p:sp>
        <p:nvSpPr>
          <p:cNvPr id="24" name="Freeform 13"/>
          <p:cNvSpPr/>
          <p:nvPr/>
        </p:nvSpPr>
        <p:spPr bwMode="auto">
          <a:xfrm>
            <a:off x="560388" y="3867150"/>
            <a:ext cx="61913" cy="80963"/>
          </a:xfrm>
          <a:custGeom>
            <a:avLst/>
            <a:gdLst/>
            <a:ahLst/>
            <a:cxnLst/>
            <a:rect l="0" t="0" r="r" b="b"/>
            <a:pathLst>
              <a:path w="39" h="51">
                <a:moveTo>
                  <a:pt x="0" y="0"/>
                </a:moveTo>
                <a:lnTo>
                  <a:pt x="39" y="51"/>
                </a:lnTo>
                <a:lnTo>
                  <a:pt x="3" y="0"/>
                </a:lnTo>
                <a:lnTo>
                  <a:pt x="0" y="0"/>
                </a:lnTo>
                <a:close/>
              </a:path>
            </a:pathLst>
          </a:custGeom>
          <a:solidFill>
            <a:srgbClr val="29ABE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sp>
    </p:spTree>
    <p:extLst>
      <p:ext uri="{BB962C8B-B14F-4D97-AF65-F5344CB8AC3E}">
        <p14:creationId xmlns:p14="http://schemas.microsoft.com/office/powerpoint/2010/main" val="11843542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523" y="4732865"/>
            <a:ext cx="751599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789975" y="932112"/>
            <a:ext cx="6171065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3523" y="5299603"/>
            <a:ext cx="7515991" cy="49371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5/13/22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>
              <a:solidFill>
                <a:schemeClr val="tx2">
                  <a:shade val="90000"/>
                </a:scheme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>
              <a:solidFill>
                <a:schemeClr val="tx2">
                  <a:shade val="9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8527608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524" y="685800"/>
            <a:ext cx="751599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524" y="4343400"/>
            <a:ext cx="7515992" cy="14478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5/13/22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>
              <a:solidFill>
                <a:schemeClr val="tx2">
                  <a:shade val="90000"/>
                </a:scheme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>
              <a:solidFill>
                <a:schemeClr val="tx2">
                  <a:shade val="9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1736281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ita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969421" y="863023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72197" y="2819399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6741" y="685801"/>
            <a:ext cx="6974115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598235" y="3428999"/>
            <a:ext cx="6631128" cy="3810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523" y="4343400"/>
            <a:ext cx="7515991" cy="14478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5/13/22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>
              <a:solidFill>
                <a:schemeClr val="tx2">
                  <a:shade val="90000"/>
                </a:scheme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>
              <a:solidFill>
                <a:schemeClr val="tx2">
                  <a:shade val="9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0877905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nskar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525" y="3308581"/>
            <a:ext cx="751598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524" y="4777381"/>
            <a:ext cx="7515990" cy="8604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5/13/22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>
              <a:solidFill>
                <a:schemeClr val="tx2">
                  <a:shade val="90000"/>
                </a:scheme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>
              <a:solidFill>
                <a:schemeClr val="tx2">
                  <a:shade val="9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0109394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nskarte für Z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969421" y="863023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72197" y="2819399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6741" y="685801"/>
            <a:ext cx="6974115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13525" y="3886200"/>
            <a:ext cx="7515990" cy="889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de-DE"/>
              <a:t>Mastertextformat bearbeiten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524" y="4775200"/>
            <a:ext cx="7515990" cy="10160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5/13/22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>
              <a:solidFill>
                <a:schemeClr val="tx2">
                  <a:shade val="90000"/>
                </a:scheme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>
              <a:solidFill>
                <a:schemeClr val="tx2">
                  <a:shade val="9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709129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ahr oder Fals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525" y="685801"/>
            <a:ext cx="7515991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13524" y="3505200"/>
            <a:ext cx="7515992" cy="838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de-DE"/>
              <a:t>Mastertextformat bearbeiten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524" y="4343400"/>
            <a:ext cx="7515992" cy="14478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5/13/22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>
              <a:solidFill>
                <a:schemeClr val="tx2">
                  <a:shade val="90000"/>
                </a:scheme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>
              <a:solidFill>
                <a:schemeClr val="tx2">
                  <a:shade val="9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5111293"/>
      </p:ext>
    </p:extLst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28168" y="2537619"/>
            <a:ext cx="7704666" cy="3356995"/>
          </a:xfrm>
          <a:prstGeom prst="rect">
            <a:avLst/>
          </a:prstGeom>
        </p:spPr>
        <p:txBody>
          <a:bodyPr vert="eaVert" anchor="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71089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01393" y="685800"/>
            <a:ext cx="1328123" cy="5105400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13524" y="685800"/>
            <a:ext cx="6016373" cy="5105400"/>
          </a:xfrm>
          <a:prstGeom prst="rect">
            <a:avLst/>
          </a:prstGeom>
        </p:spPr>
        <p:txBody>
          <a:bodyPr vert="eaVert" anchor="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‹Nr.›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473716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2133" y="457201"/>
            <a:ext cx="7704667" cy="1981200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2133" y="2667000"/>
            <a:ext cx="7704667" cy="3332816"/>
          </a:xfrm>
          <a:prstGeom prst="rect">
            <a:avLst/>
          </a:prstGeom>
        </p:spPr>
        <p:txBody>
          <a:bodyPr anchor="ctr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44329" y="6108173"/>
            <a:ext cx="857473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72647" y="6108173"/>
            <a:ext cx="5314517" cy="365125"/>
          </a:xfrm>
        </p:spPr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58967" y="6108173"/>
            <a:ext cx="427833" cy="365125"/>
          </a:xfrm>
        </p:spPr>
        <p:txBody>
          <a:bodyPr/>
          <a:lstStyle/>
          <a:p>
            <a:fld id="{042AED99-7FB4-404E-8A97-64753DCE42EC}" type="slidenum">
              <a:rPr kumimoji="0" lang="en-US" smtClean="0"/>
              <a:pPr/>
              <a:t>‹Nr.›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4622783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6995" y="2666998"/>
            <a:ext cx="6699805" cy="2360071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86998" y="5027070"/>
            <a:ext cx="6699802" cy="8604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5/13/22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>
              <a:solidFill>
                <a:schemeClr val="tx2">
                  <a:shade val="90000"/>
                </a:scheme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73317" y="6116070"/>
            <a:ext cx="413483" cy="365125"/>
          </a:xfrm>
        </p:spPr>
        <p:txBody>
          <a:bodyPr/>
          <a:lstStyle/>
          <a:p>
            <a:endParaRPr lang="en-US" dirty="0">
              <a:solidFill>
                <a:schemeClr val="tx2">
                  <a:shade val="9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3109296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2133" y="685801"/>
            <a:ext cx="7704667" cy="1752599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82133" y="2667000"/>
            <a:ext cx="3739896" cy="336867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46904" y="2667000"/>
            <a:ext cx="3739896" cy="334682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‹Nr.›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6805003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29481" y="2658533"/>
            <a:ext cx="3456291" cy="57626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13523" y="3335336"/>
            <a:ext cx="3672248" cy="2665259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61710" y="2667000"/>
            <a:ext cx="3467806" cy="57626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57266" y="3335336"/>
            <a:ext cx="3672248" cy="2665259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‹Nr.›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8286492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‹Nr.›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820992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06554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524" y="1600200"/>
            <a:ext cx="2662534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7553" y="685800"/>
            <a:ext cx="4681962" cy="5105401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3524" y="2971800"/>
            <a:ext cx="2662534" cy="182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‹Nr.›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4194803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2332" y="1752599"/>
            <a:ext cx="4070679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697495" y="914400"/>
            <a:ext cx="2461371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2332" y="3124199"/>
            <a:ext cx="4070679" cy="182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‹Nr.›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9451198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0"/>
            <a:ext cx="2132013" cy="6858001"/>
            <a:chOff x="0" y="0"/>
            <a:chExt cx="2132013" cy="6858001"/>
          </a:xfrm>
        </p:grpSpPr>
        <p:sp>
          <p:nvSpPr>
            <p:cNvPr id="15" name="Freeform 6"/>
            <p:cNvSpPr/>
            <p:nvPr/>
          </p:nvSpPr>
          <p:spPr bwMode="auto">
            <a:xfrm>
              <a:off x="0" y="0"/>
              <a:ext cx="1073150" cy="5291138"/>
            </a:xfrm>
            <a:custGeom>
              <a:avLst/>
              <a:gdLst/>
              <a:ahLst/>
              <a:cxnLst/>
              <a:rect l="0" t="0" r="r" b="b"/>
              <a:pathLst>
                <a:path w="676" h="3333">
                  <a:moveTo>
                    <a:pt x="0" y="3132"/>
                  </a:moveTo>
                  <a:lnTo>
                    <a:pt x="0" y="3312"/>
                  </a:lnTo>
                  <a:lnTo>
                    <a:pt x="126" y="3333"/>
                  </a:lnTo>
                  <a:lnTo>
                    <a:pt x="676" y="0"/>
                  </a:lnTo>
                  <a:lnTo>
                    <a:pt x="514" y="0"/>
                  </a:lnTo>
                  <a:lnTo>
                    <a:pt x="0" y="313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6" name="Freeform 7"/>
            <p:cNvSpPr/>
            <p:nvPr/>
          </p:nvSpPr>
          <p:spPr bwMode="auto">
            <a:xfrm>
              <a:off x="0" y="0"/>
              <a:ext cx="758825" cy="4624388"/>
            </a:xfrm>
            <a:custGeom>
              <a:avLst/>
              <a:gdLst/>
              <a:ahLst/>
              <a:cxnLst/>
              <a:rect l="0" t="0" r="r" b="b"/>
              <a:pathLst>
                <a:path w="478" h="2913">
                  <a:moveTo>
                    <a:pt x="478" y="0"/>
                  </a:moveTo>
                  <a:lnTo>
                    <a:pt x="318" y="0"/>
                  </a:lnTo>
                  <a:lnTo>
                    <a:pt x="0" y="1938"/>
                  </a:lnTo>
                  <a:lnTo>
                    <a:pt x="0" y="2913"/>
                  </a:lnTo>
                  <a:lnTo>
                    <a:pt x="478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7" name="Freeform 8"/>
            <p:cNvSpPr/>
            <p:nvPr/>
          </p:nvSpPr>
          <p:spPr bwMode="auto">
            <a:xfrm>
              <a:off x="0" y="5662613"/>
              <a:ext cx="906463" cy="1195388"/>
            </a:xfrm>
            <a:custGeom>
              <a:avLst/>
              <a:gdLst/>
              <a:ahLst/>
              <a:cxnLst/>
              <a:rect l="0" t="0" r="r" b="b"/>
              <a:pathLst>
                <a:path w="571" h="753">
                  <a:moveTo>
                    <a:pt x="0" y="0"/>
                  </a:moveTo>
                  <a:lnTo>
                    <a:pt x="0" y="12"/>
                  </a:lnTo>
                  <a:lnTo>
                    <a:pt x="538" y="753"/>
                  </a:lnTo>
                  <a:lnTo>
                    <a:pt x="571" y="7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8" name="Freeform 9"/>
            <p:cNvSpPr/>
            <p:nvPr/>
          </p:nvSpPr>
          <p:spPr bwMode="auto">
            <a:xfrm>
              <a:off x="0" y="5295900"/>
              <a:ext cx="1487488" cy="1562100"/>
            </a:xfrm>
            <a:custGeom>
              <a:avLst/>
              <a:gdLst/>
              <a:ahLst/>
              <a:cxnLst/>
              <a:rect l="0" t="0" r="r" b="b"/>
              <a:pathLst>
                <a:path w="937" h="984">
                  <a:moveTo>
                    <a:pt x="0" y="0"/>
                  </a:moveTo>
                  <a:lnTo>
                    <a:pt x="0" y="3"/>
                  </a:lnTo>
                  <a:lnTo>
                    <a:pt x="901" y="984"/>
                  </a:lnTo>
                  <a:lnTo>
                    <a:pt x="937" y="9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9" name="Freeform 10"/>
            <p:cNvSpPr/>
            <p:nvPr/>
          </p:nvSpPr>
          <p:spPr bwMode="auto">
            <a:xfrm>
              <a:off x="0" y="5257800"/>
              <a:ext cx="2132013" cy="1600200"/>
            </a:xfrm>
            <a:custGeom>
              <a:avLst/>
              <a:gdLst/>
              <a:ahLst/>
              <a:cxnLst/>
              <a:rect l="0" t="0" r="r" b="b"/>
              <a:pathLst>
                <a:path w="1343" h="1008">
                  <a:moveTo>
                    <a:pt x="0" y="24"/>
                  </a:moveTo>
                  <a:lnTo>
                    <a:pt x="937" y="1008"/>
                  </a:lnTo>
                  <a:lnTo>
                    <a:pt x="1343" y="1008"/>
                  </a:lnTo>
                  <a:lnTo>
                    <a:pt x="126" y="21"/>
                  </a:lnTo>
                  <a:lnTo>
                    <a:pt x="0" y="0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0" name="Freeform 11"/>
            <p:cNvSpPr/>
            <p:nvPr/>
          </p:nvSpPr>
          <p:spPr bwMode="auto">
            <a:xfrm>
              <a:off x="0" y="5357813"/>
              <a:ext cx="1377950" cy="1500188"/>
            </a:xfrm>
            <a:custGeom>
              <a:avLst/>
              <a:gdLst/>
              <a:ahLst/>
              <a:cxnLst/>
              <a:rect l="0" t="0" r="r" b="b"/>
              <a:pathLst>
                <a:path w="868" h="945">
                  <a:moveTo>
                    <a:pt x="0" y="192"/>
                  </a:moveTo>
                  <a:lnTo>
                    <a:pt x="571" y="945"/>
                  </a:lnTo>
                  <a:lnTo>
                    <a:pt x="868" y="945"/>
                  </a:lnTo>
                  <a:lnTo>
                    <a:pt x="0" y="0"/>
                  </a:lnTo>
                  <a:lnTo>
                    <a:pt x="0" y="192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82133" y="457201"/>
            <a:ext cx="7704667" cy="19812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58679" y="6116070"/>
            <a:ext cx="8574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5/13/22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86997" y="6116070"/>
            <a:ext cx="5314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algn="l"/>
            <a:endParaRPr lang="en-US" dirty="0">
              <a:solidFill>
                <a:schemeClr val="tx2">
                  <a:shade val="90000"/>
                </a:scheme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73317" y="6116070"/>
            <a:ext cx="4134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>
              <a:solidFill>
                <a:schemeClr val="tx2">
                  <a:shade val="90000"/>
                </a:schemeClr>
              </a:solidFill>
            </a:endParaRPr>
          </a:p>
        </p:txBody>
      </p:sp>
      <p:sp>
        <p:nvSpPr>
          <p:cNvPr id="21" name="Datumsplatzhalter 27">
            <a:extLst>
              <a:ext uri="{FF2B5EF4-FFF2-40B4-BE49-F238E27FC236}">
                <a16:creationId xmlns:a16="http://schemas.microsoft.com/office/drawing/2014/main" id="{40EBE806-6976-4E6B-B740-D52CA0E14FD6}"/>
              </a:ext>
            </a:extLst>
          </p:cNvPr>
          <p:cNvSpPr txBox="1">
            <a:spLocks/>
          </p:cNvSpPr>
          <p:nvPr/>
        </p:nvSpPr>
        <p:spPr>
          <a:xfrm>
            <a:off x="350168" y="6573270"/>
            <a:ext cx="2133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F.-J.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Schingale  </a:t>
            </a:r>
            <a:r>
              <a:rPr lang="en-US" sz="1100" dirty="0">
                <a:solidFill>
                  <a:schemeClr val="bg1"/>
                </a:solidFill>
              </a:rPr>
              <a:t>2022 ©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26" name="Grafik 25">
            <a:extLst>
              <a:ext uri="{FF2B5EF4-FFF2-40B4-BE49-F238E27FC236}">
                <a16:creationId xmlns:a16="http://schemas.microsoft.com/office/drawing/2014/main" id="{F98C5660-B523-5947-998A-AC01DE9AAAB7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24" y="6573491"/>
            <a:ext cx="405160" cy="311893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A22A7B14-71D8-9A43-8CEB-D45A4A3FE934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6573491"/>
            <a:ext cx="405160" cy="311893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68524655-1F62-C64F-AE22-6FEFF567A532}"/>
              </a:ext>
            </a:extLst>
          </p:cNvPr>
          <p:cNvSpPr txBox="1"/>
          <p:nvPr userDrawn="1"/>
        </p:nvSpPr>
        <p:spPr>
          <a:xfrm>
            <a:off x="3240598" y="6569063"/>
            <a:ext cx="42837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ICC Meeting May 14, 2022 Amsterdam</a:t>
            </a:r>
            <a:endParaRPr lang="de-DE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506AD23C-741A-6361-D23A-F95A89ECDD44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782" y="-27384"/>
            <a:ext cx="1204218" cy="645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5014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3" r:id="rId1"/>
    <p:sldLayoutId id="2147483924" r:id="rId2"/>
    <p:sldLayoutId id="2147483925" r:id="rId3"/>
    <p:sldLayoutId id="2147483926" r:id="rId4"/>
    <p:sldLayoutId id="2147483927" r:id="rId5"/>
    <p:sldLayoutId id="2147483928" r:id="rId6"/>
    <p:sldLayoutId id="2147483929" r:id="rId7"/>
    <p:sldLayoutId id="2147483930" r:id="rId8"/>
    <p:sldLayoutId id="2147483931" r:id="rId9"/>
    <p:sldLayoutId id="2147483932" r:id="rId10"/>
    <p:sldLayoutId id="2147483933" r:id="rId11"/>
    <p:sldLayoutId id="2147483934" r:id="rId12"/>
    <p:sldLayoutId id="2147483935" r:id="rId13"/>
    <p:sldLayoutId id="2147483936" r:id="rId14"/>
    <p:sldLayoutId id="2147483937" r:id="rId15"/>
    <p:sldLayoutId id="2147483938" r:id="rId16"/>
    <p:sldLayoutId id="2147483939" r:id="rId17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4.jpeg"/><Relationship Id="rId4" Type="http://schemas.openxmlformats.org/officeDocument/2006/relationships/image" Target="../media/image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Relationship Id="rId9" Type="http://schemas.openxmlformats.org/officeDocument/2006/relationships/image" Target="../media/image4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45.png"/><Relationship Id="rId5" Type="http://schemas.openxmlformats.org/officeDocument/2006/relationships/image" Target="../media/image44.JPG"/><Relationship Id="rId4" Type="http://schemas.openxmlformats.org/officeDocument/2006/relationships/image" Target="../media/image43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57200" y="3573016"/>
            <a:ext cx="8229600" cy="1828800"/>
          </a:xfrm>
        </p:spPr>
        <p:txBody>
          <a:bodyPr>
            <a:normAutofit/>
          </a:bodyPr>
          <a:lstStyle/>
          <a:p>
            <a:r>
              <a:rPr lang="en-GB" b="1" dirty="0"/>
              <a:t>Compression in Monstrous Lymphedema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47664" y="5805264"/>
            <a:ext cx="6400800" cy="1052736"/>
          </a:xfrm>
        </p:spPr>
        <p:txBody>
          <a:bodyPr>
            <a:normAutofit/>
          </a:bodyPr>
          <a:lstStyle/>
          <a:p>
            <a:r>
              <a:rPr lang="de-DE" sz="1800" dirty="0"/>
              <a:t>F.-J.Schingale, MD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6B4BA4A0-BF9A-D212-4028-B6FBE6854D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1452"/>
            <a:ext cx="9144000" cy="349045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EB4AD3-8CBD-914E-932F-C1E85D2611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plastic</a:t>
            </a:r>
            <a:r>
              <a:rPr lang="de-DE" dirty="0"/>
              <a:t> </a:t>
            </a:r>
            <a:r>
              <a:rPr lang="de-DE" dirty="0" err="1"/>
              <a:t>surgery</a:t>
            </a:r>
            <a:r>
              <a:rPr lang="de-DE" dirty="0"/>
              <a:t> after </a:t>
            </a:r>
            <a:r>
              <a:rPr lang="de-DE" dirty="0" err="1"/>
              <a:t>decongestion</a:t>
            </a:r>
            <a:endParaRPr lang="de-DE" dirty="0"/>
          </a:p>
        </p:txBody>
      </p:sp>
      <p:pic>
        <p:nvPicPr>
          <p:cNvPr id="9" name="Inhaltsplatzhalter 8">
            <a:extLst>
              <a:ext uri="{FF2B5EF4-FFF2-40B4-BE49-F238E27FC236}">
                <a16:creationId xmlns:a16="http://schemas.microsoft.com/office/drawing/2014/main" id="{B7E62778-FE2B-405C-8DA9-FE63B197C31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81088" y="3024187"/>
            <a:ext cx="3543300" cy="2654300"/>
          </a:xfrm>
          <a:prstGeom prst="rect">
            <a:avLst/>
          </a:prstGeom>
        </p:spPr>
      </p:pic>
      <p:pic>
        <p:nvPicPr>
          <p:cNvPr id="11" name="Inhaltsplatzhalter 10" descr="Ein Bild, das Person, drinnen, Bett, Wand enthält.&#10;&#10;Automatisch generierte Beschreibung">
            <a:extLst>
              <a:ext uri="{FF2B5EF4-FFF2-40B4-BE49-F238E27FC236}">
                <a16:creationId xmlns:a16="http://schemas.microsoft.com/office/drawing/2014/main" id="{3A9CDD6F-BC8A-4BD7-B3D0-E5EB5713A7F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6975" y="3133725"/>
            <a:ext cx="3619500" cy="2413000"/>
          </a:xfrm>
        </p:spPr>
      </p:pic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51E8D1DE-D45D-4095-81D8-11289F92A2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endParaRPr lang="en-US">
              <a:solidFill>
                <a:prstClr val="black"/>
              </a:solidFill>
              <a:latin typeface="Corbel" panose="020B0503020204020204"/>
            </a:endParaRPr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B60C02BE-0E1B-4626-9593-18C57A119C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042AED99-7FB4-404E-8A97-64753DCE42EC}" type="slidenum">
              <a:rPr lang="en-US">
                <a:solidFill>
                  <a:prstClr val="black"/>
                </a:solidFill>
                <a:latin typeface="Corbel" panose="020B0503020204020204"/>
              </a:rPr>
              <a:pPr defTabSz="342900"/>
              <a:t>10</a:t>
            </a:fld>
            <a:endParaRPr lang="en-US">
              <a:solidFill>
                <a:prstClr val="black"/>
              </a:solidFill>
              <a:latin typeface="Corbel" panose="020B0503020204020204"/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122FE109-56CD-444A-8956-46D0BA226F06}"/>
              </a:ext>
            </a:extLst>
          </p:cNvPr>
          <p:cNvSpPr txBox="1"/>
          <p:nvPr/>
        </p:nvSpPr>
        <p:spPr>
          <a:xfrm>
            <a:off x="2148011" y="2186862"/>
            <a:ext cx="123585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/>
            <a:r>
              <a:rPr lang="de-DE" sz="1350" b="1" dirty="0">
                <a:solidFill>
                  <a:prstClr val="black"/>
                </a:solidFill>
                <a:latin typeface="Corbel" panose="020B0503020204020204"/>
              </a:rPr>
              <a:t>04.04.2019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8D26F002-8A86-4B3A-B166-CE6B2D590A68}"/>
              </a:ext>
            </a:extLst>
          </p:cNvPr>
          <p:cNvSpPr txBox="1"/>
          <p:nvPr/>
        </p:nvSpPr>
        <p:spPr>
          <a:xfrm>
            <a:off x="5328085" y="2186862"/>
            <a:ext cx="123585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/>
            <a:r>
              <a:rPr lang="de-DE" sz="1350" b="1" dirty="0">
                <a:solidFill>
                  <a:prstClr val="black"/>
                </a:solidFill>
                <a:latin typeface="Corbel" panose="020B0503020204020204"/>
              </a:rPr>
              <a:t>08.04.2019</a:t>
            </a:r>
          </a:p>
        </p:txBody>
      </p:sp>
    </p:spTree>
    <p:extLst>
      <p:ext uri="{BB962C8B-B14F-4D97-AF65-F5344CB8AC3E}">
        <p14:creationId xmlns:p14="http://schemas.microsoft.com/office/powerpoint/2010/main" val="21485958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7577C7F-9034-46D2-AFA8-FEC9B42CFB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1800" dirty="0" err="1"/>
              <a:t>born</a:t>
            </a:r>
            <a:r>
              <a:rPr lang="de-DE" sz="1800" dirty="0"/>
              <a:t> 1981</a:t>
            </a:r>
            <a:br>
              <a:rPr lang="de-DE" sz="1800" dirty="0"/>
            </a:br>
            <a:r>
              <a:rPr lang="de-DE" sz="1800" dirty="0" err="1"/>
              <a:t>height</a:t>
            </a:r>
            <a:r>
              <a:rPr lang="de-DE" sz="1800" dirty="0"/>
              <a:t> 172cm</a:t>
            </a:r>
            <a:br>
              <a:rPr lang="de-DE" sz="1800" dirty="0"/>
            </a:br>
            <a:r>
              <a:rPr lang="de-DE" sz="1800" dirty="0" err="1"/>
              <a:t>weight</a:t>
            </a:r>
            <a:r>
              <a:rPr lang="de-DE" sz="1800" dirty="0"/>
              <a:t> 290,6kg</a:t>
            </a:r>
            <a:br>
              <a:rPr lang="de-DE" sz="1800" dirty="0"/>
            </a:br>
            <a:r>
              <a:rPr lang="de-DE" sz="1800" dirty="0" err="1"/>
              <a:t>swelling</a:t>
            </a:r>
            <a:r>
              <a:rPr lang="de-DE" sz="1800" dirty="0"/>
              <a:t> of </a:t>
            </a:r>
            <a:r>
              <a:rPr lang="de-DE" sz="1800" dirty="0" err="1"/>
              <a:t>scrotum</a:t>
            </a:r>
            <a:r>
              <a:rPr lang="de-DE" sz="1800" dirty="0"/>
              <a:t> </a:t>
            </a:r>
            <a:r>
              <a:rPr lang="de-DE" sz="1800" dirty="0" err="1"/>
              <a:t>started</a:t>
            </a:r>
            <a:r>
              <a:rPr lang="de-DE" sz="1800" dirty="0"/>
              <a:t> 4 </a:t>
            </a:r>
            <a:r>
              <a:rPr lang="de-DE" sz="1800" dirty="0" err="1"/>
              <a:t>years</a:t>
            </a:r>
            <a:r>
              <a:rPr lang="de-DE" sz="1800" dirty="0"/>
              <a:t> </a:t>
            </a:r>
            <a:r>
              <a:rPr lang="de-DE" sz="1800" dirty="0" err="1"/>
              <a:t>ago</a:t>
            </a:r>
            <a:endParaRPr lang="de-DE" dirty="0"/>
          </a:p>
        </p:txBody>
      </p:sp>
      <p:pic>
        <p:nvPicPr>
          <p:cNvPr id="10" name="Inhaltsplatzhalter 9" descr="Ein Bild, das drinnen, Person, sitzend, Bett enthält.&#10;&#10;Automatisch generierte Beschreibung">
            <a:extLst>
              <a:ext uri="{FF2B5EF4-FFF2-40B4-BE49-F238E27FC236}">
                <a16:creationId xmlns:a16="http://schemas.microsoft.com/office/drawing/2014/main" id="{1303777C-1994-4129-80CE-42D067F3E44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133" y="2646792"/>
            <a:ext cx="3614694" cy="2711021"/>
          </a:xfrm>
        </p:spPr>
      </p:pic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C43403DC-4493-4B2C-8653-5380DB4158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endParaRPr lang="en-US">
              <a:solidFill>
                <a:prstClr val="black"/>
              </a:solidFill>
              <a:latin typeface="Corbel" panose="020B0503020204020204"/>
            </a:endParaRPr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C68E1FCD-74F1-48E3-8C17-E3C95535FD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042AED99-7FB4-404E-8A97-64753DCE42EC}" type="slidenum">
              <a:rPr lang="en-US">
                <a:solidFill>
                  <a:prstClr val="black"/>
                </a:solidFill>
                <a:latin typeface="Corbel" panose="020B0503020204020204"/>
              </a:rPr>
              <a:pPr defTabSz="342900"/>
              <a:t>11</a:t>
            </a:fld>
            <a:endParaRPr lang="en-US">
              <a:solidFill>
                <a:prstClr val="black"/>
              </a:solidFill>
              <a:latin typeface="Corbel" panose="020B0503020204020204"/>
            </a:endParaRPr>
          </a:p>
        </p:txBody>
      </p:sp>
      <p:pic>
        <p:nvPicPr>
          <p:cNvPr id="16" name="Inhaltsplatzhalter 15" descr="Ein Bild, das Person, drinnen, Baby, sitzend enthält.&#10;&#10;Automatisch generierte Beschreibung">
            <a:extLst>
              <a:ext uri="{FF2B5EF4-FFF2-40B4-BE49-F238E27FC236}">
                <a16:creationId xmlns:a16="http://schemas.microsoft.com/office/drawing/2014/main" id="{206EC2BD-E6C8-455E-B924-21804C6C88AB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573" y="2646792"/>
            <a:ext cx="3614695" cy="2711021"/>
          </a:xfr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24F4D154-5583-8F46-AFD6-B23636C32DD7}"/>
              </a:ext>
            </a:extLst>
          </p:cNvPr>
          <p:cNvSpPr txBox="1"/>
          <p:nvPr/>
        </p:nvSpPr>
        <p:spPr>
          <a:xfrm>
            <a:off x="3491880" y="5552275"/>
            <a:ext cx="3744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genital </a:t>
            </a:r>
            <a:r>
              <a:rPr lang="de-DE" dirty="0" err="1"/>
              <a:t>compression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velcro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38943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2FB05C7-F9A8-4064-AE4A-29AF1E658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after </a:t>
            </a:r>
            <a:r>
              <a:rPr lang="de-DE" dirty="0" err="1"/>
              <a:t>reduction</a:t>
            </a:r>
            <a:r>
              <a:rPr lang="de-DE" dirty="0"/>
              <a:t> &gt; </a:t>
            </a:r>
            <a:r>
              <a:rPr lang="de-DE" dirty="0" err="1"/>
              <a:t>surgery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5E7A87F-C698-4FBF-9503-1B5C585ED87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41DC7D83-562D-4D0A-BB42-D7513FE8ED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A34F304C-49F2-429E-A33E-7A1BADE20E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12</a:t>
            </a:fld>
            <a:endParaRPr kumimoji="0" lang="en-US"/>
          </a:p>
        </p:txBody>
      </p:sp>
      <p:pic>
        <p:nvPicPr>
          <p:cNvPr id="15" name="Inhaltsplatzhalter 14" descr="Ein Bild, das drinnen, Essen enthält.&#10;&#10;Automatisch generierte Beschreibung">
            <a:extLst>
              <a:ext uri="{FF2B5EF4-FFF2-40B4-BE49-F238E27FC236}">
                <a16:creationId xmlns:a16="http://schemas.microsoft.com/office/drawing/2014/main" id="{73334BD4-4C0C-43DD-B21E-5F032FA99EFA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1" y="3608637"/>
            <a:ext cx="1999060" cy="1499294"/>
          </a:xfrm>
        </p:spPr>
      </p:pic>
      <p:pic>
        <p:nvPicPr>
          <p:cNvPr id="19" name="Inhaltsplatzhalter 18" descr="Ein Bild, das drinnen, Person, Mann enthält.&#10;&#10;Automatisch generierte Beschreibung">
            <a:extLst>
              <a:ext uri="{FF2B5EF4-FFF2-40B4-BE49-F238E27FC236}">
                <a16:creationId xmlns:a16="http://schemas.microsoft.com/office/drawing/2014/main" id="{2E456EB5-46C7-459D-ABD7-103E0A7075F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24578" y="3190676"/>
            <a:ext cx="2665412" cy="1999059"/>
          </a:xfrm>
        </p:spPr>
      </p:pic>
    </p:spTree>
    <p:extLst>
      <p:ext uri="{BB962C8B-B14F-4D97-AF65-F5344CB8AC3E}">
        <p14:creationId xmlns:p14="http://schemas.microsoft.com/office/powerpoint/2010/main" val="25346709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ctrTitle"/>
          </p:nvPr>
        </p:nvSpPr>
        <p:spPr>
          <a:xfrm>
            <a:off x="467544" y="2780928"/>
            <a:ext cx="8229600" cy="1828800"/>
          </a:xfrm>
        </p:spPr>
        <p:txBody>
          <a:bodyPr>
            <a:normAutofit fontScale="90000"/>
          </a:bodyPr>
          <a:lstStyle/>
          <a:p>
            <a:r>
              <a:rPr lang="de-DE" dirty="0" err="1"/>
              <a:t>Obesity</a:t>
            </a:r>
            <a:r>
              <a:rPr lang="de-DE" dirty="0"/>
              <a:t> </a:t>
            </a:r>
            <a:r>
              <a:rPr lang="de-DE" dirty="0" err="1"/>
              <a:t>associated</a:t>
            </a:r>
            <a:r>
              <a:rPr lang="de-DE" dirty="0"/>
              <a:t> </a:t>
            </a:r>
            <a:r>
              <a:rPr lang="de-DE" dirty="0" err="1"/>
              <a:t>lymphoedema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compression</a:t>
            </a:r>
            <a:endParaRPr lang="de-DE" dirty="0"/>
          </a:p>
        </p:txBody>
      </p:sp>
      <p:sp>
        <p:nvSpPr>
          <p:cNvPr id="4" name="Untertitel 3"/>
          <p:cNvSpPr>
            <a:spLocks noGrp="1"/>
          </p:cNvSpPr>
          <p:nvPr>
            <p:ph type="subTitle" idx="1"/>
          </p:nvPr>
        </p:nvSpPr>
        <p:spPr>
          <a:xfrm>
            <a:off x="1427101" y="4437112"/>
            <a:ext cx="6400800" cy="1752600"/>
          </a:xfrm>
        </p:spPr>
        <p:txBody>
          <a:bodyPr/>
          <a:lstStyle/>
          <a:p>
            <a:endParaRPr lang="de-DE" dirty="0">
              <a:solidFill>
                <a:prstClr val="white"/>
              </a:solidFill>
              <a:latin typeface="Arial" charset="0"/>
              <a:cs typeface="Arial" charset="0"/>
            </a:endParaRPr>
          </a:p>
          <a:p>
            <a:endParaRPr lang="de-DE" dirty="0">
              <a:solidFill>
                <a:prstClr val="white"/>
              </a:solidFill>
              <a:latin typeface="Arial" charset="0"/>
              <a:cs typeface="Arial" charset="0"/>
            </a:endParaRPr>
          </a:p>
          <a:p>
            <a:r>
              <a:rPr lang="de-DE" dirty="0">
                <a:latin typeface="Arial" charset="0"/>
                <a:cs typeface="Arial" charset="0"/>
              </a:rPr>
              <a:t>F.-</a:t>
            </a:r>
            <a:r>
              <a:rPr lang="de-DE" dirty="0" err="1">
                <a:latin typeface="Arial" charset="0"/>
                <a:cs typeface="Arial" charset="0"/>
              </a:rPr>
              <a:t>J.Schingale</a:t>
            </a:r>
            <a:r>
              <a:rPr lang="de-DE" dirty="0">
                <a:latin typeface="Arial" charset="0"/>
                <a:cs typeface="Arial" charset="0"/>
              </a:rPr>
              <a:t>, MD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278683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13234" y="685800"/>
            <a:ext cx="2109289" cy="1752599"/>
          </a:xfrm>
        </p:spPr>
        <p:txBody>
          <a:bodyPr vert="horz" lIns="91440" tIns="45720" rIns="91440" bIns="45720" rtlCol="0" anchor="ctr">
            <a:normAutofit/>
          </a:bodyPr>
          <a:lstStyle/>
          <a:p>
            <a:endParaRPr lang="en-US" sz="2800"/>
          </a:p>
        </p:txBody>
      </p:sp>
      <p:sp>
        <p:nvSpPr>
          <p:cNvPr id="41" name="Content Placeholder 40">
            <a:extLst>
              <a:ext uri="{FF2B5EF4-FFF2-40B4-BE49-F238E27FC236}">
                <a16:creationId xmlns:a16="http://schemas.microsoft.com/office/drawing/2014/main" id="{5ED3AB72-9C2E-44B7-BD05-A1441275B3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13233" y="2666999"/>
            <a:ext cx="2109289" cy="3124201"/>
          </a:xfrm>
        </p:spPr>
        <p:txBody>
          <a:bodyPr vert="horz" lIns="91440" tIns="45720" rIns="91440" bIns="45720" rtlCol="0" anchor="ctr">
            <a:normAutofit/>
          </a:bodyPr>
          <a:lstStyle/>
          <a:p>
            <a:endParaRPr lang="en-US" sz="1600"/>
          </a:p>
        </p:txBody>
      </p:sp>
      <p:pic>
        <p:nvPicPr>
          <p:cNvPr id="8" name="Inhaltsplatzhalter 7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163" y="1262257"/>
            <a:ext cx="2497232" cy="1872924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  <p:pic>
        <p:nvPicPr>
          <p:cNvPr id="9" name="Inhaltsplatzhalter 6">
            <a:extLst>
              <a:ext uri="{FF2B5EF4-FFF2-40B4-BE49-F238E27FC236}">
                <a16:creationId xmlns:a16="http://schemas.microsoft.com/office/drawing/2014/main" id="{D9643DFC-1E2E-9241-A9F1-3FA3C729589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4039" y="683500"/>
            <a:ext cx="1832708" cy="2443611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  <p:pic>
        <p:nvPicPr>
          <p:cNvPr id="10" name="Picture 6" descr="DSC00086">
            <a:extLst>
              <a:ext uri="{FF2B5EF4-FFF2-40B4-BE49-F238E27FC236}">
                <a16:creationId xmlns:a16="http://schemas.microsoft.com/office/drawing/2014/main" id="{1243C437-5BB2-7C4D-BB8A-5596AE9B06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63163" y="3423521"/>
            <a:ext cx="2497232" cy="1872924"/>
          </a:xfrm>
          <a:prstGeom prst="roundRect">
            <a:avLst>
              <a:gd name="adj" fmla="val 4380"/>
            </a:avLst>
          </a:prstGeom>
          <a:noFill/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7299492" y="5883275"/>
            <a:ext cx="85725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213892" y="5867131"/>
            <a:ext cx="413375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042AED99-7FB4-404E-8A97-64753DCE42EC}" type="slidenum">
              <a:rPr lang="en-US" smtClean="0"/>
              <a:pPr defTabSz="914400">
                <a:spcAft>
                  <a:spcPts val="600"/>
                </a:spcAft>
              </a:pPr>
              <a:t>14</a:t>
            </a:fld>
            <a:endParaRPr lang="en-US"/>
          </a:p>
        </p:txBody>
      </p:sp>
      <p:pic>
        <p:nvPicPr>
          <p:cNvPr id="32" name="Inhaltsplatzhalter 6">
            <a:extLst>
              <a:ext uri="{FF2B5EF4-FFF2-40B4-BE49-F238E27FC236}">
                <a16:creationId xmlns:a16="http://schemas.microsoft.com/office/drawing/2014/main" id="{5B199B14-E1A4-B94E-A893-43E1BD7F4BA7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4040" y="3423520"/>
            <a:ext cx="1832708" cy="2443611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</p:spTree>
    <p:extLst>
      <p:ext uri="{BB962C8B-B14F-4D97-AF65-F5344CB8AC3E}">
        <p14:creationId xmlns:p14="http://schemas.microsoft.com/office/powerpoint/2010/main" val="33170165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10198" y="57343"/>
            <a:ext cx="7704667" cy="1752599"/>
          </a:xfrm>
        </p:spPr>
        <p:txBody>
          <a:bodyPr/>
          <a:lstStyle/>
          <a:p>
            <a:r>
              <a:rPr lang="de-DE" dirty="0" err="1"/>
              <a:t>bandaging</a:t>
            </a:r>
            <a:endParaRPr lang="de-DE" dirty="0"/>
          </a:p>
        </p:txBody>
      </p:sp>
      <p:pic>
        <p:nvPicPr>
          <p:cNvPr id="8" name="Inhaltsplatzhalter 7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1244" y="1920027"/>
            <a:ext cx="2292902" cy="3057203"/>
          </a:xfrm>
        </p:spPr>
      </p:pic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15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pic>
        <p:nvPicPr>
          <p:cNvPr id="9" name="Inhaltsplatzhalter 6">
            <a:extLst>
              <a:ext uri="{FF2B5EF4-FFF2-40B4-BE49-F238E27FC236}">
                <a16:creationId xmlns:a16="http://schemas.microsoft.com/office/drawing/2014/main" id="{094C6C6E-8824-E54C-8A7D-57AFCD400AE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245" y="734759"/>
            <a:ext cx="2050008" cy="2735914"/>
          </a:xfrm>
        </p:spPr>
      </p:pic>
      <p:pic>
        <p:nvPicPr>
          <p:cNvPr id="10" name="Inhaltsplatzhalter 6">
            <a:extLst>
              <a:ext uri="{FF2B5EF4-FFF2-40B4-BE49-F238E27FC236}">
                <a16:creationId xmlns:a16="http://schemas.microsoft.com/office/drawing/2014/main" id="{E38B81F1-6C0B-8C45-B9A4-E3AAC849214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245" y="3864008"/>
            <a:ext cx="2050008" cy="2733344"/>
          </a:xfrm>
          <a:prstGeom prst="rect">
            <a:avLst/>
          </a:prstGeom>
        </p:spPr>
      </p:pic>
      <p:pic>
        <p:nvPicPr>
          <p:cNvPr id="11" name="Picture 3" descr="H:\Backup 15.02.2008\fjs\extreme Fotos\DSC08447.JPG">
            <a:extLst>
              <a:ext uri="{FF2B5EF4-FFF2-40B4-BE49-F238E27FC236}">
                <a16:creationId xmlns:a16="http://schemas.microsoft.com/office/drawing/2014/main" id="{0A8C737B-8E8A-1B43-951C-901C218272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94402" y="4054757"/>
            <a:ext cx="2957327" cy="2217995"/>
          </a:xfrm>
          <a:prstGeom prst="rect">
            <a:avLst/>
          </a:prstGeom>
        </p:spPr>
      </p:pic>
      <p:pic>
        <p:nvPicPr>
          <p:cNvPr id="12" name="Picture 2" descr="H:\Backup 15.02.2008\fjs\extreme Fotos\DSC08445.JPG">
            <a:extLst>
              <a:ext uri="{FF2B5EF4-FFF2-40B4-BE49-F238E27FC236}">
                <a16:creationId xmlns:a16="http://schemas.microsoft.com/office/drawing/2014/main" id="{79C4F80E-E65E-BF47-ACCA-48064E6951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52974" y="1052736"/>
            <a:ext cx="2957327" cy="2217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0501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nhaltsplatzhalter 9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17376" y="2391569"/>
            <a:ext cx="4038600" cy="3028950"/>
          </a:xfrm>
        </p:spPr>
      </p:pic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16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pic>
        <p:nvPicPr>
          <p:cNvPr id="9" name="Inhaltsplatzhalter 8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643051"/>
            <a:ext cx="3394472" cy="4525963"/>
          </a:xfr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7C6C0477-C27A-3746-9988-A7190983416F}"/>
              </a:ext>
            </a:extLst>
          </p:cNvPr>
          <p:cNvSpPr txBox="1">
            <a:spLocks/>
          </p:cNvSpPr>
          <p:nvPr/>
        </p:nvSpPr>
        <p:spPr>
          <a:xfrm>
            <a:off x="935690" y="0"/>
            <a:ext cx="7704667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de-DE" dirty="0" err="1"/>
              <a:t>obesity</a:t>
            </a:r>
            <a:r>
              <a:rPr lang="de-DE" dirty="0"/>
              <a:t>(320kg)</a:t>
            </a:r>
          </a:p>
        </p:txBody>
      </p:sp>
    </p:spTree>
    <p:extLst>
      <p:ext uri="{BB962C8B-B14F-4D97-AF65-F5344CB8AC3E}">
        <p14:creationId xmlns:p14="http://schemas.microsoft.com/office/powerpoint/2010/main" val="15619230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nhaltsplatzhalter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663" y="2949263"/>
            <a:ext cx="3740150" cy="2804149"/>
          </a:xfrm>
        </p:spPr>
      </p:pic>
      <p:pic>
        <p:nvPicPr>
          <p:cNvPr id="4" name="Inhaltsplatzhalter 3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6650" y="2938150"/>
            <a:ext cx="3740150" cy="2804149"/>
          </a:xfrm>
        </p:spPr>
      </p:pic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17</a:t>
            </a:fld>
            <a:endParaRPr kumimoji="0" lang="en-US"/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EB7352F4-93EA-8B4C-8C16-5B1E062ACE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178876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6" name="Inhaltsplatzhalter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663" y="2949263"/>
            <a:ext cx="3740150" cy="2804149"/>
          </a:xfrm>
        </p:spPr>
      </p:pic>
      <p:pic>
        <p:nvPicPr>
          <p:cNvPr id="7" name="Inhaltsplatzhalter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6650" y="2938150"/>
            <a:ext cx="3740150" cy="2804149"/>
          </a:xfrm>
        </p:spPr>
      </p:pic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18</a:t>
            </a:fld>
            <a:endParaRPr kumimoji="0" lang="en-US"/>
          </a:p>
        </p:txBody>
      </p:sp>
      <p:sp>
        <p:nvSpPr>
          <p:cNvPr id="8" name="Rechteck: abgerundete Ecken 7"/>
          <p:cNvSpPr/>
          <p:nvPr/>
        </p:nvSpPr>
        <p:spPr>
          <a:xfrm>
            <a:off x="6372200" y="2852762"/>
            <a:ext cx="504056" cy="28820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450597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587596" y="1015607"/>
            <a:ext cx="2669858" cy="1752599"/>
          </a:xfrm>
        </p:spPr>
        <p:txBody>
          <a:bodyPr/>
          <a:lstStyle/>
          <a:p>
            <a:r>
              <a:rPr lang="de-DE" b="1" dirty="0" err="1"/>
              <a:t>Results</a:t>
            </a:r>
            <a:endParaRPr lang="de-DE" b="1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19</a:t>
            </a:fld>
            <a:endParaRPr kumimoji="0" lang="en-US"/>
          </a:p>
        </p:txBody>
      </p:sp>
      <p:pic>
        <p:nvPicPr>
          <p:cNvPr id="11" name="Inhaltsplatzhalter 10" descr="Ein Bild, das Person, drinnen, Unterhose enthält.&#10;&#10;Automatisch generierte Beschreibung">
            <a:extLst>
              <a:ext uri="{FF2B5EF4-FFF2-40B4-BE49-F238E27FC236}">
                <a16:creationId xmlns:a16="http://schemas.microsoft.com/office/drawing/2014/main" id="{182E8581-7739-054F-85D2-54A76EC1AC1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48" y="8406"/>
            <a:ext cx="1705088" cy="2274167"/>
          </a:xfrm>
        </p:spPr>
      </p:pic>
      <p:pic>
        <p:nvPicPr>
          <p:cNvPr id="13" name="Inhaltsplatzhalter 12" descr="Ein Bild, das Person, drinnen, Wand, Boden enthält.&#10;&#10;Automatisch generierte Beschreibung">
            <a:extLst>
              <a:ext uri="{FF2B5EF4-FFF2-40B4-BE49-F238E27FC236}">
                <a16:creationId xmlns:a16="http://schemas.microsoft.com/office/drawing/2014/main" id="{C53C8036-E5EF-C24D-A34D-80F113FA439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8009" y="8406"/>
            <a:ext cx="1705088" cy="2274167"/>
          </a:xfrm>
        </p:spPr>
      </p:pic>
      <p:pic>
        <p:nvPicPr>
          <p:cNvPr id="15" name="Grafik 14" descr="Ein Bild, das Person, drinnen, Mann, Hand enthält.&#10;&#10;Automatisch generierte Beschreibung">
            <a:extLst>
              <a:ext uri="{FF2B5EF4-FFF2-40B4-BE49-F238E27FC236}">
                <a16:creationId xmlns:a16="http://schemas.microsoft.com/office/drawing/2014/main" id="{6ADE9420-C890-1B45-A300-55D23418D3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7825" y="8406"/>
            <a:ext cx="1711391" cy="2282573"/>
          </a:xfrm>
          <a:prstGeom prst="rect">
            <a:avLst/>
          </a:prstGeom>
        </p:spPr>
      </p:pic>
      <p:pic>
        <p:nvPicPr>
          <p:cNvPr id="17" name="Grafik 16" descr="Ein Bild, das Person, drinnen, Wand, Boden enthält.&#10;&#10;Automatisch generierte Beschreibung">
            <a:extLst>
              <a:ext uri="{FF2B5EF4-FFF2-40B4-BE49-F238E27FC236}">
                <a16:creationId xmlns:a16="http://schemas.microsoft.com/office/drawing/2014/main" id="{32889C85-6894-2742-AD7F-B44822862C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2913" y="0"/>
            <a:ext cx="1717693" cy="2290979"/>
          </a:xfrm>
          <a:prstGeom prst="rect">
            <a:avLst/>
          </a:prstGeom>
        </p:spPr>
      </p:pic>
      <p:sp>
        <p:nvSpPr>
          <p:cNvPr id="18" name="Textfeld 17">
            <a:extLst>
              <a:ext uri="{FF2B5EF4-FFF2-40B4-BE49-F238E27FC236}">
                <a16:creationId xmlns:a16="http://schemas.microsoft.com/office/drawing/2014/main" id="{2B69264D-9D5D-1544-998F-FC26AA0C193E}"/>
              </a:ext>
            </a:extLst>
          </p:cNvPr>
          <p:cNvSpPr txBox="1"/>
          <p:nvPr/>
        </p:nvSpPr>
        <p:spPr>
          <a:xfrm>
            <a:off x="5569841" y="316469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chemeClr val="bg1"/>
                </a:solidFill>
              </a:rPr>
              <a:t>03.05.21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3E8DD6A8-A50E-1649-8702-3AEF592E4237}"/>
              </a:ext>
            </a:extLst>
          </p:cNvPr>
          <p:cNvSpPr txBox="1"/>
          <p:nvPr/>
        </p:nvSpPr>
        <p:spPr>
          <a:xfrm>
            <a:off x="389993" y="1767174"/>
            <a:ext cx="10044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/>
              <a:t>02.03.21</a:t>
            </a:r>
          </a:p>
        </p:txBody>
      </p:sp>
      <p:pic>
        <p:nvPicPr>
          <p:cNvPr id="25" name="Grafik 24" descr="Ein Bild, das Person, drinnen enthält.&#10;&#10;Automatisch generierte Beschreibung">
            <a:extLst>
              <a:ext uri="{FF2B5EF4-FFF2-40B4-BE49-F238E27FC236}">
                <a16:creationId xmlns:a16="http://schemas.microsoft.com/office/drawing/2014/main" id="{AC3D72AE-4D26-C94A-8D1A-E584E68A284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48" y="3687479"/>
            <a:ext cx="2843808" cy="2132856"/>
          </a:xfrm>
          <a:prstGeom prst="rect">
            <a:avLst/>
          </a:prstGeom>
        </p:spPr>
      </p:pic>
      <p:sp>
        <p:nvSpPr>
          <p:cNvPr id="28" name="Textfeld 27">
            <a:extLst>
              <a:ext uri="{FF2B5EF4-FFF2-40B4-BE49-F238E27FC236}">
                <a16:creationId xmlns:a16="http://schemas.microsoft.com/office/drawing/2014/main" id="{A57DE49B-88E0-CA44-ACB4-ED3656D2AF29}"/>
              </a:ext>
            </a:extLst>
          </p:cNvPr>
          <p:cNvSpPr txBox="1"/>
          <p:nvPr/>
        </p:nvSpPr>
        <p:spPr>
          <a:xfrm>
            <a:off x="2030234" y="165125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03.05.21</a:t>
            </a:r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A015067B-F65E-5A4E-9D66-4208C47AE7B8}"/>
              </a:ext>
            </a:extLst>
          </p:cNvPr>
          <p:cNvSpPr txBox="1"/>
          <p:nvPr/>
        </p:nvSpPr>
        <p:spPr>
          <a:xfrm>
            <a:off x="3917383" y="1921647"/>
            <a:ext cx="10044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/>
              <a:t>02.03.21</a:t>
            </a:r>
          </a:p>
        </p:txBody>
      </p:sp>
      <p:pic>
        <p:nvPicPr>
          <p:cNvPr id="31" name="Grafik 30" descr="Ein Bild, das Person, Mann enthält.&#10;&#10;Automatisch generierte Beschreibung">
            <a:extLst>
              <a:ext uri="{FF2B5EF4-FFF2-40B4-BE49-F238E27FC236}">
                <a16:creationId xmlns:a16="http://schemas.microsoft.com/office/drawing/2014/main" id="{7ECC3F22-A2D7-8249-BA8F-F335E4E822A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7244" y="3674246"/>
            <a:ext cx="1609567" cy="2146089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A13F67B3-A28B-7B4F-86B1-C3004229B3EB}"/>
              </a:ext>
            </a:extLst>
          </p:cNvPr>
          <p:cNvSpPr txBox="1"/>
          <p:nvPr/>
        </p:nvSpPr>
        <p:spPr>
          <a:xfrm flipH="1">
            <a:off x="34090" y="3721877"/>
            <a:ext cx="11784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chemeClr val="bg1"/>
                </a:solidFill>
              </a:rPr>
              <a:t>02.11.21</a:t>
            </a:r>
          </a:p>
        </p:txBody>
      </p:sp>
      <p:pic>
        <p:nvPicPr>
          <p:cNvPr id="7" name="Grafik 6" descr="Ein Bild, das Person, drinnen, Fuß enthält.&#10;&#10;Automatisch generierte Beschreibung">
            <a:extLst>
              <a:ext uri="{FF2B5EF4-FFF2-40B4-BE49-F238E27FC236}">
                <a16:creationId xmlns:a16="http://schemas.microsoft.com/office/drawing/2014/main" id="{83D8512B-DFFE-6548-885E-3234FBDCB84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811" y="3682652"/>
            <a:ext cx="1609567" cy="2146089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7705E7C4-AEA7-0644-9D25-640E01965D1B}"/>
              </a:ext>
            </a:extLst>
          </p:cNvPr>
          <p:cNvSpPr txBox="1"/>
          <p:nvPr/>
        </p:nvSpPr>
        <p:spPr>
          <a:xfrm>
            <a:off x="4646078" y="3834888"/>
            <a:ext cx="1021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>
                <a:solidFill>
                  <a:schemeClr val="bg1"/>
                </a:solidFill>
              </a:rPr>
              <a:t>28.01.22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A441533A-5D6F-4C46-A56E-A8EC31BE832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9730" y="2136507"/>
            <a:ext cx="2987005" cy="4226990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B446CB5C-F0FB-3342-8DD5-E003BD252B55}"/>
              </a:ext>
            </a:extLst>
          </p:cNvPr>
          <p:cNvSpPr txBox="1"/>
          <p:nvPr/>
        </p:nvSpPr>
        <p:spPr>
          <a:xfrm>
            <a:off x="6860606" y="5373216"/>
            <a:ext cx="12327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25 </a:t>
            </a:r>
            <a:r>
              <a:rPr lang="de-DE" dirty="0" err="1"/>
              <a:t>liter</a:t>
            </a:r>
            <a:r>
              <a:rPr lang="de-DE" dirty="0"/>
              <a:t> </a:t>
            </a:r>
            <a:r>
              <a:rPr lang="de-DE" dirty="0" err="1"/>
              <a:t>less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034240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72084" y="685801"/>
            <a:ext cx="2057400" cy="51054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2800" dirty="0"/>
              <a:t>disclosure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type="subTitle" idx="1"/>
          </p:nvPr>
        </p:nvSpPr>
        <p:spPr>
          <a:xfrm>
            <a:off x="2429485" y="685801"/>
            <a:ext cx="6197784" cy="51054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buFont typeface="Arial"/>
              <a:buChar char="•"/>
            </a:pPr>
            <a:endParaRPr lang="en-US" sz="1700" dirty="0"/>
          </a:p>
          <a:p>
            <a:pPr algn="l"/>
            <a:r>
              <a:rPr lang="en-US" sz="2000" dirty="0" err="1"/>
              <a:t>medi</a:t>
            </a:r>
            <a:r>
              <a:rPr lang="en-US" sz="2000" dirty="0"/>
              <a:t> Bayreuth consultant</a:t>
            </a:r>
          </a:p>
        </p:txBody>
      </p:sp>
    </p:spTree>
    <p:extLst>
      <p:ext uri="{BB962C8B-B14F-4D97-AF65-F5344CB8AC3E}">
        <p14:creationId xmlns:p14="http://schemas.microsoft.com/office/powerpoint/2010/main" val="20811365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8D8E1A8E-B83A-234B-9E57-1CDC5CCFA7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Special </a:t>
            </a:r>
            <a:r>
              <a:rPr lang="de-DE" dirty="0" err="1"/>
              <a:t>case</a:t>
            </a:r>
            <a:r>
              <a:rPr lang="de-DE" dirty="0"/>
              <a:t> 2021</a:t>
            </a:r>
          </a:p>
        </p:txBody>
      </p:sp>
      <p:pic>
        <p:nvPicPr>
          <p:cNvPr id="17" name="Inhaltsplatzhalter 16" descr="Ein Bild, das drinnen, Person enthält.&#10;&#10;Automatisch generierte Beschreibung">
            <a:extLst>
              <a:ext uri="{FF2B5EF4-FFF2-40B4-BE49-F238E27FC236}">
                <a16:creationId xmlns:a16="http://schemas.microsoft.com/office/drawing/2014/main" id="{0EC3BF4D-814C-C94C-ACE1-5CDFCD2C5E1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 rot="5400000">
            <a:off x="5836647" y="2864610"/>
            <a:ext cx="4095441" cy="2303686"/>
          </a:xfrm>
        </p:spPr>
      </p:pic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26EB6C6-7126-8A40-8DC0-E68B532E55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F11ECDB-A564-864C-B45C-5EB23C987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20</a:t>
            </a:fld>
            <a:endParaRPr kumimoji="0" lang="en-US"/>
          </a:p>
        </p:txBody>
      </p:sp>
      <p:pic>
        <p:nvPicPr>
          <p:cNvPr id="15" name="Inhaltsplatzhalter 14" descr="Ein Bild, das drinnen, Person, Wand enthält.&#10;&#10;Automatisch generierte Beschreibung">
            <a:extLst>
              <a:ext uri="{FF2B5EF4-FFF2-40B4-BE49-F238E27FC236}">
                <a16:creationId xmlns:a16="http://schemas.microsoft.com/office/drawing/2014/main" id="{60AF6681-6D59-984D-8228-45456D212D4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5"/>
          <a:stretch>
            <a:fillRect/>
          </a:stretch>
        </p:blipFill>
        <p:spPr>
          <a:xfrm rot="5400000">
            <a:off x="363753" y="2812711"/>
            <a:ext cx="4095444" cy="2303686"/>
          </a:xfr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87AEE938-B127-C74F-9911-FF7E1E761E99}"/>
              </a:ext>
            </a:extLst>
          </p:cNvPr>
          <p:cNvSpPr/>
          <p:nvPr/>
        </p:nvSpPr>
        <p:spPr>
          <a:xfrm>
            <a:off x="2555776" y="2514631"/>
            <a:ext cx="575494" cy="23873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E49A0E6-1F5C-024A-9118-CE8D9BF261B2}"/>
              </a:ext>
            </a:extLst>
          </p:cNvPr>
          <p:cNvSpPr/>
          <p:nvPr/>
        </p:nvSpPr>
        <p:spPr>
          <a:xfrm>
            <a:off x="7985570" y="2630304"/>
            <a:ext cx="575494" cy="23873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" name="CT_Bouhali.mov" descr="CT_Bouhali.mov">
            <a:hlinkClick r:id="" action="ppaction://media"/>
            <a:extLst>
              <a:ext uri="{FF2B5EF4-FFF2-40B4-BE49-F238E27FC236}">
                <a16:creationId xmlns:a16="http://schemas.microsoft.com/office/drawing/2014/main" id="{9D7B858C-DB22-204A-84F9-8F8EF5A3D5F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607174" y="1907641"/>
            <a:ext cx="3155438" cy="4104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939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9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F7B0A05-55D6-8449-BE57-EBB9544EC9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7" name="Inhaltsplatzhalter 6" descr="Ein Bild, das Person enthält.&#10;&#10;Automatisch generierte Beschreibung">
            <a:extLst>
              <a:ext uri="{FF2B5EF4-FFF2-40B4-BE49-F238E27FC236}">
                <a16:creationId xmlns:a16="http://schemas.microsoft.com/office/drawing/2014/main" id="{EF8953DA-5836-4F44-A67D-0B0BEA7DF5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135" y="990601"/>
            <a:ext cx="5823195" cy="4366022"/>
          </a:xfrm>
        </p:spPr>
      </p:pic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7057E95-0C09-5E41-A1C4-463677EF7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5C5611C-F86A-2945-9408-5E8562DCF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21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5178416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D03666F-4D3A-ED4A-B4C3-7D5470E3E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conclusion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E74EFB6-62B1-AD42-88CE-5F1744F86D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2133" y="2348880"/>
            <a:ext cx="7704667" cy="3332816"/>
          </a:xfrm>
        </p:spPr>
        <p:txBody>
          <a:bodyPr/>
          <a:lstStyle/>
          <a:p>
            <a:r>
              <a:rPr lang="de-DE" dirty="0"/>
              <a:t>In </a:t>
            </a:r>
            <a:r>
              <a:rPr lang="de-DE" dirty="0" err="1"/>
              <a:t>chronic</a:t>
            </a:r>
            <a:r>
              <a:rPr lang="de-DE" dirty="0"/>
              <a:t> </a:t>
            </a:r>
            <a:r>
              <a:rPr lang="de-DE" dirty="0" err="1"/>
              <a:t>edema</a:t>
            </a:r>
            <a:r>
              <a:rPr lang="de-DE" dirty="0"/>
              <a:t> </a:t>
            </a:r>
            <a:r>
              <a:rPr lang="de-DE" dirty="0" err="1"/>
              <a:t>compression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a must and </a:t>
            </a:r>
            <a:r>
              <a:rPr lang="de-DE" dirty="0" err="1"/>
              <a:t>it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possible </a:t>
            </a:r>
            <a:r>
              <a:rPr lang="de-DE" dirty="0" err="1"/>
              <a:t>even</a:t>
            </a:r>
            <a:r>
              <a:rPr lang="de-DE" dirty="0"/>
              <a:t> in </a:t>
            </a:r>
            <a:r>
              <a:rPr lang="de-DE" dirty="0" err="1"/>
              <a:t>unusual</a:t>
            </a:r>
            <a:r>
              <a:rPr lang="de-DE" dirty="0"/>
              <a:t> </a:t>
            </a:r>
            <a:r>
              <a:rPr lang="de-DE" dirty="0" err="1"/>
              <a:t>edema</a:t>
            </a:r>
            <a:r>
              <a:rPr lang="de-DE" dirty="0"/>
              <a:t> </a:t>
            </a:r>
            <a:r>
              <a:rPr lang="de-DE" dirty="0" err="1"/>
              <a:t>localization</a:t>
            </a:r>
            <a:endParaRPr lang="de-DE" dirty="0"/>
          </a:p>
          <a:p>
            <a:r>
              <a:rPr lang="de-DE" dirty="0" err="1"/>
              <a:t>it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a </a:t>
            </a:r>
            <a:r>
              <a:rPr lang="de-DE" dirty="0" err="1"/>
              <a:t>therapeutical</a:t>
            </a:r>
            <a:r>
              <a:rPr lang="de-DE" dirty="0"/>
              <a:t> </a:t>
            </a:r>
            <a:r>
              <a:rPr lang="de-DE" dirty="0" err="1"/>
              <a:t>challenge</a:t>
            </a:r>
            <a:r>
              <a:rPr lang="de-DE"/>
              <a:t> and</a:t>
            </a:r>
            <a:endParaRPr lang="de-DE" dirty="0"/>
          </a:p>
          <a:p>
            <a:r>
              <a:rPr lang="de-DE" dirty="0" err="1"/>
              <a:t>you</a:t>
            </a:r>
            <a:r>
              <a:rPr lang="de-DE" dirty="0"/>
              <a:t> </a:t>
            </a:r>
            <a:r>
              <a:rPr lang="de-DE" dirty="0" err="1"/>
              <a:t>have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try</a:t>
            </a:r>
            <a:r>
              <a:rPr lang="de-DE" dirty="0"/>
              <a:t> </a:t>
            </a:r>
            <a:r>
              <a:rPr lang="de-DE" dirty="0" err="1"/>
              <a:t>new</a:t>
            </a:r>
            <a:r>
              <a:rPr lang="de-DE" dirty="0"/>
              <a:t> </a:t>
            </a:r>
            <a:r>
              <a:rPr lang="de-DE" dirty="0" err="1"/>
              <a:t>ways</a:t>
            </a: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565E011-6E93-3449-A567-05203E2B9D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22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41778905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10A6306A-C676-1A4C-B3EA-09F404D9E1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198" y="3176587"/>
            <a:ext cx="8229602" cy="916232"/>
          </a:xfrm>
        </p:spPr>
        <p:txBody>
          <a:bodyPr>
            <a:normAutofit fontScale="90000"/>
          </a:bodyPr>
          <a:lstStyle/>
          <a:p>
            <a:r>
              <a:rPr lang="de-DE" b="1" dirty="0" err="1"/>
              <a:t>Thank</a:t>
            </a:r>
            <a:r>
              <a:rPr lang="de-DE" b="1" dirty="0"/>
              <a:t> </a:t>
            </a:r>
            <a:r>
              <a:rPr lang="de-DE" b="1" dirty="0" err="1"/>
              <a:t>you</a:t>
            </a:r>
            <a:r>
              <a:rPr lang="de-DE" b="1" dirty="0"/>
              <a:t> for </a:t>
            </a:r>
            <a:r>
              <a:rPr lang="de-DE" b="1" dirty="0" err="1"/>
              <a:t>your</a:t>
            </a:r>
            <a:r>
              <a:rPr lang="de-DE" b="1" dirty="0"/>
              <a:t> </a:t>
            </a:r>
            <a:r>
              <a:rPr lang="de-DE" b="1" dirty="0" err="1"/>
              <a:t>attention</a:t>
            </a:r>
            <a:endParaRPr lang="de-DE" dirty="0"/>
          </a:p>
        </p:txBody>
      </p:sp>
      <p:sp>
        <p:nvSpPr>
          <p:cNvPr id="7" name="Untertitel 6">
            <a:extLst>
              <a:ext uri="{FF2B5EF4-FFF2-40B4-BE49-F238E27FC236}">
                <a16:creationId xmlns:a16="http://schemas.microsoft.com/office/drawing/2014/main" id="{6518ED68-8F75-FA43-90C5-DCB53AF6247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/>
              <a:t>F.-J.Schingale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49A0621-837F-BA45-91E5-9F5C48A637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7BC0184-7D08-3F4B-935F-07B5608CC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23</a:t>
            </a:fld>
            <a:endParaRPr kumimoji="0" lang="en-US"/>
          </a:p>
        </p:txBody>
      </p:sp>
      <p:pic>
        <p:nvPicPr>
          <p:cNvPr id="8" name="Picture 2" descr="Fachklinik für Lymphologie in Hohenstadt bei Hersbruck und Nürnberg">
            <a:extLst>
              <a:ext uri="{FF2B5EF4-FFF2-40B4-BE49-F238E27FC236}">
                <a16:creationId xmlns:a16="http://schemas.microsoft.com/office/drawing/2014/main" id="{A364B79D-F31F-E245-9792-F14AFDE5EF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2319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MarkgrafHirsch1">
            <a:extLst>
              <a:ext uri="{FF2B5EF4-FFF2-40B4-BE49-F238E27FC236}">
                <a16:creationId xmlns:a16="http://schemas.microsoft.com/office/drawing/2014/main" id="{3848EF3D-0447-B343-B5EB-416A07AD4F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2319" y="4656131"/>
            <a:ext cx="5831681" cy="1315640"/>
          </a:xfrm>
          <a:prstGeom prst="rect">
            <a:avLst/>
          </a:prstGeom>
          <a:noFill/>
          <a:ln w="63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5752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Compression</a:t>
            </a:r>
            <a:r>
              <a:rPr lang="de-DE" dirty="0"/>
              <a:t> </a:t>
            </a:r>
            <a:r>
              <a:rPr lang="de-DE" dirty="0" err="1"/>
              <a:t>therapy</a:t>
            </a:r>
            <a:endParaRPr lang="de-DE" dirty="0"/>
          </a:p>
        </p:txBody>
      </p:sp>
      <p:sp>
        <p:nvSpPr>
          <p:cNvPr id="8" name="Inhaltsplatzhalter 7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500" dirty="0"/>
              <a:t>Compression</a:t>
            </a:r>
            <a:r>
              <a:rPr lang="de-DE" sz="4500" dirty="0"/>
              <a:t> </a:t>
            </a:r>
            <a:r>
              <a:rPr lang="de-DE" sz="4500" dirty="0" err="1"/>
              <a:t>therapy</a:t>
            </a:r>
            <a:r>
              <a:rPr lang="de-DE" sz="4500" dirty="0"/>
              <a:t> </a:t>
            </a:r>
            <a:r>
              <a:rPr lang="de-DE" sz="4500" dirty="0" err="1"/>
              <a:t>represents</a:t>
            </a:r>
            <a:r>
              <a:rPr lang="de-DE" sz="4500" dirty="0"/>
              <a:t> </a:t>
            </a:r>
            <a:r>
              <a:rPr lang="de-DE" sz="4500" dirty="0" err="1"/>
              <a:t>the</a:t>
            </a:r>
            <a:r>
              <a:rPr lang="de-DE" sz="4500" dirty="0"/>
              <a:t> </a:t>
            </a:r>
            <a:r>
              <a:rPr lang="de-DE" sz="4500" dirty="0" err="1"/>
              <a:t>most</a:t>
            </a:r>
            <a:r>
              <a:rPr lang="de-DE" sz="4500" dirty="0"/>
              <a:t> </a:t>
            </a:r>
            <a:r>
              <a:rPr lang="de-DE" sz="4500" dirty="0" err="1"/>
              <a:t>important</a:t>
            </a:r>
            <a:r>
              <a:rPr lang="de-DE" sz="4500" dirty="0"/>
              <a:t> </a:t>
            </a:r>
            <a:r>
              <a:rPr lang="de-DE" sz="4500" dirty="0" err="1"/>
              <a:t>component</a:t>
            </a:r>
            <a:r>
              <a:rPr lang="de-DE" sz="4500" dirty="0"/>
              <a:t> of </a:t>
            </a:r>
            <a:r>
              <a:rPr lang="de-DE" sz="4500" dirty="0" err="1"/>
              <a:t>the</a:t>
            </a:r>
            <a:r>
              <a:rPr lang="de-DE" sz="4500" dirty="0"/>
              <a:t> </a:t>
            </a:r>
            <a:r>
              <a:rPr lang="de-DE" sz="4500" dirty="0" err="1"/>
              <a:t>decongestive</a:t>
            </a:r>
            <a:r>
              <a:rPr lang="de-DE" sz="4500" dirty="0"/>
              <a:t> </a:t>
            </a:r>
            <a:r>
              <a:rPr lang="de-DE" sz="4500" dirty="0" err="1"/>
              <a:t>lymphatic</a:t>
            </a:r>
            <a:r>
              <a:rPr lang="de-DE" sz="4500" dirty="0"/>
              <a:t> </a:t>
            </a:r>
            <a:r>
              <a:rPr lang="de-DE" sz="4500" dirty="0" err="1"/>
              <a:t>therapy</a:t>
            </a:r>
            <a:endParaRPr lang="de-DE" sz="4500" dirty="0"/>
          </a:p>
          <a:p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3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73755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77EE86E-3DDC-9A48-8DD7-FCE9681F3B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trunk</a:t>
            </a:r>
            <a:r>
              <a:rPr lang="de-DE" dirty="0"/>
              <a:t> </a:t>
            </a:r>
            <a:r>
              <a:rPr lang="de-DE" dirty="0" err="1"/>
              <a:t>edema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C06116B-75C5-4642-BB70-0F3B9907C39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2057EF06-9CB7-8B40-A69F-04CA79293A5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4EBF88D6-0CD9-7642-9398-A5A0B5F7FE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4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133315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5</a:t>
            </a:fld>
            <a:endParaRPr kumimoji="0" lang="en-US"/>
          </a:p>
        </p:txBody>
      </p:sp>
      <p:pic>
        <p:nvPicPr>
          <p:cNvPr id="158723" name="Picture 4" descr="DSC0888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31010" y="255501"/>
            <a:ext cx="264099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8" descr="12729av2">
            <a:extLst>
              <a:ext uri="{FF2B5EF4-FFF2-40B4-BE49-F238E27FC236}">
                <a16:creationId xmlns:a16="http://schemas.microsoft.com/office/drawing/2014/main" id="{3B0B6A66-AEDE-3B42-AE5F-E00161494E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486" y="2436044"/>
            <a:ext cx="2213638" cy="2951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 descr="pröbstelbauch">
            <a:extLst>
              <a:ext uri="{FF2B5EF4-FFF2-40B4-BE49-F238E27FC236}">
                <a16:creationId xmlns:a16="http://schemas.microsoft.com/office/drawing/2014/main" id="{8FCE0285-8883-BD40-9244-EB73EE5668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84593" y="2060848"/>
            <a:ext cx="2116138" cy="3109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6" descr="DSC00086">
            <a:extLst>
              <a:ext uri="{FF2B5EF4-FFF2-40B4-BE49-F238E27FC236}">
                <a16:creationId xmlns:a16="http://schemas.microsoft.com/office/drawing/2014/main" id="{3999E896-59D6-0C42-9A90-9AD9D96C30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51505" y="3281263"/>
            <a:ext cx="3035941" cy="22766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75774198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323" name="Picture 3" descr="DSC0500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1772816"/>
            <a:ext cx="2860073" cy="2144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2324" name="Picture 4" descr="DSC050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4049" y="1772816"/>
            <a:ext cx="2860074" cy="2145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82133" y="-99392"/>
            <a:ext cx="7704667" cy="1981200"/>
          </a:xfrm>
        </p:spPr>
        <p:txBody>
          <a:bodyPr/>
          <a:lstStyle/>
          <a:p>
            <a:r>
              <a:rPr lang="de-DE" dirty="0" err="1"/>
              <a:t>bandaging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long</a:t>
            </a:r>
            <a:r>
              <a:rPr lang="de-DE" dirty="0"/>
              <a:t> stretch </a:t>
            </a:r>
            <a:r>
              <a:rPr lang="de-DE" dirty="0" err="1"/>
              <a:t>bandages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6</a:t>
            </a:fld>
            <a:endParaRPr kumimoji="0" lang="en-US"/>
          </a:p>
        </p:txBody>
      </p:sp>
      <p:pic>
        <p:nvPicPr>
          <p:cNvPr id="7" name="Picture 3" descr="DSC05012">
            <a:extLst>
              <a:ext uri="{FF2B5EF4-FFF2-40B4-BE49-F238E27FC236}">
                <a16:creationId xmlns:a16="http://schemas.microsoft.com/office/drawing/2014/main" id="{D632895D-0CF0-A745-9E99-957513B794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14837" y="4083154"/>
            <a:ext cx="2860852" cy="2145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 descr="DSC05013">
            <a:extLst>
              <a:ext uri="{FF2B5EF4-FFF2-40B4-BE49-F238E27FC236}">
                <a16:creationId xmlns:a16="http://schemas.microsoft.com/office/drawing/2014/main" id="{D7F9D2D1-AC77-3D41-A348-65697290EB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28276" y="4134353"/>
            <a:ext cx="2860852" cy="21459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021275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EF626E8F-FDE7-2D46-9C0C-83CF3F7611C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Genital </a:t>
            </a:r>
            <a:r>
              <a:rPr lang="de-DE" dirty="0" err="1"/>
              <a:t>edema</a:t>
            </a:r>
            <a:endParaRPr lang="de-DE" dirty="0"/>
          </a:p>
        </p:txBody>
      </p:sp>
      <p:sp>
        <p:nvSpPr>
          <p:cNvPr id="4" name="Untertitel 3">
            <a:extLst>
              <a:ext uri="{FF2B5EF4-FFF2-40B4-BE49-F238E27FC236}">
                <a16:creationId xmlns:a16="http://schemas.microsoft.com/office/drawing/2014/main" id="{5CEB1252-436D-0943-8940-4B55D4A8B41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A7FEA204-994D-1146-9314-3233DEBEFE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83269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A2248F7-9923-49AA-9310-1B637D8803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Compression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lymphtape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23BD7C8-BF5A-4CA2-928D-D641C0FF4C5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10" name="Inhaltsplatzhalter 9" descr="Ein Bild, das drinnen, Wand, Person enthält.&#10;&#10;Automatisch generierte Beschreibung">
            <a:extLst>
              <a:ext uri="{FF2B5EF4-FFF2-40B4-BE49-F238E27FC236}">
                <a16:creationId xmlns:a16="http://schemas.microsoft.com/office/drawing/2014/main" id="{372F7762-B6E9-48EF-889B-7AA4FAAEB0D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79116" y="3068562"/>
            <a:ext cx="2614928" cy="1961195"/>
          </a:xfrm>
        </p:spPr>
      </p:pic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42486F1-1311-4FBA-A8D1-EEDF3A8A611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12" name="Inhaltsplatzhalter 11" descr="Ein Bild, das Person, drinnen, Wand, Kühlschrank enthält.&#10;&#10;Automatisch generierte Beschreibung">
            <a:extLst>
              <a:ext uri="{FF2B5EF4-FFF2-40B4-BE49-F238E27FC236}">
                <a16:creationId xmlns:a16="http://schemas.microsoft.com/office/drawing/2014/main" id="{D21AF8F8-8B13-4384-A437-A1C88C4B5CA8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712753" y="3068560"/>
            <a:ext cx="2614929" cy="1961196"/>
          </a:xfrm>
        </p:spPr>
      </p:pic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AB713477-FACE-4165-A15C-B730C80A75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endParaRPr lang="en-US">
              <a:solidFill>
                <a:prstClr val="black"/>
              </a:solidFill>
              <a:latin typeface="Corbel" panose="020B0503020204020204"/>
            </a:endParaRPr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0BBC32AD-9C1B-4AA1-91B2-8AAC34CEF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042AED99-7FB4-404E-8A97-64753DCE42EC}" type="slidenum">
              <a:rPr lang="en-US">
                <a:solidFill>
                  <a:prstClr val="black"/>
                </a:solidFill>
                <a:latin typeface="Corbel" panose="020B0503020204020204"/>
              </a:rPr>
              <a:pPr defTabSz="342900"/>
              <a:t>8</a:t>
            </a:fld>
            <a:endParaRPr lang="en-US">
              <a:solidFill>
                <a:prstClr val="black"/>
              </a:solidFill>
              <a:latin typeface="Corbel" panose="020B0503020204020204"/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5A294090-A44C-43A2-9E4C-F276EDC82039}"/>
              </a:ext>
            </a:extLst>
          </p:cNvPr>
          <p:cNvSpPr txBox="1"/>
          <p:nvPr/>
        </p:nvSpPr>
        <p:spPr>
          <a:xfrm>
            <a:off x="5400271" y="2228111"/>
            <a:ext cx="123585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/>
            <a:r>
              <a:rPr lang="de-DE" sz="1350" b="1" dirty="0">
                <a:solidFill>
                  <a:prstClr val="black"/>
                </a:solidFill>
                <a:latin typeface="Corbel" panose="020B0503020204020204"/>
              </a:rPr>
              <a:t>14.05.2013</a:t>
            </a:r>
          </a:p>
          <a:p>
            <a:pPr defTabSz="342900"/>
            <a:r>
              <a:rPr lang="de-DE" sz="1350" dirty="0">
                <a:solidFill>
                  <a:prstClr val="black"/>
                </a:solidFill>
                <a:latin typeface="Corbel" panose="020B0503020204020204"/>
              </a:rPr>
              <a:t>163,6kg</a:t>
            </a:r>
            <a:endParaRPr lang="de-DE" sz="1350" b="1" dirty="0">
              <a:solidFill>
                <a:prstClr val="black"/>
              </a:solidFill>
              <a:latin typeface="Corbel" panose="020B0503020204020204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04495106-7FFF-4F2E-8F9E-B62458728355}"/>
              </a:ext>
            </a:extLst>
          </p:cNvPr>
          <p:cNvSpPr txBox="1"/>
          <p:nvPr/>
        </p:nvSpPr>
        <p:spPr>
          <a:xfrm>
            <a:off x="2818291" y="2228110"/>
            <a:ext cx="1235858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/>
            <a:r>
              <a:rPr lang="de-DE" sz="1350" b="1" dirty="0">
                <a:solidFill>
                  <a:prstClr val="black"/>
                </a:solidFill>
                <a:latin typeface="Corbel" panose="020B0503020204020204"/>
              </a:rPr>
              <a:t>05.04.2013</a:t>
            </a:r>
          </a:p>
          <a:p>
            <a:pPr defTabSz="342900"/>
            <a:r>
              <a:rPr lang="de-DE" sz="1350" dirty="0">
                <a:solidFill>
                  <a:prstClr val="black"/>
                </a:solidFill>
                <a:latin typeface="Corbel" panose="020B0503020204020204"/>
              </a:rPr>
              <a:t>185,2kg</a:t>
            </a:r>
            <a:endParaRPr lang="de-DE" sz="1350" b="1" dirty="0">
              <a:solidFill>
                <a:prstClr val="black"/>
              </a:solidFill>
              <a:latin typeface="Corbel" panose="020B0503020204020204"/>
            </a:endParaRPr>
          </a:p>
          <a:p>
            <a:pPr defTabSz="342900"/>
            <a:endParaRPr lang="de-DE" sz="1350" b="1" dirty="0">
              <a:solidFill>
                <a:prstClr val="black"/>
              </a:solidFill>
              <a:latin typeface="Corbel" panose="020B0503020204020204"/>
            </a:endParaRPr>
          </a:p>
        </p:txBody>
      </p:sp>
    </p:spTree>
    <p:extLst>
      <p:ext uri="{BB962C8B-B14F-4D97-AF65-F5344CB8AC3E}">
        <p14:creationId xmlns:p14="http://schemas.microsoft.com/office/powerpoint/2010/main" val="1747216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>
            <a:extLst>
              <a:ext uri="{FF2B5EF4-FFF2-40B4-BE49-F238E27FC236}">
                <a16:creationId xmlns:a16="http://schemas.microsoft.com/office/drawing/2014/main" id="{4F389CBF-F8E9-5A41-BFE9-7E7ECC30C9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Decongestion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Velco</a:t>
            </a:r>
            <a:r>
              <a:rPr lang="de-DE" dirty="0"/>
              <a:t> Wrap </a:t>
            </a:r>
          </a:p>
        </p:txBody>
      </p:sp>
      <p:sp>
        <p:nvSpPr>
          <p:cNvPr id="10" name="Inhaltsplatzhalter 9">
            <a:extLst>
              <a:ext uri="{FF2B5EF4-FFF2-40B4-BE49-F238E27FC236}">
                <a16:creationId xmlns:a16="http://schemas.microsoft.com/office/drawing/2014/main" id="{C99E1AFD-C809-BE4C-8818-D94D5EB084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2C8D88A9-370C-1640-95ED-E8E858763B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83807E34-8D98-224B-8DB2-058556FC9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9</a:t>
            </a:fld>
            <a:endParaRPr kumimoji="0" lang="en-US"/>
          </a:p>
        </p:txBody>
      </p:sp>
      <p:pic>
        <p:nvPicPr>
          <p:cNvPr id="11" name="Inhaltsplatzhalter 10" descr="Ein Bild, das Person, drinnen enthält.&#10;&#10;Automatisch generierte Beschreibung">
            <a:extLst>
              <a:ext uri="{FF2B5EF4-FFF2-40B4-BE49-F238E27FC236}">
                <a16:creationId xmlns:a16="http://schemas.microsoft.com/office/drawing/2014/main" id="{6B2434AF-C781-3B4B-A68D-539DE39FC3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6014" y="2852936"/>
            <a:ext cx="3136904" cy="4183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77105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rallax">
  <a:themeElements>
    <a:clrScheme name="Parallax">
      <a:dk1>
        <a:sysClr val="windowText" lastClr="000000"/>
      </a:dk1>
      <a:lt1>
        <a:sysClr val="window" lastClr="FFFFFF"/>
      </a:lt1>
      <a:dk2>
        <a:srgbClr val="212121"/>
      </a:dk2>
      <a:lt2>
        <a:srgbClr val="EBEBEB"/>
      </a:lt2>
      <a:accent1>
        <a:srgbClr val="30ACEC"/>
      </a:accent1>
      <a:accent2>
        <a:srgbClr val="80C34F"/>
      </a:accent2>
      <a:accent3>
        <a:srgbClr val="E29D3E"/>
      </a:accent3>
      <a:accent4>
        <a:srgbClr val="D64A3B"/>
      </a:accent4>
      <a:accent5>
        <a:srgbClr val="D64787"/>
      </a:accent5>
      <a:accent6>
        <a:srgbClr val="A666E1"/>
      </a:accent6>
      <a:hlink>
        <a:srgbClr val="3085ED"/>
      </a:hlink>
      <a:folHlink>
        <a:srgbClr val="82B6F4"/>
      </a:folHlink>
    </a:clrScheme>
    <a:fontScheme name="Parallax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ppt/theme/theme2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170</Words>
  <Application>Microsoft Macintosh PowerPoint</Application>
  <PresentationFormat>Bildschirmpräsentation (4:3)</PresentationFormat>
  <Paragraphs>65</Paragraphs>
  <Slides>23</Slides>
  <Notes>3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23</vt:i4>
      </vt:variant>
    </vt:vector>
  </HeadingPairs>
  <TitlesOfParts>
    <vt:vector size="27" baseType="lpstr">
      <vt:lpstr>Arial</vt:lpstr>
      <vt:lpstr>Corbel</vt:lpstr>
      <vt:lpstr>Times New Roman</vt:lpstr>
      <vt:lpstr>Parallax</vt:lpstr>
      <vt:lpstr>Compression in Monstrous Lymphedema</vt:lpstr>
      <vt:lpstr>disclosure</vt:lpstr>
      <vt:lpstr>Compression therapy</vt:lpstr>
      <vt:lpstr>trunk edema</vt:lpstr>
      <vt:lpstr>PowerPoint-Präsentation</vt:lpstr>
      <vt:lpstr>bandaging with long stretch bandages</vt:lpstr>
      <vt:lpstr>Genital edema</vt:lpstr>
      <vt:lpstr>Compression and lymphtape</vt:lpstr>
      <vt:lpstr>Decongestion with Velco Wrap </vt:lpstr>
      <vt:lpstr>plastic surgery after decongestion</vt:lpstr>
      <vt:lpstr>born 1981 height 172cm weight 290,6kg swelling of scrotum started 4 years ago</vt:lpstr>
      <vt:lpstr>after reduction &gt; surgery</vt:lpstr>
      <vt:lpstr>Obesity associated lymphoedema and compression</vt:lpstr>
      <vt:lpstr>PowerPoint-Präsentation</vt:lpstr>
      <vt:lpstr>bandaging</vt:lpstr>
      <vt:lpstr>PowerPoint-Präsentation</vt:lpstr>
      <vt:lpstr>PowerPoint-Präsentation</vt:lpstr>
      <vt:lpstr>PowerPoint-Präsentation</vt:lpstr>
      <vt:lpstr>Results</vt:lpstr>
      <vt:lpstr>Special case 2021</vt:lpstr>
      <vt:lpstr>PowerPoint-Präsentation</vt:lpstr>
      <vt:lpstr>conclusion</vt:lpstr>
      <vt:lpstr>Thank you for your attention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Compression in unusual edema localization</dc:title>
  <dc:creator>Franz-Josef Schingale</dc:creator>
  <cp:lastModifiedBy>Franz-Josef Schingale</cp:lastModifiedBy>
  <cp:revision>16</cp:revision>
  <dcterms:created xsi:type="dcterms:W3CDTF">2020-10-15T12:24:38Z</dcterms:created>
  <dcterms:modified xsi:type="dcterms:W3CDTF">2022-05-13T15:49:42Z</dcterms:modified>
</cp:coreProperties>
</file>