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4" r:id="rId4"/>
    <p:sldId id="264" r:id="rId5"/>
    <p:sldId id="269" r:id="rId6"/>
    <p:sldId id="285" r:id="rId7"/>
    <p:sldId id="259" r:id="rId8"/>
    <p:sldId id="258" r:id="rId9"/>
    <p:sldId id="270" r:id="rId10"/>
    <p:sldId id="271" r:id="rId11"/>
    <p:sldId id="273" r:id="rId12"/>
    <p:sldId id="261" r:id="rId13"/>
    <p:sldId id="263" r:id="rId14"/>
    <p:sldId id="272" r:id="rId15"/>
    <p:sldId id="276" r:id="rId16"/>
    <p:sldId id="275" r:id="rId17"/>
    <p:sldId id="277" r:id="rId18"/>
    <p:sldId id="278" r:id="rId19"/>
    <p:sldId id="268" r:id="rId20"/>
    <p:sldId id="279" r:id="rId21"/>
    <p:sldId id="280" r:id="rId22"/>
    <p:sldId id="281" r:id="rId23"/>
    <p:sldId id="282" r:id="rId24"/>
    <p:sldId id="28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2"/>
  </p:normalViewPr>
  <p:slideViewPr>
    <p:cSldViewPr snapToGrid="0" snapToObjects="1">
      <p:cViewPr varScale="1">
        <p:scale>
          <a:sx n="86" d="100"/>
          <a:sy n="86" d="100"/>
        </p:scale>
        <p:origin x="53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eduardodamatta@me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B73C468-D875-4A8E-A540-E43BF8232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EAA8723-2689-5440-9B33-CB0F1787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885" y="634028"/>
            <a:ext cx="4798243" cy="37328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Controversies</a:t>
            </a:r>
            <a:br>
              <a:rPr lang="en-US" sz="4400" dirty="0"/>
            </a:br>
            <a:r>
              <a:rPr lang="en-US" sz="4400" dirty="0"/>
              <a:t>in </a:t>
            </a:r>
            <a:br>
              <a:rPr lang="en-US" sz="4400" dirty="0"/>
            </a:br>
            <a:r>
              <a:rPr lang="en-US" sz="4400" dirty="0"/>
              <a:t>Compression therapy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429CD60-AAF6-7A42-965F-B3ABD828D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1885" y="4436462"/>
            <a:ext cx="4798243" cy="179465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300" dirty="0"/>
              <a:t>ICC Annual Meeting - 2021</a:t>
            </a:r>
          </a:p>
          <a:p>
            <a:pPr algn="ctr"/>
            <a:endParaRPr lang="en-US" sz="2300" dirty="0"/>
          </a:p>
          <a:p>
            <a:pPr algn="ctr"/>
            <a:r>
              <a:rPr lang="en-US" sz="2300" dirty="0"/>
              <a:t>Eduardo S. Da Matta, MD, MBA, </a:t>
            </a:r>
            <a:r>
              <a:rPr lang="en-US" sz="2300" dirty="0" err="1"/>
              <a:t>MsC</a:t>
            </a:r>
            <a:endParaRPr lang="en-US" sz="2300" dirty="0"/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B4734F2F-19FC-4D35-9BDE-5CEAD57D9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D97A8A26-FD96-4968-A34A-727382AC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8C4A32B-BF86-EE4D-B609-AAAFC801C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94"/>
          <a:stretch/>
        </p:blipFill>
        <p:spPr>
          <a:xfrm>
            <a:off x="1371403" y="2806486"/>
            <a:ext cx="4207669" cy="144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6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8511CAE-6AAD-4026-90B0-6917258C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7DC16A-ABCD-1F44-B411-26E2FACA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476" y="50932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cap="all" dirty="0"/>
              <a:t>REALITY</a:t>
            </a:r>
            <a:br>
              <a:rPr lang="en-US" sz="6000" cap="all" dirty="0"/>
            </a:br>
            <a:r>
              <a:rPr lang="en-US" sz="2800" cap="all" dirty="0"/>
              <a:t>PRESCRIPTION BELIEVING THAT IT WORKS WITHOUT EDUCATION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7388763A-4025-4433-A72C-457FC3763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Imagem 6" descr="Pessoa sentada no chão&#10;&#10;Descrição gerada automaticamente com confiança média">
            <a:extLst>
              <a:ext uri="{FF2B5EF4-FFF2-40B4-BE49-F238E27FC236}">
                <a16:creationId xmlns:a16="http://schemas.microsoft.com/office/drawing/2014/main" id="{8645437E-0C7B-B942-A0F8-55FEE41F0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340839"/>
            <a:ext cx="2613911" cy="3519027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8A2DFE20-1EAE-45A9-AD16-D4DBD0AB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Espaço Reservado para Conteúdo 4" descr="Homem sem camisa&#10;&#10;Descrição gerada automaticamente com confiança média">
            <a:extLst>
              <a:ext uri="{FF2B5EF4-FFF2-40B4-BE49-F238E27FC236}">
                <a16:creationId xmlns:a16="http://schemas.microsoft.com/office/drawing/2014/main" id="{BE8F3439-4BD4-3340-AF5D-DD78DF0A3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44069" y="2016617"/>
            <a:ext cx="2942868" cy="369973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21D1D1A-BED6-404F-8F54-845950071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981" y="4115789"/>
            <a:ext cx="3265856" cy="25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5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B73C468-D875-4A8E-A540-E43BF8232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62B354-C9B1-EC45-9828-C0F75679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885" y="634028"/>
            <a:ext cx="4798243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b="1" i="1" cap="all" dirty="0"/>
              <a:t>“We can’t sell </a:t>
            </a:r>
            <a:r>
              <a:rPr lang="en-US" sz="3400" b="1" i="1" cap="all"/>
              <a:t>the idea </a:t>
            </a:r>
            <a:r>
              <a:rPr lang="en-US" sz="3400" b="1" i="1" cap="all" dirty="0"/>
              <a:t>that it is EASY, even being EASY for those who really understand about compression therapy.”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4734F2F-19FC-4D35-9BDE-5CEAD57D9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D97A8A26-FD96-4968-A34A-727382AC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DC3CEA3-3FA7-5942-8399-3923F9366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403" y="2024767"/>
            <a:ext cx="4207669" cy="300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3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734DC-C02C-1A40-94BE-23232804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Compression</a:t>
            </a:r>
            <a:r>
              <a:rPr lang="pt-BR" dirty="0"/>
              <a:t> </a:t>
            </a:r>
            <a:r>
              <a:rPr lang="pt-BR" dirty="0" err="1"/>
              <a:t>Therapy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2CB91CF-56F4-4E4F-A010-01540FD16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1818216"/>
            <a:ext cx="9385300" cy="46101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3807E43-C702-444C-AA42-B3C6E1B77154}"/>
              </a:ext>
            </a:extLst>
          </p:cNvPr>
          <p:cNvSpPr txBox="1"/>
          <p:nvPr/>
        </p:nvSpPr>
        <p:spPr>
          <a:xfrm>
            <a:off x="2099733" y="299720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CINDERELLA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262FA9B-7AF3-0F4F-862A-8014EC676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329" y="1251466"/>
            <a:ext cx="3080242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83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C8C756-B6A1-E24C-920B-C8202CC9B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371" y="4208449"/>
            <a:ext cx="6211956" cy="15260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cap="all" dirty="0"/>
              <a:t>Lymphedema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6F9611-3A25-4FAD-9475-8A7660979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0144"/>
            <a:ext cx="4060371" cy="523829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F9D6A74-52E9-A241-8F8F-6CD50978F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7" r="1" b="573"/>
          <a:stretch/>
        </p:blipFill>
        <p:spPr>
          <a:xfrm>
            <a:off x="20" y="824129"/>
            <a:ext cx="3881599" cy="49103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AFBD32-D3B9-4AA1-8A52-E7788A95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7304" y="0"/>
            <a:ext cx="3712695" cy="31316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EC6C2A-9BF4-A744-AD59-C5B836181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5" r="5789" b="3"/>
          <a:stretch/>
        </p:blipFill>
        <p:spPr>
          <a:xfrm>
            <a:off x="4722011" y="10"/>
            <a:ext cx="3383280" cy="2952719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9C77E800-FF01-449B-A776-7FB39BAA2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553373" y="3751045"/>
            <a:ext cx="1609735" cy="216642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1FFF1B-D8E7-43C1-963D-013BA404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660143"/>
            <a:ext cx="3429000" cy="338328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224D3EC-BAD4-C34D-BFDC-05867DB978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90" r="-3" b="17290"/>
          <a:stretch/>
        </p:blipFill>
        <p:spPr>
          <a:xfrm>
            <a:off x="8942136" y="824735"/>
            <a:ext cx="3249864" cy="3054096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8968742-1D40-4F6B-9272-064FD163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0486" y="6453386"/>
            <a:ext cx="573314" cy="404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1C9BCC2-FDB2-6F47-B81D-C22BDC565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201" y="1025359"/>
            <a:ext cx="6426200" cy="4572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211A845-F2FC-0044-A293-9151B46BF9D6}"/>
              </a:ext>
            </a:extLst>
          </p:cNvPr>
          <p:cNvSpPr txBox="1"/>
          <p:nvPr/>
        </p:nvSpPr>
        <p:spPr>
          <a:xfrm>
            <a:off x="5490925" y="5556739"/>
            <a:ext cx="1985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/>
              <a:t>↓ 50kg</a:t>
            </a:r>
          </a:p>
        </p:txBody>
      </p:sp>
    </p:spTree>
    <p:extLst>
      <p:ext uri="{BB962C8B-B14F-4D97-AF65-F5344CB8AC3E}">
        <p14:creationId xmlns:p14="http://schemas.microsoft.com/office/powerpoint/2010/main" val="3852158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E578513-4F7E-E941-B3F8-5EC1BE036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7798" y="480515"/>
            <a:ext cx="7856402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97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D6DF819-DEA8-3444-B1B0-944EBFA4B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7798" y="480515"/>
            <a:ext cx="7856402" cy="589230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5D35DB2-A987-FF4C-B2F9-9D36D65F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67" y="668130"/>
            <a:ext cx="1625599" cy="50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6C1409B-2C5B-FD4E-9DC2-97DC4B7C9B7A}"/>
              </a:ext>
            </a:extLst>
          </p:cNvPr>
          <p:cNvSpPr txBox="1"/>
          <p:nvPr/>
        </p:nvSpPr>
        <p:spPr>
          <a:xfrm>
            <a:off x="7111664" y="361092"/>
            <a:ext cx="3193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SSI=5mmHg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52BB22A-77D0-CA46-8DB0-170BBC95CA64}"/>
              </a:ext>
            </a:extLst>
          </p:cNvPr>
          <p:cNvSpPr txBox="1"/>
          <p:nvPr/>
        </p:nvSpPr>
        <p:spPr>
          <a:xfrm>
            <a:off x="160866" y="2629283"/>
            <a:ext cx="2371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IP=56mmHg</a:t>
            </a:r>
          </a:p>
        </p:txBody>
      </p:sp>
    </p:spTree>
    <p:extLst>
      <p:ext uri="{BB962C8B-B14F-4D97-AF65-F5344CB8AC3E}">
        <p14:creationId xmlns:p14="http://schemas.microsoft.com/office/powerpoint/2010/main" val="420395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741E801-C676-2F48-B453-82B9CE67B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7798" y="480515"/>
            <a:ext cx="7856402" cy="589230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79291E-7E53-F040-BF40-6504833B8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99" y="478430"/>
            <a:ext cx="1981200" cy="5985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93A7C9A-13CC-A64B-841A-11B104A2E117}"/>
              </a:ext>
            </a:extLst>
          </p:cNvPr>
          <p:cNvSpPr txBox="1"/>
          <p:nvPr/>
        </p:nvSpPr>
        <p:spPr>
          <a:xfrm>
            <a:off x="160866" y="3137655"/>
            <a:ext cx="2347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PI=51mmHg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CE8693-5E76-9F4B-9DE5-6FB7BEEB504F}"/>
              </a:ext>
            </a:extLst>
          </p:cNvPr>
          <p:cNvSpPr txBox="1"/>
          <p:nvPr/>
        </p:nvSpPr>
        <p:spPr>
          <a:xfrm>
            <a:off x="7688714" y="361092"/>
            <a:ext cx="34892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SSI=37mmHg</a:t>
            </a:r>
          </a:p>
        </p:txBody>
      </p:sp>
    </p:spTree>
    <p:extLst>
      <p:ext uri="{BB962C8B-B14F-4D97-AF65-F5344CB8AC3E}">
        <p14:creationId xmlns:p14="http://schemas.microsoft.com/office/powerpoint/2010/main" val="18015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168998-03DE-3D4B-A03B-E24BC31E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BEA82D0-BF12-214E-8625-837568E84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067" y="1236133"/>
            <a:ext cx="9313333" cy="463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6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21198C-8B1A-7E43-AD0C-389A877AC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pt-BR" sz="1400" dirty="0" err="1"/>
              <a:t>Phase</a:t>
            </a:r>
            <a:r>
              <a:rPr lang="pt-BR" sz="1400" dirty="0"/>
              <a:t> </a:t>
            </a:r>
            <a:r>
              <a:rPr lang="pt-BR" sz="1400" dirty="0" err="1"/>
              <a:t>I</a:t>
            </a:r>
            <a:r>
              <a:rPr lang="pt-BR" sz="1400" dirty="0"/>
              <a:t>, </a:t>
            </a:r>
            <a:r>
              <a:rPr lang="pt-BR" sz="1400" dirty="0" err="1"/>
              <a:t>Randomized</a:t>
            </a:r>
            <a:r>
              <a:rPr lang="pt-BR" sz="1400" dirty="0"/>
              <a:t> </a:t>
            </a:r>
            <a:r>
              <a:rPr lang="pt-BR" sz="1400" dirty="0" err="1"/>
              <a:t>Clinical</a:t>
            </a:r>
            <a:r>
              <a:rPr lang="pt-BR" sz="1400" dirty="0"/>
              <a:t> </a:t>
            </a:r>
            <a:r>
              <a:rPr lang="pt-BR" sz="1400" dirty="0" err="1"/>
              <a:t>Trial</a:t>
            </a:r>
            <a:r>
              <a:rPr lang="pt-BR" sz="1400" dirty="0"/>
              <a:t>;</a:t>
            </a:r>
          </a:p>
          <a:p>
            <a:r>
              <a:rPr lang="pt-BR" sz="1400" dirty="0"/>
              <a:t>60 </a:t>
            </a:r>
            <a:r>
              <a:rPr lang="pt-BR" sz="1400" dirty="0" err="1"/>
              <a:t>years</a:t>
            </a:r>
            <a:r>
              <a:rPr lang="pt-BR" sz="1400" dirty="0"/>
              <a:t> </a:t>
            </a:r>
            <a:r>
              <a:rPr lang="pt-BR" sz="1400" dirty="0" err="1"/>
              <a:t>old</a:t>
            </a:r>
            <a:r>
              <a:rPr lang="pt-BR" sz="1400" dirty="0"/>
              <a:t> </a:t>
            </a:r>
            <a:r>
              <a:rPr lang="pt-BR" sz="1400" dirty="0" err="1"/>
              <a:t>or</a:t>
            </a:r>
            <a:r>
              <a:rPr lang="pt-BR" sz="1400" dirty="0"/>
              <a:t> ↑;</a:t>
            </a:r>
          </a:p>
          <a:p>
            <a:r>
              <a:rPr lang="pt-BR" sz="1400" dirty="0"/>
              <a:t>ELDERLY PHYSICALLY ACTIVES;</a:t>
            </a:r>
          </a:p>
          <a:p>
            <a:r>
              <a:rPr lang="pt-BR" sz="1400" dirty="0" err="1"/>
              <a:t>n</a:t>
            </a:r>
            <a:r>
              <a:rPr lang="pt-BR" sz="1400" dirty="0"/>
              <a:t>=50 → </a:t>
            </a:r>
            <a:r>
              <a:rPr lang="pt-BR" sz="1400" b="1" dirty="0" err="1"/>
              <a:t>n</a:t>
            </a:r>
            <a:r>
              <a:rPr lang="pt-BR" sz="1400" b="1" dirty="0"/>
              <a:t>=44</a:t>
            </a:r>
            <a:r>
              <a:rPr lang="pt-BR" sz="1400" dirty="0"/>
              <a:t> (</a:t>
            </a:r>
            <a:r>
              <a:rPr lang="pt-BR" sz="1400" dirty="0" err="1"/>
              <a:t>end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</a:t>
            </a:r>
            <a:r>
              <a:rPr lang="pt-BR" sz="1400" dirty="0" err="1"/>
              <a:t>the</a:t>
            </a:r>
            <a:r>
              <a:rPr lang="pt-BR" sz="1400" dirty="0"/>
              <a:t> </a:t>
            </a:r>
            <a:r>
              <a:rPr lang="pt-BR" sz="1400" dirty="0" err="1"/>
              <a:t>study</a:t>
            </a:r>
            <a:r>
              <a:rPr lang="pt-BR" sz="1400" dirty="0"/>
              <a:t>)</a:t>
            </a:r>
          </a:p>
          <a:p>
            <a:pPr marL="0" indent="0">
              <a:buNone/>
            </a:pPr>
            <a:r>
              <a:rPr lang="pt-BR" sz="1400" dirty="0"/>
              <a:t># </a:t>
            </a:r>
            <a:r>
              <a:rPr lang="pt-BR" sz="1400" dirty="0" err="1"/>
              <a:t>They</a:t>
            </a:r>
            <a:r>
              <a:rPr lang="pt-BR" sz="1400" dirty="0"/>
              <a:t> </a:t>
            </a:r>
            <a:r>
              <a:rPr lang="pt-BR" sz="1400" dirty="0" err="1"/>
              <a:t>were</a:t>
            </a:r>
            <a:r>
              <a:rPr lang="pt-BR" sz="1400" dirty="0"/>
              <a:t> </a:t>
            </a:r>
            <a:r>
              <a:rPr lang="pt-BR" sz="1400" dirty="0" err="1"/>
              <a:t>requested</a:t>
            </a:r>
            <a:r>
              <a:rPr lang="pt-BR" sz="1400" dirty="0"/>
              <a:t> </a:t>
            </a:r>
            <a:r>
              <a:rPr lang="pt-BR" sz="1400" dirty="0" err="1"/>
              <a:t>to</a:t>
            </a:r>
            <a:r>
              <a:rPr lang="pt-BR" sz="1400" dirty="0"/>
              <a:t> </a:t>
            </a:r>
            <a:r>
              <a:rPr lang="pt-BR" sz="1400" dirty="0" err="1"/>
              <a:t>apply</a:t>
            </a:r>
            <a:r>
              <a:rPr lang="pt-BR" sz="1400" dirty="0"/>
              <a:t> a VELCRO DEVICE (</a:t>
            </a:r>
            <a:r>
              <a:rPr lang="pt-BR" sz="1400" dirty="0" err="1"/>
              <a:t>Ready</a:t>
            </a:r>
            <a:r>
              <a:rPr lang="pt-BR" sz="1400" dirty="0"/>
              <a:t> </a:t>
            </a:r>
            <a:r>
              <a:rPr lang="pt-BR" sz="1400" dirty="0" err="1"/>
              <a:t>Wrap</a:t>
            </a:r>
            <a:r>
              <a:rPr lang="pt-BR" sz="1400" dirty="0"/>
              <a:t>, L&amp;R), 3 times, </a:t>
            </a:r>
            <a:r>
              <a:rPr lang="pt-BR" sz="1400" dirty="0" err="1"/>
              <a:t>after</a:t>
            </a:r>
            <a:r>
              <a:rPr lang="pt-BR" sz="1400" dirty="0"/>
              <a:t> a </a:t>
            </a:r>
            <a:r>
              <a:rPr lang="pt-BR" sz="1400" dirty="0" err="1"/>
              <a:t>brief</a:t>
            </a:r>
            <a:r>
              <a:rPr lang="pt-BR" sz="1400" dirty="0"/>
              <a:t> </a:t>
            </a:r>
            <a:r>
              <a:rPr lang="pt-BR" sz="1400" dirty="0" err="1"/>
              <a:t>instruction</a:t>
            </a:r>
            <a:r>
              <a:rPr lang="pt-BR" sz="1400" dirty="0"/>
              <a:t> (</a:t>
            </a:r>
            <a:r>
              <a:rPr lang="pt-BR" sz="1400" dirty="0" err="1"/>
              <a:t>pre</a:t>
            </a:r>
            <a:r>
              <a:rPr lang="pt-BR" sz="1400" dirty="0"/>
              <a:t> </a:t>
            </a:r>
            <a:r>
              <a:rPr lang="pt-BR" sz="1400" dirty="0" err="1"/>
              <a:t>test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post </a:t>
            </a:r>
            <a:r>
              <a:rPr lang="pt-BR" sz="1400" dirty="0" err="1"/>
              <a:t>test</a:t>
            </a:r>
            <a:r>
              <a:rPr lang="pt-BR" sz="1400" dirty="0"/>
              <a:t>, 3 </a:t>
            </a:r>
            <a:r>
              <a:rPr lang="pt-BR" sz="1400" dirty="0" err="1"/>
              <a:t>months</a:t>
            </a:r>
            <a:r>
              <a:rPr lang="pt-BR" sz="1400" dirty="0"/>
              <a:t> later).</a:t>
            </a:r>
          </a:p>
          <a:p>
            <a:pPr marL="0" indent="0">
              <a:buNone/>
            </a:pPr>
            <a:r>
              <a:rPr lang="pt-BR" sz="1400" b="1" dirty="0"/>
              <a:t># </a:t>
            </a:r>
            <a:r>
              <a:rPr lang="pt-BR" sz="1400" b="1" dirty="0" err="1"/>
              <a:t>Brief</a:t>
            </a:r>
            <a:r>
              <a:rPr lang="pt-BR" sz="1400" b="1" dirty="0"/>
              <a:t> </a:t>
            </a:r>
            <a:r>
              <a:rPr lang="pt-BR" sz="1400" b="1" dirty="0" err="1"/>
              <a:t>Instruction</a:t>
            </a:r>
            <a:r>
              <a:rPr lang="pt-BR" sz="1400" dirty="0"/>
              <a:t>: </a:t>
            </a:r>
            <a:r>
              <a:rPr lang="pt-BR" sz="1400" dirty="0">
                <a:solidFill>
                  <a:srgbClr val="FF0000"/>
                </a:solidFill>
              </a:rPr>
              <a:t>PERCEPTION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50mmHg </a:t>
            </a:r>
            <a:r>
              <a:rPr lang="pt-BR" sz="1400" dirty="0" err="1"/>
              <a:t>with</a:t>
            </a:r>
            <a:r>
              <a:rPr lang="pt-BR" sz="1400" dirty="0"/>
              <a:t> </a:t>
            </a:r>
            <a:r>
              <a:rPr lang="pt-BR" sz="1400" dirty="0" err="1"/>
              <a:t>esphigmomanometer</a:t>
            </a:r>
            <a:r>
              <a:rPr lang="pt-BR" sz="1400" dirty="0"/>
              <a:t>, </a:t>
            </a:r>
            <a:r>
              <a:rPr lang="pt-BR" sz="1400" dirty="0" err="1"/>
              <a:t>bandage</a:t>
            </a:r>
            <a:r>
              <a:rPr lang="pt-BR" sz="1400" dirty="0"/>
              <a:t> (2 </a:t>
            </a:r>
            <a:r>
              <a:rPr lang="pt-BR" sz="1400" dirty="0" err="1"/>
              <a:t>layers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</a:t>
            </a:r>
            <a:r>
              <a:rPr lang="pt-BR" sz="1400" dirty="0" err="1"/>
              <a:t>Rosidal</a:t>
            </a:r>
            <a:r>
              <a:rPr lang="pt-BR" sz="1400" dirty="0"/>
              <a:t> </a:t>
            </a:r>
            <a:r>
              <a:rPr lang="pt-BR" sz="1400" dirty="0" err="1"/>
              <a:t>K</a:t>
            </a:r>
            <a:r>
              <a:rPr lang="pt-BR" sz="1400" dirty="0"/>
              <a:t>)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Ready</a:t>
            </a:r>
            <a:r>
              <a:rPr lang="pt-BR" sz="1400" dirty="0"/>
              <a:t> </a:t>
            </a:r>
            <a:r>
              <a:rPr lang="pt-BR" sz="1400" dirty="0" err="1"/>
              <a:t>Wrap</a:t>
            </a:r>
            <a:r>
              <a:rPr lang="pt-BR" sz="1400" dirty="0"/>
              <a:t>;</a:t>
            </a:r>
          </a:p>
        </p:txBody>
      </p:sp>
      <p:pic>
        <p:nvPicPr>
          <p:cNvPr id="5" name="Imagem 4" descr="Homem deitado em sofá&#10;&#10;Descrição gerada automaticamente com confiança média">
            <a:extLst>
              <a:ext uri="{FF2B5EF4-FFF2-40B4-BE49-F238E27FC236}">
                <a16:creationId xmlns:a16="http://schemas.microsoft.com/office/drawing/2014/main" id="{D40150BC-7C2A-4641-AEA0-D46DB269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467" y="825080"/>
            <a:ext cx="6517065" cy="48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7EACF6-9C61-1249-A0DF-8181E58D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pt-BR" sz="2800" dirty="0"/>
              <a:t>SUPINE POSITION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83B0C3-0449-2747-A4E4-C99E7C074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" y="1110882"/>
            <a:ext cx="7583752" cy="4461733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00C617-609B-CF48-9703-E4FE5E1B0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endParaRPr lang="pt-BR" sz="1600" dirty="0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73462A-EA38-934D-AE05-5B699DBF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200" y="1803399"/>
            <a:ext cx="742685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33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82B6B8-B90D-FE45-A92A-340E69DF9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4186" y="634028"/>
            <a:ext cx="3355942" cy="3732835"/>
          </a:xfrm>
        </p:spPr>
        <p:txBody>
          <a:bodyPr>
            <a:normAutofit/>
          </a:bodyPr>
          <a:lstStyle/>
          <a:p>
            <a:r>
              <a:rPr lang="pt-BR" sz="3800" dirty="0" err="1"/>
              <a:t>Education</a:t>
            </a:r>
            <a:r>
              <a:rPr lang="pt-BR" sz="3800" dirty="0"/>
              <a:t> in </a:t>
            </a:r>
            <a:r>
              <a:rPr lang="pt-BR" sz="3800" dirty="0" err="1"/>
              <a:t>compression</a:t>
            </a:r>
            <a:r>
              <a:rPr lang="pt-BR" sz="3800" dirty="0"/>
              <a:t> </a:t>
            </a:r>
            <a:r>
              <a:rPr lang="pt-BR" sz="3800" dirty="0" err="1"/>
              <a:t>or</a:t>
            </a:r>
            <a:br>
              <a:rPr lang="pt-BR" sz="3800" dirty="0"/>
            </a:br>
            <a:r>
              <a:rPr lang="pt-BR" sz="3800" dirty="0" err="1"/>
              <a:t>choice</a:t>
            </a:r>
            <a:r>
              <a:rPr lang="pt-BR" sz="3800" dirty="0"/>
              <a:t> </a:t>
            </a:r>
            <a:r>
              <a:rPr lang="pt-BR" sz="3800" dirty="0" err="1"/>
              <a:t>of</a:t>
            </a:r>
            <a:r>
              <a:rPr lang="pt-BR" sz="3800" dirty="0"/>
              <a:t> </a:t>
            </a:r>
            <a:r>
              <a:rPr lang="pt-BR" sz="3800" dirty="0" err="1"/>
              <a:t>an</a:t>
            </a:r>
            <a:r>
              <a:rPr lang="pt-BR" sz="3800" dirty="0"/>
              <a:t> </a:t>
            </a:r>
            <a:r>
              <a:rPr lang="pt-BR" sz="3800" dirty="0" err="1"/>
              <a:t>easy</a:t>
            </a:r>
            <a:r>
              <a:rPr lang="pt-BR" sz="3800" dirty="0"/>
              <a:t> </a:t>
            </a:r>
            <a:r>
              <a:rPr lang="pt-BR" sz="3800" dirty="0" err="1"/>
              <a:t>device</a:t>
            </a:r>
            <a:r>
              <a:rPr lang="pt-BR" sz="3800" dirty="0"/>
              <a:t>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1FBFF5-FDAA-CD49-BF1A-52072EE32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4186" y="4436462"/>
            <a:ext cx="3355942" cy="1794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i="1" dirty="0"/>
              <a:t>Hands-on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Compression</a:t>
            </a:r>
            <a:r>
              <a:rPr lang="pt-BR" i="1" dirty="0"/>
              <a:t> </a:t>
            </a:r>
            <a:r>
              <a:rPr lang="pt-BR" i="1" dirty="0" err="1"/>
              <a:t>Therapy</a:t>
            </a:r>
            <a:endParaRPr lang="pt-BR" i="1" dirty="0"/>
          </a:p>
          <a:p>
            <a:pPr>
              <a:spcAft>
                <a:spcPts val="600"/>
              </a:spcAft>
            </a:pPr>
            <a:r>
              <a:rPr lang="pt-BR" i="1" dirty="0"/>
              <a:t>ICC Meeting</a:t>
            </a:r>
          </a:p>
          <a:p>
            <a:pPr>
              <a:spcAft>
                <a:spcPts val="600"/>
              </a:spcAft>
            </a:pPr>
            <a:r>
              <a:rPr lang="pt-BR" i="1" dirty="0"/>
              <a:t>Recife, </a:t>
            </a:r>
            <a:r>
              <a:rPr lang="pt-BR" i="1" dirty="0" err="1"/>
              <a:t>Brazil</a:t>
            </a:r>
            <a:r>
              <a:rPr lang="pt-BR" i="1" dirty="0"/>
              <a:t> – 2019.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Imagem 3" descr="Multidão de pessoas&#10;&#10;Descrição gerada automaticamente">
            <a:extLst>
              <a:ext uri="{FF2B5EF4-FFF2-40B4-BE49-F238E27FC236}">
                <a16:creationId xmlns:a16="http://schemas.microsoft.com/office/drawing/2014/main" id="{E446AF24-524E-E94A-BB48-764E2A20E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23" y="1399314"/>
            <a:ext cx="5659222" cy="42585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6B7E26F-B870-E641-939F-083303C40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186" y="1399314"/>
            <a:ext cx="2731143" cy="98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4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51D531-E34E-2944-8404-E55A006F2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685800"/>
            <a:ext cx="5421086" cy="1485900"/>
          </a:xfrm>
        </p:spPr>
        <p:txBody>
          <a:bodyPr>
            <a:normAutofit/>
          </a:bodyPr>
          <a:lstStyle/>
          <a:p>
            <a:r>
              <a:rPr lang="pt-BR" b="1" dirty="0" err="1"/>
              <a:t>Static</a:t>
            </a:r>
            <a:r>
              <a:rPr lang="pt-BR" b="1" dirty="0"/>
              <a:t> </a:t>
            </a:r>
            <a:r>
              <a:rPr lang="pt-BR" b="1" dirty="0" err="1"/>
              <a:t>Stiffness</a:t>
            </a:r>
            <a:r>
              <a:rPr lang="pt-BR" b="1" dirty="0"/>
              <a:t> Index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17F473-118E-E548-A4D6-DD25EE9D0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29" y="1699684"/>
            <a:ext cx="7336637" cy="46333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A32BDAC-2A3B-DA4D-A506-86AE647F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324" y="1803400"/>
            <a:ext cx="742685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65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D7D9CE6-6E9C-E840-A783-A632E76EE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942737"/>
            <a:ext cx="11226799" cy="496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6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9D465E2-7BCC-0B4F-ADFE-FB7733C42B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956772"/>
            <a:ext cx="11226799" cy="49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52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C89EA62-F38E-4285-A105-C5E1BD360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2CF6E46A-CCCD-4728-B011-E147B2362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E2C684B-30C9-4689-A529-EBF1B8ADB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589B17B-DDE3-4D4B-AC5E-C69E5336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7" y="133077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 dirty="0"/>
              <a:t>Conclusion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A143DD-874A-3343-8BDE-06E5B8874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904" y="3256081"/>
            <a:ext cx="6831673" cy="248318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i="1" dirty="0"/>
              <a:t>Easy devices are EFFECTIVE (</a:t>
            </a:r>
            <a:r>
              <a:rPr lang="en-US" sz="3600" i="1"/>
              <a:t>maybe they </a:t>
            </a:r>
            <a:r>
              <a:rPr lang="en-US" sz="3600" i="1" dirty="0"/>
              <a:t>will be the future), but we have to be trained (EDUCATION) to make them EASY!</a:t>
            </a:r>
          </a:p>
        </p:txBody>
      </p:sp>
    </p:spTree>
    <p:extLst>
      <p:ext uri="{BB962C8B-B14F-4D97-AF65-F5344CB8AC3E}">
        <p14:creationId xmlns:p14="http://schemas.microsoft.com/office/powerpoint/2010/main" val="806120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F98D3-F23D-0641-9411-81B8D264B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Thank</a:t>
            </a:r>
            <a:r>
              <a:rPr lang="pt-BR" dirty="0"/>
              <a:t> </a:t>
            </a:r>
            <a:r>
              <a:rPr lang="pt-BR" dirty="0" err="1"/>
              <a:t>you</a:t>
            </a:r>
            <a:r>
              <a:rPr lang="pt-BR" dirty="0"/>
              <a:t> </a:t>
            </a:r>
            <a:br>
              <a:rPr lang="pt-BR" dirty="0"/>
            </a:br>
            <a:r>
              <a:rPr lang="pt-BR" dirty="0" err="1"/>
              <a:t>very</a:t>
            </a:r>
            <a:r>
              <a:rPr lang="pt-BR" dirty="0"/>
              <a:t> </a:t>
            </a:r>
            <a:r>
              <a:rPr lang="pt-BR" dirty="0" err="1"/>
              <a:t>much</a:t>
            </a:r>
            <a:r>
              <a:rPr lang="pt-BR" dirty="0"/>
              <a:t>!!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D49487-2F9D-534B-B4ED-AF8337B64C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eduardodamatta@me.com</a:t>
            </a:r>
            <a:endParaRPr lang="pt-BR" dirty="0"/>
          </a:p>
          <a:p>
            <a:r>
              <a:rPr lang="pt-BR" dirty="0"/>
              <a:t>@</a:t>
            </a:r>
            <a:r>
              <a:rPr lang="pt-BR" dirty="0" err="1"/>
              <a:t>dr.eduardodamatta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865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09ADC9-6EAF-4268-9415-1ED5ECFA2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769FEA-FD65-7947-8E14-B0D4F07A0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19" r="9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B7C3C09-5CF4-3146-A7E5-578111405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 dirty="0"/>
              <a:t>No conflict of interest</a:t>
            </a:r>
          </a:p>
        </p:txBody>
      </p:sp>
    </p:spTree>
    <p:extLst>
      <p:ext uri="{BB962C8B-B14F-4D97-AF65-F5344CB8AC3E}">
        <p14:creationId xmlns:p14="http://schemas.microsoft.com/office/powerpoint/2010/main" val="1252841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2ED8BA-E67F-B948-BDCF-2355E332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220" y="2948713"/>
            <a:ext cx="3355942" cy="27949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cap="all" dirty="0"/>
              <a:t>Easy FOR WHOM?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EEC2C9F-BE8D-A54A-868D-3996E3510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820" y="1340841"/>
            <a:ext cx="5609628" cy="437551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090F8EA-CB2D-7849-94C7-59F52BA3D324}"/>
              </a:ext>
            </a:extLst>
          </p:cNvPr>
          <p:cNvSpPr txBox="1"/>
          <p:nvPr/>
        </p:nvSpPr>
        <p:spPr>
          <a:xfrm>
            <a:off x="7395984" y="308457"/>
            <a:ext cx="51304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/>
              <a:t>“</a:t>
            </a:r>
            <a:r>
              <a:rPr lang="en-US" sz="3600" b="1" i="1" dirty="0"/>
              <a:t>Easy</a:t>
            </a:r>
            <a:r>
              <a:rPr lang="en-US" sz="3600" i="1" dirty="0"/>
              <a:t> describes something </a:t>
            </a:r>
          </a:p>
          <a:p>
            <a:pPr algn="ctr"/>
            <a:r>
              <a:rPr lang="en-US" sz="3600" i="1" dirty="0"/>
              <a:t>that is not difficult and requires little effort”</a:t>
            </a:r>
            <a:br>
              <a:rPr lang="en-US" sz="3600" i="1" dirty="0"/>
            </a:br>
            <a:br>
              <a:rPr lang="en-US" sz="3600" cap="all" dirty="0"/>
            </a:b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77310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9D9D0AB-1E2F-44A8-B9C6-FA4098301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F244EC-CD6A-1741-B915-80686768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568" y="4812821"/>
            <a:ext cx="7417207" cy="838898"/>
          </a:xfrm>
        </p:spPr>
        <p:txBody>
          <a:bodyPr anchor="ctr">
            <a:normAutofit/>
          </a:bodyPr>
          <a:lstStyle/>
          <a:p>
            <a:r>
              <a:rPr lang="pt-BR" sz="3600" dirty="0" err="1"/>
              <a:t>They</a:t>
            </a:r>
            <a:r>
              <a:rPr lang="pt-BR" sz="3600" dirty="0"/>
              <a:t> </a:t>
            </a:r>
            <a:r>
              <a:rPr lang="pt-BR" sz="3600" dirty="0" err="1"/>
              <a:t>will</a:t>
            </a:r>
            <a:r>
              <a:rPr lang="pt-BR" sz="3600" dirty="0"/>
              <a:t> </a:t>
            </a:r>
            <a:r>
              <a:rPr lang="pt-BR" sz="3600" dirty="0" err="1"/>
              <a:t>make</a:t>
            </a:r>
            <a:r>
              <a:rPr lang="pt-BR" sz="3600" dirty="0"/>
              <a:t> it EASY!!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2AEF9-3220-4407-B76B-1B6E3952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5484"/>
            <a:ext cx="3860771" cy="293214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780788-2788-433A-AF97-E43276C3C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449" y="819392"/>
            <a:ext cx="3547872" cy="26243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2AA5F8-FCB8-6648-84BF-7EFC91F09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09" y="983984"/>
            <a:ext cx="2676553" cy="22951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AFBD32-D3B9-4AA1-8A52-E7788A955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7885" y="5769"/>
            <a:ext cx="4332545" cy="313160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9D7A95-3BA1-4498-B477-BC00DF3E7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477" y="158823"/>
            <a:ext cx="4023360" cy="28254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F9AAD0-53D5-464B-8ACF-DFCF1BAB1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069" y="522197"/>
            <a:ext cx="3694176" cy="2087209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7EF94C-DD3B-EB4A-B4D8-81951A015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819" y="5581677"/>
            <a:ext cx="7417207" cy="1508251"/>
          </a:xfrm>
        </p:spPr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1FFF1B-D8E7-43C1-963D-013BA4049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7571" y="664555"/>
            <a:ext cx="3429000" cy="505485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53449B-81E3-446A-8BFF-57A5EE88F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23019" y="814543"/>
            <a:ext cx="3118104" cy="475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A52995E-E7DC-BF42-9417-0B74FB483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889" y="979294"/>
            <a:ext cx="2727221" cy="441655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66A61FF-A6C7-3E4C-86FF-F50F95284D05}"/>
              </a:ext>
            </a:extLst>
          </p:cNvPr>
          <p:cNvSpPr txBox="1"/>
          <p:nvPr/>
        </p:nvSpPr>
        <p:spPr>
          <a:xfrm>
            <a:off x="1376387" y="3897087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/>
              <a:t>⚽️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71D30A5-6931-5540-A429-3EFD805402C2}"/>
              </a:ext>
            </a:extLst>
          </p:cNvPr>
          <p:cNvSpPr txBox="1"/>
          <p:nvPr/>
        </p:nvSpPr>
        <p:spPr>
          <a:xfrm>
            <a:off x="5692625" y="3346886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/>
              <a:t>🎾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C5434C7-6065-E948-92E0-E97973379001}"/>
              </a:ext>
            </a:extLst>
          </p:cNvPr>
          <p:cNvSpPr txBox="1"/>
          <p:nvPr/>
        </p:nvSpPr>
        <p:spPr>
          <a:xfrm>
            <a:off x="9923501" y="5869400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/>
              <a:t>🏀</a:t>
            </a:r>
          </a:p>
        </p:txBody>
      </p:sp>
    </p:spTree>
    <p:extLst>
      <p:ext uri="{BB962C8B-B14F-4D97-AF65-F5344CB8AC3E}">
        <p14:creationId xmlns:p14="http://schemas.microsoft.com/office/powerpoint/2010/main" val="55687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8C110B4-D26A-44C6-8576-236CA24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E25968-CACA-0040-8E92-8F837B4F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50" y="4531058"/>
            <a:ext cx="4913384" cy="1683474"/>
          </a:xfrm>
        </p:spPr>
        <p:txBody>
          <a:bodyPr>
            <a:normAutofit/>
          </a:bodyPr>
          <a:lstStyle/>
          <a:p>
            <a:pPr algn="ctr"/>
            <a:r>
              <a:rPr lang="pt-BR" sz="6000" b="1" dirty="0"/>
              <a:t>Michelangelo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2388A0-A6BD-6841-AC83-2FD38744E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79" r="2" b="2432"/>
          <a:stretch/>
        </p:blipFill>
        <p:spPr>
          <a:xfrm>
            <a:off x="1" y="10"/>
            <a:ext cx="6050279" cy="373265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21CB05B-167A-DF40-BAF3-9BDC0C574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26" b="3"/>
          <a:stretch/>
        </p:blipFill>
        <p:spPr>
          <a:xfrm>
            <a:off x="6138672" y="10"/>
            <a:ext cx="6050280" cy="373265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BFD4DBB-3229-4DF6-A68A-CD91F8325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030294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2979E5-1F93-4CE3-975E-3CAEC618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1464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9C94C00-0A23-1D45-9AC1-4E6BF7D8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14" y="422259"/>
            <a:ext cx="3454221" cy="589230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816343E-1606-A44C-BD40-B89E8582B7AA}"/>
              </a:ext>
            </a:extLst>
          </p:cNvPr>
          <p:cNvSpPr txBox="1"/>
          <p:nvPr/>
        </p:nvSpPr>
        <p:spPr>
          <a:xfrm>
            <a:off x="3373743" y="358630"/>
            <a:ext cx="167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- </a:t>
            </a:r>
            <a:r>
              <a:rPr lang="pt-BR" b="1" dirty="0" err="1"/>
              <a:t>Venous</a:t>
            </a:r>
            <a:r>
              <a:rPr lang="pt-BR" b="1" dirty="0"/>
              <a:t> </a:t>
            </a:r>
            <a:r>
              <a:rPr lang="pt-BR" b="1" dirty="0" err="1"/>
              <a:t>Ulcers</a:t>
            </a:r>
            <a:endParaRPr lang="pt-BR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1251C74-04B8-0F4F-A50F-8B2ACD2A70CA}"/>
              </a:ext>
            </a:extLst>
          </p:cNvPr>
          <p:cNvSpPr txBox="1"/>
          <p:nvPr/>
        </p:nvSpPr>
        <p:spPr>
          <a:xfrm>
            <a:off x="3276301" y="2967263"/>
            <a:ext cx="172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- </a:t>
            </a:r>
            <a:r>
              <a:rPr lang="pt-BR" b="1" dirty="0" err="1"/>
              <a:t>Lymphoedema</a:t>
            </a:r>
            <a:endParaRPr lang="pt-BR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104E4EC-990C-F143-8DBE-110C80F6C615}"/>
              </a:ext>
            </a:extLst>
          </p:cNvPr>
          <p:cNvSpPr txBox="1"/>
          <p:nvPr/>
        </p:nvSpPr>
        <p:spPr>
          <a:xfrm>
            <a:off x="3229697" y="4842011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- </a:t>
            </a:r>
            <a:r>
              <a:rPr lang="pt-BR" b="1" dirty="0"/>
              <a:t>Edema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03283D8-C9D8-8C41-9419-56096FE5B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037" y="774714"/>
            <a:ext cx="4102100" cy="19812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DDBB0F2-DA88-1E4F-8C93-B0AE12EA0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736" y="3336595"/>
            <a:ext cx="5029200" cy="16002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AECDE33-736C-7B41-B04D-8B5D0C769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486" y="5307978"/>
            <a:ext cx="4965700" cy="111760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01426D5B-9A92-FC44-B539-2DA78A268A2D}"/>
              </a:ext>
            </a:extLst>
          </p:cNvPr>
          <p:cNvSpPr txBox="1"/>
          <p:nvPr/>
        </p:nvSpPr>
        <p:spPr>
          <a:xfrm>
            <a:off x="365760" y="444039"/>
            <a:ext cx="1681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EDUCATION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14B66D-0ADB-2646-BDAF-2E9F2364A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3811" y="2064258"/>
            <a:ext cx="4823639" cy="1192946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0D2882C8-146F-9C4F-AED1-A2D9EB6DFA0A}"/>
              </a:ext>
            </a:extLst>
          </p:cNvPr>
          <p:cNvSpPr txBox="1"/>
          <p:nvPr/>
        </p:nvSpPr>
        <p:spPr>
          <a:xfrm>
            <a:off x="8326036" y="1194905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- </a:t>
            </a:r>
            <a:r>
              <a:rPr lang="pt-BR" b="1" dirty="0" err="1"/>
              <a:t>Ejection</a:t>
            </a:r>
            <a:r>
              <a:rPr lang="pt-BR" b="1" dirty="0"/>
              <a:t> </a:t>
            </a:r>
            <a:r>
              <a:rPr lang="pt-BR" b="1" dirty="0" err="1"/>
              <a:t>fraction</a:t>
            </a:r>
            <a:endParaRPr lang="pt-BR" b="1" dirty="0"/>
          </a:p>
          <a:p>
            <a:pPr algn="ctr"/>
            <a:r>
              <a:rPr lang="pt-BR" b="1" dirty="0" err="1"/>
              <a:t>Lundatex</a:t>
            </a:r>
            <a:r>
              <a:rPr lang="pt-BR" b="1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2510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30A4B5B-165B-C040-8EF8-9D229F14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pt-BR" sz="2800" dirty="0"/>
              <a:t>EDUCATION</a:t>
            </a:r>
          </a:p>
        </p:txBody>
      </p:sp>
      <p:pic>
        <p:nvPicPr>
          <p:cNvPr id="5" name="Picture 4" descr="Prateleira com livros&#10;&#10;Descrição gerada automaticamente com confiança média">
            <a:extLst>
              <a:ext uri="{FF2B5EF4-FFF2-40B4-BE49-F238E27FC236}">
                <a16:creationId xmlns:a16="http://schemas.microsoft.com/office/drawing/2014/main" id="{652DC765-CCAA-9FAF-7169-51E0E3416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634275" y="1488268"/>
            <a:ext cx="6900380" cy="3881463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8F2E3D-85A3-C34F-B7FD-ED8DF296E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423" y="2285999"/>
            <a:ext cx="3053039" cy="4353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1800" i="1" dirty="0"/>
              <a:t>EDUCATION </a:t>
            </a:r>
            <a:r>
              <a:rPr lang="pt-BR" sz="1800" i="1" dirty="0" err="1"/>
              <a:t>is</a:t>
            </a:r>
            <a:r>
              <a:rPr lang="pt-BR" sz="1800" i="1" dirty="0"/>
              <a:t> </a:t>
            </a:r>
            <a:r>
              <a:rPr lang="pt-BR" sz="1800" i="1" dirty="0" err="1"/>
              <a:t>the</a:t>
            </a:r>
            <a:r>
              <a:rPr lang="pt-BR" sz="1800" i="1" dirty="0"/>
              <a:t> </a:t>
            </a:r>
            <a:r>
              <a:rPr lang="pt-BR" sz="1800" i="1" dirty="0" err="1"/>
              <a:t>process</a:t>
            </a:r>
            <a:r>
              <a:rPr lang="pt-BR" sz="1800" i="1" dirty="0"/>
              <a:t> </a:t>
            </a:r>
            <a:r>
              <a:rPr lang="pt-BR" sz="1800" i="1" dirty="0" err="1"/>
              <a:t>of</a:t>
            </a:r>
            <a:r>
              <a:rPr lang="pt-BR" sz="1800" i="1" dirty="0"/>
              <a:t> </a:t>
            </a:r>
            <a:r>
              <a:rPr lang="pt-BR" sz="1800" b="1" i="1" dirty="0" err="1"/>
              <a:t>facilitating</a:t>
            </a:r>
            <a:r>
              <a:rPr lang="pt-BR" sz="1800" i="1" dirty="0"/>
              <a:t> </a:t>
            </a:r>
            <a:r>
              <a:rPr lang="pt-BR" sz="1800" b="1" i="1" dirty="0" err="1"/>
              <a:t>learning</a:t>
            </a:r>
            <a:r>
              <a:rPr lang="pt-BR" sz="1800" i="1" dirty="0"/>
              <a:t>, </a:t>
            </a:r>
            <a:r>
              <a:rPr lang="pt-BR" sz="1800" i="1" dirty="0" err="1"/>
              <a:t>or</a:t>
            </a:r>
            <a:r>
              <a:rPr lang="pt-BR" sz="1800" i="1" dirty="0"/>
              <a:t> </a:t>
            </a:r>
            <a:r>
              <a:rPr lang="pt-BR" sz="1800" i="1" dirty="0" err="1"/>
              <a:t>the</a:t>
            </a:r>
            <a:r>
              <a:rPr lang="pt-BR" sz="1800" i="1" dirty="0"/>
              <a:t> </a:t>
            </a:r>
            <a:r>
              <a:rPr lang="pt-BR" sz="1800" i="1" dirty="0" err="1"/>
              <a:t>acquisition</a:t>
            </a:r>
            <a:r>
              <a:rPr lang="pt-BR" sz="1800" i="1" dirty="0"/>
              <a:t> </a:t>
            </a:r>
            <a:r>
              <a:rPr lang="pt-BR" sz="1800" i="1" dirty="0" err="1"/>
              <a:t>of</a:t>
            </a:r>
            <a:r>
              <a:rPr lang="pt-BR" sz="1800" i="1" dirty="0"/>
              <a:t> </a:t>
            </a:r>
            <a:r>
              <a:rPr lang="pt-BR" sz="1800" b="1" i="1" dirty="0" err="1"/>
              <a:t>knowledge</a:t>
            </a:r>
            <a:r>
              <a:rPr lang="pt-BR" sz="1800" i="1" dirty="0"/>
              <a:t>, </a:t>
            </a:r>
            <a:r>
              <a:rPr lang="pt-BR" sz="1800" b="1" i="1" dirty="0" err="1"/>
              <a:t>skills</a:t>
            </a:r>
            <a:r>
              <a:rPr lang="pt-BR" sz="1800" i="1" dirty="0"/>
              <a:t>, </a:t>
            </a:r>
            <a:r>
              <a:rPr lang="pt-BR" sz="1800" i="1" dirty="0" err="1"/>
              <a:t>values</a:t>
            </a:r>
            <a:r>
              <a:rPr lang="pt-BR" sz="1800" i="1" dirty="0"/>
              <a:t>, </a:t>
            </a:r>
            <a:r>
              <a:rPr lang="pt-BR" sz="1800" i="1" dirty="0" err="1"/>
              <a:t>morals</a:t>
            </a:r>
            <a:r>
              <a:rPr lang="pt-BR" sz="1800" i="1" dirty="0"/>
              <a:t>, </a:t>
            </a:r>
            <a:r>
              <a:rPr lang="pt-BR" sz="1800" i="1" dirty="0" err="1"/>
              <a:t>beliefs</a:t>
            </a:r>
            <a:r>
              <a:rPr lang="pt-BR" sz="1800" i="1" dirty="0"/>
              <a:t>, </a:t>
            </a:r>
            <a:r>
              <a:rPr lang="pt-BR" sz="1800" i="1" dirty="0" err="1"/>
              <a:t>habits</a:t>
            </a:r>
            <a:r>
              <a:rPr lang="pt-BR" sz="1800" i="1" dirty="0"/>
              <a:t>, </a:t>
            </a:r>
            <a:r>
              <a:rPr lang="pt-BR" sz="1800" i="1" dirty="0" err="1"/>
              <a:t>and</a:t>
            </a:r>
            <a:r>
              <a:rPr lang="pt-BR" sz="1800" i="1" dirty="0"/>
              <a:t> </a:t>
            </a:r>
            <a:r>
              <a:rPr lang="pt-BR" sz="1800" i="1" dirty="0" err="1"/>
              <a:t>personal</a:t>
            </a:r>
            <a:r>
              <a:rPr lang="pt-BR" sz="1800" i="1" dirty="0"/>
              <a:t> </a:t>
            </a:r>
            <a:r>
              <a:rPr lang="pt-BR" sz="1800" i="1" dirty="0" err="1"/>
              <a:t>development</a:t>
            </a:r>
            <a:r>
              <a:rPr lang="pt-BR" sz="1800" i="1" dirty="0"/>
              <a:t>.</a:t>
            </a:r>
          </a:p>
          <a:p>
            <a:pPr marL="0" indent="0">
              <a:buNone/>
            </a:pPr>
            <a:endParaRPr lang="pt-BR" sz="1600" i="1" dirty="0"/>
          </a:p>
          <a:p>
            <a:pPr marL="0" indent="0">
              <a:buNone/>
            </a:pPr>
            <a:r>
              <a:rPr lang="pt-BR" sz="1600" dirty="0"/>
              <a:t> </a:t>
            </a:r>
            <a:endParaRPr lang="pt-BR" sz="1600" i="1" dirty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0B5AFF-C7F5-8041-B182-7A52EE642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134" y="4384543"/>
            <a:ext cx="24384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44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6E9CE1-5BD4-D44C-83FD-AFAB74FB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cap="all"/>
              <a:t>EXPECTANCY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BCC10A5-622C-3A4E-93A0-9082E6CF8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133" y="1268056"/>
            <a:ext cx="5960534" cy="44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0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rtar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Cortar</Template>
  <TotalTime>0</TotalTime>
  <Words>307</Words>
  <Application>Microsoft Office PowerPoint</Application>
  <PresentationFormat>Widescreen</PresentationFormat>
  <Paragraphs>52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Franklin Gothic Book</vt:lpstr>
      <vt:lpstr>Cortar</vt:lpstr>
      <vt:lpstr>Controversies in  Compression therapy</vt:lpstr>
      <vt:lpstr>Education in compression or choice of an easy device?</vt:lpstr>
      <vt:lpstr>No conflict of interest</vt:lpstr>
      <vt:lpstr>Easy FOR WHOM?</vt:lpstr>
      <vt:lpstr>They will make it EASY!!</vt:lpstr>
      <vt:lpstr>Michelangelo</vt:lpstr>
      <vt:lpstr>PowerPoint Presentation</vt:lpstr>
      <vt:lpstr>EDUCATION</vt:lpstr>
      <vt:lpstr>EXPECTANCY</vt:lpstr>
      <vt:lpstr>REALITY PRESCRIPTION BELIEVING THAT IT WORKS WITHOUT EDUCATION</vt:lpstr>
      <vt:lpstr>“We can’t sell the idea that it is EASY, even being EASY for those who really understand about compression therapy.”</vt:lpstr>
      <vt:lpstr>Compression Therapy</vt:lpstr>
      <vt:lpstr>Lymphedema</vt:lpstr>
      <vt:lpstr>PowerPoint Presentation</vt:lpstr>
      <vt:lpstr>PowerPoint Presentation</vt:lpstr>
      <vt:lpstr>PowerPoint Presentation</vt:lpstr>
      <vt:lpstr> </vt:lpstr>
      <vt:lpstr>PowerPoint Presentation</vt:lpstr>
      <vt:lpstr>SUPINE POSITION </vt:lpstr>
      <vt:lpstr>Static Stiffness Index</vt:lpstr>
      <vt:lpstr>PowerPoint Presentation</vt:lpstr>
      <vt:lpstr>PowerPoint Presentation</vt:lpstr>
      <vt:lpstr>Conclusion</vt:lpstr>
      <vt:lpstr>Thank you  very much!!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Controversies in  Compression therapy</dc:title>
  <dc:creator>maria eduarda carelli da matta</dc:creator>
  <cp:lastModifiedBy>User</cp:lastModifiedBy>
  <cp:revision>23</cp:revision>
  <dcterms:created xsi:type="dcterms:W3CDTF">2022-05-03T22:36:30Z</dcterms:created>
  <dcterms:modified xsi:type="dcterms:W3CDTF">2022-05-14T07:21:52Z</dcterms:modified>
</cp:coreProperties>
</file>