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896" r:id="rId2"/>
  </p:sldMasterIdLst>
  <p:notesMasterIdLst>
    <p:notesMasterId r:id="rId27"/>
  </p:notesMasterIdLst>
  <p:handoutMasterIdLst>
    <p:handoutMasterId r:id="rId28"/>
  </p:handoutMasterIdLst>
  <p:sldIdLst>
    <p:sldId id="256" r:id="rId3"/>
    <p:sldId id="365" r:id="rId4"/>
    <p:sldId id="310" r:id="rId5"/>
    <p:sldId id="427" r:id="rId6"/>
    <p:sldId id="311" r:id="rId7"/>
    <p:sldId id="317" r:id="rId8"/>
    <p:sldId id="322" r:id="rId9"/>
    <p:sldId id="390" r:id="rId10"/>
    <p:sldId id="332" r:id="rId11"/>
    <p:sldId id="343" r:id="rId12"/>
    <p:sldId id="413" r:id="rId13"/>
    <p:sldId id="420" r:id="rId14"/>
    <p:sldId id="421" r:id="rId15"/>
    <p:sldId id="422" r:id="rId16"/>
    <p:sldId id="432" r:id="rId17"/>
    <p:sldId id="430" r:id="rId18"/>
    <p:sldId id="318" r:id="rId19"/>
    <p:sldId id="425" r:id="rId20"/>
    <p:sldId id="388" r:id="rId21"/>
    <p:sldId id="395" r:id="rId22"/>
    <p:sldId id="423" r:id="rId23"/>
    <p:sldId id="431" r:id="rId24"/>
    <p:sldId id="396" r:id="rId25"/>
    <p:sldId id="370" r:id="rId26"/>
  </p:sldIdLst>
  <p:sldSz cx="9144000" cy="6858000" type="screen4x3"/>
  <p:notesSz cx="6888163" cy="10020300"/>
  <p:custDataLst>
    <p:tags r:id="rId2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5">
          <p15:clr>
            <a:srgbClr val="A4A3A4"/>
          </p15:clr>
        </p15:guide>
        <p15:guide id="2" pos="217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F6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74650" autoAdjust="0"/>
  </p:normalViewPr>
  <p:slideViewPr>
    <p:cSldViewPr>
      <p:cViewPr varScale="1">
        <p:scale>
          <a:sx n="72" d="100"/>
          <a:sy n="72" d="100"/>
        </p:scale>
        <p:origin x="1350" y="66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277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982" y="-96"/>
      </p:cViewPr>
      <p:guideLst>
        <p:guide orient="horz" pos="3155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7724" tIns="48863" rIns="97724" bIns="48863" rtlCol="0"/>
          <a:lstStyle>
            <a:lvl1pPr algn="l">
              <a:defRPr sz="1300">
                <a:latin typeface="Arial" charset="0"/>
                <a:ea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0488" y="0"/>
            <a:ext cx="2986087" cy="501650"/>
          </a:xfrm>
          <a:prstGeom prst="rect">
            <a:avLst/>
          </a:prstGeom>
        </p:spPr>
        <p:txBody>
          <a:bodyPr vert="horz" lIns="97724" tIns="48863" rIns="97724" bIns="48863" rtlCol="0"/>
          <a:lstStyle>
            <a:lvl1pPr algn="r">
              <a:defRPr sz="1300">
                <a:latin typeface="Arial" charset="0"/>
                <a:ea typeface="ＭＳ Ｐゴシック" pitchFamily="-107" charset="-128"/>
              </a:defRPr>
            </a:lvl1pPr>
          </a:lstStyle>
          <a:p>
            <a:pPr>
              <a:defRPr/>
            </a:pPr>
            <a:fld id="{BBC8B446-F792-498C-8B37-0DDDF810AE6C}" type="datetimeFigureOut">
              <a:rPr lang="en-US"/>
              <a:pPr>
                <a:defRPr/>
              </a:pPr>
              <a:t>5/21/2022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6088" cy="501650"/>
          </a:xfrm>
          <a:prstGeom prst="rect">
            <a:avLst/>
          </a:prstGeom>
        </p:spPr>
        <p:txBody>
          <a:bodyPr vert="horz" lIns="97724" tIns="48863" rIns="97724" bIns="48863" rtlCol="0" anchor="b"/>
          <a:lstStyle>
            <a:lvl1pPr algn="l">
              <a:defRPr sz="1300">
                <a:latin typeface="Arial" charset="0"/>
                <a:ea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0488" y="9517063"/>
            <a:ext cx="2986087" cy="501650"/>
          </a:xfrm>
          <a:prstGeom prst="rect">
            <a:avLst/>
          </a:prstGeom>
        </p:spPr>
        <p:txBody>
          <a:bodyPr vert="horz" wrap="square" lIns="97724" tIns="48863" rIns="97724" bIns="48863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1FF1E157-4BE4-4AE2-91D1-4C2DBAC825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2299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6088" cy="501650"/>
          </a:xfrm>
          <a:prstGeom prst="rect">
            <a:avLst/>
          </a:prstGeom>
          <a:noFill/>
          <a:ln>
            <a:noFill/>
          </a:ln>
        </p:spPr>
        <p:txBody>
          <a:bodyPr vert="horz" wrap="square" lIns="97724" tIns="48863" rIns="97724" bIns="48863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pitchFamily="-1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075" y="0"/>
            <a:ext cx="2986088" cy="501650"/>
          </a:xfrm>
          <a:prstGeom prst="rect">
            <a:avLst/>
          </a:prstGeom>
          <a:noFill/>
          <a:ln>
            <a:noFill/>
          </a:ln>
        </p:spPr>
        <p:txBody>
          <a:bodyPr vert="horz" wrap="square" lIns="97724" tIns="48863" rIns="97724" bIns="48863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ea typeface="ＭＳ Ｐゴシック" pitchFamily="-1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8213" y="750888"/>
            <a:ext cx="5011737" cy="3759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759325"/>
            <a:ext cx="5049837" cy="4510088"/>
          </a:xfrm>
          <a:prstGeom prst="rect">
            <a:avLst/>
          </a:prstGeom>
          <a:noFill/>
          <a:ln>
            <a:noFill/>
          </a:ln>
        </p:spPr>
        <p:txBody>
          <a:bodyPr vert="horz" wrap="square" lIns="97724" tIns="48863" rIns="97724" bIns="488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8650"/>
            <a:ext cx="2986088" cy="501650"/>
          </a:xfrm>
          <a:prstGeom prst="rect">
            <a:avLst/>
          </a:prstGeom>
          <a:noFill/>
          <a:ln>
            <a:noFill/>
          </a:ln>
        </p:spPr>
        <p:txBody>
          <a:bodyPr vert="horz" wrap="square" lIns="97724" tIns="48863" rIns="97724" bIns="48863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pitchFamily="-1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075" y="9518650"/>
            <a:ext cx="2986088" cy="501650"/>
          </a:xfrm>
          <a:prstGeom prst="rect">
            <a:avLst/>
          </a:prstGeom>
          <a:noFill/>
          <a:ln>
            <a:noFill/>
          </a:ln>
        </p:spPr>
        <p:txBody>
          <a:bodyPr vert="horz" wrap="square" lIns="97724" tIns="48863" rIns="97724" bIns="48863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AE5EFF49-2354-41A1-9D61-AE2F3410F5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99740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6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4BC545F-EB7B-442F-90E1-A32635D15357}" type="slidenum">
              <a:rPr lang="en-US" altLang="en-US" sz="1300" smtClean="0"/>
              <a:pPr/>
              <a:t>1</a:t>
            </a:fld>
            <a:endParaRPr lang="en-US" altLang="en-US" sz="13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AU" altLang="en-US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NEIL: Do I have to keep the same title that I submitted earlier? I guess that’s what will be on the program.</a:t>
            </a:r>
          </a:p>
        </p:txBody>
      </p:sp>
    </p:spTree>
    <p:extLst>
      <p:ext uri="{BB962C8B-B14F-4D97-AF65-F5344CB8AC3E}">
        <p14:creationId xmlns:p14="http://schemas.microsoft.com/office/powerpoint/2010/main" val="2150918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17A3369-971F-4969-AC90-9C511403BE37}" type="slidenum">
              <a:rPr lang="en-US" altLang="en-US" sz="1300" smtClean="0"/>
              <a:pPr/>
              <a:t>3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407768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270892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07440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acintosh HD:Users:flinders:Desktop:WORK:PROJECTS:2010:Generic Templates F/P:ppt:output:Latest ppt slides:opt:slide_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5991225"/>
            <a:ext cx="9144001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F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F60"/>
                </a:solidFill>
              </a:defRPr>
            </a:lvl1pPr>
            <a:lvl2pPr>
              <a:defRPr>
                <a:solidFill>
                  <a:srgbClr val="002F60"/>
                </a:solidFill>
              </a:defRPr>
            </a:lvl2pPr>
            <a:lvl3pPr>
              <a:defRPr>
                <a:solidFill>
                  <a:srgbClr val="002F60"/>
                </a:solidFill>
              </a:defRPr>
            </a:lvl3pPr>
            <a:lvl4pPr>
              <a:defRPr>
                <a:solidFill>
                  <a:srgbClr val="002F60"/>
                </a:solidFill>
              </a:defRPr>
            </a:lvl4pPr>
            <a:lvl5pPr>
              <a:defRPr>
                <a:solidFill>
                  <a:srgbClr val="002F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r>
              <a:rPr lang="en-US"/>
              <a:t>Piller LAC Flinders Medical Centre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652D5CD-11C8-46D3-88C6-A4ECC9BD5E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1884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Macintosh HD:Users:flinders:Desktop:WORK:PROJECTS:2010:Generic Templates F/P:ppt:output:Latest ppt slides:opt:slide_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5991225"/>
            <a:ext cx="9144001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6025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>
            <a:lvl1pPr>
              <a:defRPr>
                <a:solidFill>
                  <a:srgbClr val="002F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4213" y="1524000"/>
            <a:ext cx="7772400" cy="4953000"/>
          </a:xfrm>
        </p:spPr>
        <p:txBody>
          <a:bodyPr/>
          <a:lstStyle>
            <a:lvl1pPr>
              <a:defRPr>
                <a:solidFill>
                  <a:srgbClr val="002F60"/>
                </a:solidFill>
              </a:defRPr>
            </a:lvl1pPr>
            <a:lvl2pPr>
              <a:defRPr>
                <a:solidFill>
                  <a:srgbClr val="002F60"/>
                </a:solidFill>
              </a:defRPr>
            </a:lvl2pPr>
            <a:lvl3pPr>
              <a:defRPr>
                <a:solidFill>
                  <a:srgbClr val="002F60"/>
                </a:solidFill>
              </a:defRPr>
            </a:lvl3pPr>
            <a:lvl4pPr>
              <a:defRPr>
                <a:solidFill>
                  <a:srgbClr val="002F60"/>
                </a:solidFill>
              </a:defRPr>
            </a:lvl4pPr>
            <a:lvl5pPr>
              <a:defRPr>
                <a:solidFill>
                  <a:srgbClr val="002F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21480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8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9463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004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889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5240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91" r:id="rId2"/>
    <p:sldLayoutId id="2147483892" r:id="rId3"/>
    <p:sldLayoutId id="2147483888" r:id="rId4"/>
    <p:sldLayoutId id="2147483889" r:id="rId5"/>
    <p:sldLayoutId id="2147483890" r:id="rId6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F60"/>
          </a:solidFill>
          <a:latin typeface="+mj-lt"/>
          <a:ea typeface="+mj-ea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F60"/>
          </a:solidFill>
          <a:latin typeface="Arial" charset="0"/>
          <a:ea typeface="ＭＳ Ｐゴシック" pitchFamily="-16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F60"/>
          </a:solidFill>
          <a:latin typeface="Arial" charset="0"/>
          <a:ea typeface="ＭＳ Ｐゴシック" pitchFamily="-16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F60"/>
          </a:solidFill>
          <a:latin typeface="Arial" charset="0"/>
          <a:ea typeface="ＭＳ Ｐゴシック" pitchFamily="-16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F60"/>
          </a:solidFill>
          <a:latin typeface="Arial" charset="0"/>
          <a:ea typeface="ＭＳ Ｐゴシック" pitchFamily="-16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2F60"/>
          </a:solidFill>
          <a:latin typeface="+mn-lt"/>
          <a:ea typeface="+mn-ea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2F60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2F60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2F60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2F6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889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5240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182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F60"/>
          </a:solidFill>
          <a:latin typeface="+mj-lt"/>
          <a:ea typeface="+mj-ea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F60"/>
          </a:solidFill>
          <a:latin typeface="Arial" charset="0"/>
          <a:ea typeface="ＭＳ Ｐゴシック" pitchFamily="-16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F60"/>
          </a:solidFill>
          <a:latin typeface="Arial" charset="0"/>
          <a:ea typeface="ＭＳ Ｐゴシック" pitchFamily="-16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F60"/>
          </a:solidFill>
          <a:latin typeface="Arial" charset="0"/>
          <a:ea typeface="ＭＳ Ｐゴシック" pitchFamily="-16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F60"/>
          </a:solidFill>
          <a:latin typeface="Arial" charset="0"/>
          <a:ea typeface="ＭＳ Ｐゴシック" pitchFamily="-16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2F60"/>
          </a:solidFill>
          <a:latin typeface="+mn-lt"/>
          <a:ea typeface="+mn-ea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2F60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2F60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2F60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2F6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5"/>
          <p:cNvSpPr>
            <a:spLocks noGrp="1"/>
          </p:cNvSpPr>
          <p:nvPr>
            <p:ph type="ctrTitle"/>
          </p:nvPr>
        </p:nvSpPr>
        <p:spPr>
          <a:xfrm>
            <a:off x="0" y="1814513"/>
            <a:ext cx="9144000" cy="1470025"/>
          </a:xfrm>
        </p:spPr>
        <p:txBody>
          <a:bodyPr/>
          <a:lstStyle/>
          <a:p>
            <a:br>
              <a:rPr lang="en-AU" altLang="en-US" sz="3600" dirty="0"/>
            </a:br>
            <a:endParaRPr lang="en-US" altLang="en-US" sz="3600" b="1" dirty="0"/>
          </a:p>
        </p:txBody>
      </p:sp>
      <p:sp>
        <p:nvSpPr>
          <p:cNvPr id="7171" name="Subtitle 6"/>
          <p:cNvSpPr>
            <a:spLocks noGrp="1"/>
          </p:cNvSpPr>
          <p:nvPr>
            <p:ph type="subTitle" idx="1"/>
          </p:nvPr>
        </p:nvSpPr>
        <p:spPr>
          <a:xfrm>
            <a:off x="1835696" y="3804184"/>
            <a:ext cx="6000750" cy="11112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600" b="1" dirty="0"/>
              <a:t>Professor  Neil Piller</a:t>
            </a:r>
          </a:p>
          <a:p>
            <a:pPr>
              <a:lnSpc>
                <a:spcPct val="90000"/>
              </a:lnSpc>
            </a:pPr>
            <a:r>
              <a:rPr lang="en-US" altLang="en-US" sz="1600" dirty="0"/>
              <a:t>Lymphoedema Clinical Research Unit, Department of Surgery, School of Medicine, Flinders University with input from Prof John Arkwright and Dr Luke Parkinson </a:t>
            </a:r>
          </a:p>
          <a:p>
            <a:pPr>
              <a:lnSpc>
                <a:spcPct val="90000"/>
              </a:lnSpc>
            </a:pPr>
            <a:endParaRPr lang="en-US" altLang="en-US" sz="1600" dirty="0"/>
          </a:p>
          <a:p>
            <a:pPr>
              <a:lnSpc>
                <a:spcPct val="90000"/>
              </a:lnSpc>
            </a:pPr>
            <a:endParaRPr lang="en-US" altLang="en-US" sz="1600" dirty="0"/>
          </a:p>
        </p:txBody>
      </p:sp>
      <p:sp>
        <p:nvSpPr>
          <p:cNvPr id="7175" name="TextBox 2"/>
          <p:cNvSpPr txBox="1">
            <a:spLocks noChangeArrowheads="1"/>
          </p:cNvSpPr>
          <p:nvPr/>
        </p:nvSpPr>
        <p:spPr bwMode="auto">
          <a:xfrm>
            <a:off x="-37939" y="167187"/>
            <a:ext cx="9036495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AU" altLang="en-US" sz="3200" b="1" dirty="0">
                <a:solidFill>
                  <a:schemeClr val="accent6"/>
                </a:solidFill>
              </a:rPr>
              <a:t>PTS and Compression</a:t>
            </a:r>
          </a:p>
          <a:p>
            <a:pPr algn="ctr"/>
            <a:r>
              <a:rPr lang="en-AU" altLang="en-US" sz="3200" b="1" dirty="0">
                <a:solidFill>
                  <a:schemeClr val="accent6"/>
                </a:solidFill>
              </a:rPr>
              <a:t>Why we don’t always get good outcomes </a:t>
            </a:r>
          </a:p>
          <a:p>
            <a:pPr algn="ctr"/>
            <a:r>
              <a:rPr lang="en-AU" altLang="en-US" sz="3200" b="1" dirty="0">
                <a:solidFill>
                  <a:schemeClr val="accent6"/>
                </a:solidFill>
              </a:rPr>
              <a:t>Uncertainty about what we are compressing, poor pressure and pressure gradients</a:t>
            </a:r>
          </a:p>
          <a:p>
            <a:pPr algn="ctr"/>
            <a:r>
              <a:rPr lang="en-AU" altLang="en-US" sz="3200" b="1" dirty="0">
                <a:solidFill>
                  <a:schemeClr val="accent6"/>
                </a:solidFill>
              </a:rPr>
              <a:t>Are these reasons to avoid Compression in PTS?</a:t>
            </a:r>
          </a:p>
          <a:p>
            <a:pPr algn="ctr"/>
            <a:endParaRPr lang="en-AU" altLang="en-US" sz="3200" b="1" dirty="0">
              <a:solidFill>
                <a:schemeClr val="accent6"/>
              </a:solidFill>
            </a:endParaRPr>
          </a:p>
        </p:txBody>
      </p:sp>
      <p:pic>
        <p:nvPicPr>
          <p:cNvPr id="3" name="11 Pressure Down [-][Extended Version]">
            <a:hlinkClick r:id="" action="ppaction://media"/>
            <a:extLst>
              <a:ext uri="{FF2B5EF4-FFF2-40B4-BE49-F238E27FC236}">
                <a16:creationId xmlns:a16="http://schemas.microsoft.com/office/drawing/2014/main" id="{8B341FDB-D30A-715A-FEFE-1BE4424CB2B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2200" end="29400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3528" y="521243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9145016" cy="1143000"/>
          </a:xfrm>
        </p:spPr>
        <p:txBody>
          <a:bodyPr/>
          <a:lstStyle/>
          <a:p>
            <a:r>
              <a:rPr lang="en-AU" b="1" dirty="0"/>
              <a:t>External pressure</a:t>
            </a:r>
            <a:br>
              <a:rPr lang="en-AU" b="1" dirty="0"/>
            </a:br>
            <a:r>
              <a:rPr lang="en-AU" sz="3600" dirty="0"/>
              <a:t>Could too much pressure </a:t>
            </a:r>
            <a:r>
              <a:rPr lang="en-AU" sz="3600" b="1" dirty="0">
                <a:solidFill>
                  <a:srgbClr val="FF0000"/>
                </a:solidFill>
              </a:rPr>
              <a:t>close the lymphatics</a:t>
            </a:r>
            <a:r>
              <a:rPr lang="en-AU" sz="3600" dirty="0"/>
              <a:t> or </a:t>
            </a:r>
            <a:r>
              <a:rPr lang="en-AU" sz="3600" dirty="0">
                <a:solidFill>
                  <a:srgbClr val="FF0000"/>
                </a:solidFill>
              </a:rPr>
              <a:t>reduce pump efficiency </a:t>
            </a:r>
            <a:r>
              <a:rPr lang="en-AU" sz="3600" dirty="0"/>
              <a:t>or </a:t>
            </a:r>
            <a:r>
              <a:rPr lang="en-AU" sz="3600" dirty="0">
                <a:solidFill>
                  <a:srgbClr val="FF0000"/>
                </a:solidFill>
              </a:rPr>
              <a:t>interfere with venous drainage,  damage valves</a:t>
            </a:r>
            <a:r>
              <a:rPr lang="en-AU" sz="3600" dirty="0"/>
              <a:t> or </a:t>
            </a:r>
            <a:r>
              <a:rPr lang="en-AU" sz="3600" dirty="0">
                <a:solidFill>
                  <a:srgbClr val="FF0000"/>
                </a:solidFill>
              </a:rPr>
              <a:t>create another clot  </a:t>
            </a:r>
            <a:r>
              <a:rPr lang="en-AU" sz="3600" dirty="0"/>
              <a:t>?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746" y="3284984"/>
            <a:ext cx="3210564" cy="3177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341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3B52031-7125-4B7C-B7AF-D08E213B3FBA}"/>
              </a:ext>
            </a:extLst>
          </p:cNvPr>
          <p:cNvSpPr txBox="1"/>
          <p:nvPr/>
        </p:nvSpPr>
        <p:spPr>
          <a:xfrm>
            <a:off x="467544" y="188640"/>
            <a:ext cx="8424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>
                <a:solidFill>
                  <a:schemeClr val="accent2"/>
                </a:solidFill>
                <a:latin typeface="+mj-lt"/>
              </a:rPr>
              <a:t>We know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D3B6BB-BC65-4810-88C1-874330B12DFB}"/>
              </a:ext>
            </a:extLst>
          </p:cNvPr>
          <p:cNvSpPr txBox="1"/>
          <p:nvPr/>
        </p:nvSpPr>
        <p:spPr>
          <a:xfrm>
            <a:off x="323528" y="1062823"/>
            <a:ext cx="856895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accent2"/>
                </a:solidFill>
              </a:rPr>
              <a:t>Too much pressure  -</a:t>
            </a:r>
            <a:r>
              <a:rPr lang="en-AU" dirty="0">
                <a:solidFill>
                  <a:schemeClr val="accent2"/>
                </a:solidFill>
              </a:rPr>
              <a:t> Potential for harm- DVT again?</a:t>
            </a:r>
          </a:p>
          <a:p>
            <a:pPr algn="ctr"/>
            <a:r>
              <a:rPr lang="en-AU" b="1" dirty="0">
                <a:solidFill>
                  <a:schemeClr val="accent2"/>
                </a:solidFill>
              </a:rPr>
              <a:t>Too little pressure    -</a:t>
            </a:r>
            <a:r>
              <a:rPr lang="en-AU" dirty="0">
                <a:solidFill>
                  <a:schemeClr val="accent2"/>
                </a:solidFill>
              </a:rPr>
              <a:t> Limited therapeutic effect</a:t>
            </a:r>
          </a:p>
          <a:p>
            <a:pPr algn="ctr"/>
            <a:r>
              <a:rPr lang="en-AU" b="1" dirty="0">
                <a:solidFill>
                  <a:schemeClr val="accent2"/>
                </a:solidFill>
              </a:rPr>
              <a:t>Wrong Pressure gradient</a:t>
            </a:r>
            <a:r>
              <a:rPr lang="en-AU" dirty="0">
                <a:solidFill>
                  <a:schemeClr val="accent2"/>
                </a:solidFill>
              </a:rPr>
              <a:t> – ulcers and distal oedema</a:t>
            </a:r>
          </a:p>
          <a:p>
            <a:endParaRPr lang="en-AU" sz="2000" b="1" dirty="0">
              <a:solidFill>
                <a:schemeClr val="accent6"/>
              </a:solidFill>
            </a:endParaRPr>
          </a:p>
          <a:p>
            <a:r>
              <a:rPr lang="en-AU" sz="2000" b="1" dirty="0">
                <a:solidFill>
                  <a:schemeClr val="accent6"/>
                </a:solidFill>
              </a:rPr>
              <a:t>The Conundrum </a:t>
            </a:r>
          </a:p>
          <a:p>
            <a:r>
              <a:rPr lang="en-AU" sz="1800" dirty="0"/>
              <a:t>	</a:t>
            </a:r>
            <a:r>
              <a:rPr lang="en-AU" sz="2000" dirty="0"/>
              <a:t>We can’t directly measure internal pressure in vivo without cutting 	holes in patients -  NOT A GOOD IDEA!</a:t>
            </a:r>
          </a:p>
          <a:p>
            <a:endParaRPr lang="en-AU" sz="1800" dirty="0"/>
          </a:p>
          <a:p>
            <a:r>
              <a:rPr lang="en-AU" sz="2000" b="1" dirty="0">
                <a:solidFill>
                  <a:schemeClr val="accent6"/>
                </a:solidFill>
              </a:rPr>
              <a:t>The Problem</a:t>
            </a:r>
          </a:p>
          <a:p>
            <a:r>
              <a:rPr lang="en-AU" sz="1800" b="1" dirty="0"/>
              <a:t>             V</a:t>
            </a:r>
            <a:r>
              <a:rPr lang="en-AU" sz="1800" dirty="0"/>
              <a:t>a</a:t>
            </a:r>
            <a:r>
              <a:rPr lang="en-AU" sz="2000" dirty="0"/>
              <a:t>lues provided by interfacial pressure measurement devices are a 	function of their shape, deformation and transduction mechanism 	</a:t>
            </a:r>
            <a:endParaRPr lang="en-AU" sz="1800" b="1" dirty="0">
              <a:solidFill>
                <a:schemeClr val="accent1"/>
              </a:solidFill>
            </a:endParaRPr>
          </a:p>
          <a:p>
            <a:r>
              <a:rPr lang="en-AU" sz="2000" b="1" dirty="0">
                <a:solidFill>
                  <a:schemeClr val="accent2"/>
                </a:solidFill>
              </a:rPr>
              <a:t>The Solution</a:t>
            </a:r>
          </a:p>
          <a:p>
            <a:r>
              <a:rPr lang="en-AU" sz="1800" dirty="0">
                <a:solidFill>
                  <a:schemeClr val="accent2"/>
                </a:solidFill>
              </a:rPr>
              <a:t>	</a:t>
            </a:r>
            <a:r>
              <a:rPr lang="en-AU" sz="2000" dirty="0"/>
              <a:t>Measure the pressure applied at the limb surface to infer the 	internal limb pressure</a:t>
            </a:r>
          </a:p>
          <a:p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66444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92947C4-3B72-46B8-BC9E-F05EF2F3B88A}"/>
              </a:ext>
            </a:extLst>
          </p:cNvPr>
          <p:cNvSpPr txBox="1"/>
          <p:nvPr/>
        </p:nvSpPr>
        <p:spPr>
          <a:xfrm>
            <a:off x="360509" y="1187393"/>
            <a:ext cx="8371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Venous pressure was affected by the adjacent local curvature</a:t>
            </a:r>
            <a:endParaRPr lang="en-A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38D3FC-81B6-45AF-970B-4F1100AFA120}"/>
              </a:ext>
            </a:extLst>
          </p:cNvPr>
          <p:cNvSpPr txBox="1"/>
          <p:nvPr/>
        </p:nvSpPr>
        <p:spPr>
          <a:xfrm>
            <a:off x="878265" y="98293"/>
            <a:ext cx="7335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700" b="1" dirty="0">
                <a:solidFill>
                  <a:schemeClr val="accent6"/>
                </a:solidFill>
                <a:latin typeface="+mj-lt"/>
              </a:rPr>
              <a:t>What happens inside the limb when overlying surface is flat or slightly curved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222E84-151D-431C-84F5-C49D0DFA1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682" y="2084712"/>
            <a:ext cx="4704858" cy="30944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585E662-FB4D-4D7C-B3AA-44211D31FE26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43"/>
          <a:stretch/>
        </p:blipFill>
        <p:spPr>
          <a:xfrm>
            <a:off x="588461" y="2132525"/>
            <a:ext cx="2150316" cy="2998808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20C1C10-6674-4F24-A678-2361F71E1B12}"/>
              </a:ext>
            </a:extLst>
          </p:cNvPr>
          <p:cNvSpPr/>
          <p:nvPr/>
        </p:nvSpPr>
        <p:spPr>
          <a:xfrm>
            <a:off x="1358326" y="2379345"/>
            <a:ext cx="6375728" cy="1902481"/>
          </a:xfrm>
          <a:custGeom>
            <a:avLst/>
            <a:gdLst>
              <a:gd name="connsiteX0" fmla="*/ 0 w 8500970"/>
              <a:gd name="connsiteY0" fmla="*/ 861224 h 2536641"/>
              <a:gd name="connsiteX1" fmla="*/ 4046957 w 8500970"/>
              <a:gd name="connsiteY1" fmla="*/ 35314 h 2536641"/>
              <a:gd name="connsiteX2" fmla="*/ 6082235 w 8500970"/>
              <a:gd name="connsiteY2" fmla="*/ 1905410 h 2536641"/>
              <a:gd name="connsiteX3" fmla="*/ 8500970 w 8500970"/>
              <a:gd name="connsiteY3" fmla="*/ 2536641 h 2536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00970" h="2536641">
                <a:moveTo>
                  <a:pt x="0" y="861224"/>
                </a:moveTo>
                <a:cubicBezTo>
                  <a:pt x="1516625" y="361253"/>
                  <a:pt x="3033251" y="-138717"/>
                  <a:pt x="4046957" y="35314"/>
                </a:cubicBezTo>
                <a:cubicBezTo>
                  <a:pt x="5060663" y="209345"/>
                  <a:pt x="5339900" y="1488522"/>
                  <a:pt x="6082235" y="1905410"/>
                </a:cubicBezTo>
                <a:cubicBezTo>
                  <a:pt x="6824571" y="2322298"/>
                  <a:pt x="7662770" y="2429469"/>
                  <a:pt x="8500970" y="2536641"/>
                </a:cubicBezTo>
              </a:path>
            </a:pathLst>
          </a:custGeom>
          <a:noFill/>
          <a:ln w="19050">
            <a:solidFill>
              <a:srgbClr val="C00000"/>
            </a:solidFill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70C420-7A48-4D38-9B2B-0B7B74112246}"/>
              </a:ext>
            </a:extLst>
          </p:cNvPr>
          <p:cNvSpPr txBox="1"/>
          <p:nvPr/>
        </p:nvSpPr>
        <p:spPr>
          <a:xfrm>
            <a:off x="588461" y="5733256"/>
            <a:ext cx="7967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accent6">
                    <a:lumMod val="75000"/>
                  </a:schemeClr>
                </a:solidFill>
              </a:rPr>
              <a:t>NOTE: Low or no curvature of the surface means low pressure  delivered to vessels near or under that surface  </a:t>
            </a:r>
          </a:p>
        </p:txBody>
      </p:sp>
    </p:spTree>
    <p:extLst>
      <p:ext uri="{BB962C8B-B14F-4D97-AF65-F5344CB8AC3E}">
        <p14:creationId xmlns:p14="http://schemas.microsoft.com/office/powerpoint/2010/main" val="1552306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338D3FC-81B6-45AF-970B-4F1100AFA120}"/>
              </a:ext>
            </a:extLst>
          </p:cNvPr>
          <p:cNvSpPr txBox="1"/>
          <p:nvPr/>
        </p:nvSpPr>
        <p:spPr>
          <a:xfrm>
            <a:off x="978417" y="305769"/>
            <a:ext cx="7335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700" b="1" dirty="0">
                <a:solidFill>
                  <a:schemeClr val="accent2"/>
                </a:solidFill>
                <a:latin typeface="+mj-lt"/>
              </a:rPr>
              <a:t>What happens inside the limb when nearby surface is more strongly curved?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222E84-151D-431C-84F5-C49D0DFA1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682" y="2084712"/>
            <a:ext cx="4704858" cy="30944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585E662-FB4D-4D7C-B3AA-44211D31FE26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43"/>
          <a:stretch/>
        </p:blipFill>
        <p:spPr>
          <a:xfrm>
            <a:off x="588461" y="2132525"/>
            <a:ext cx="2150316" cy="29988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EA0DBC-245C-4FD7-B800-7E1944998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0682" y="2084712"/>
            <a:ext cx="4741113" cy="3094433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4F55F7C-2C16-4B06-890B-23CD0F97A082}"/>
              </a:ext>
            </a:extLst>
          </p:cNvPr>
          <p:cNvSpPr/>
          <p:nvPr/>
        </p:nvSpPr>
        <p:spPr>
          <a:xfrm>
            <a:off x="2353843" y="2258608"/>
            <a:ext cx="3433424" cy="1293173"/>
          </a:xfrm>
          <a:custGeom>
            <a:avLst/>
            <a:gdLst>
              <a:gd name="connsiteX0" fmla="*/ 0 w 4577899"/>
              <a:gd name="connsiteY0" fmla="*/ 1234584 h 1724230"/>
              <a:gd name="connsiteX1" fmla="*/ 1085481 w 4577899"/>
              <a:gd name="connsiteY1" fmla="*/ 290687 h 1724230"/>
              <a:gd name="connsiteX2" fmla="*/ 2188660 w 4577899"/>
              <a:gd name="connsiteY2" fmla="*/ 7518 h 1724230"/>
              <a:gd name="connsiteX3" fmla="*/ 3628103 w 4577899"/>
              <a:gd name="connsiteY3" fmla="*/ 526661 h 1724230"/>
              <a:gd name="connsiteX4" fmla="*/ 4577899 w 4577899"/>
              <a:gd name="connsiteY4" fmla="*/ 1724230 h 172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7899" h="1724230">
                <a:moveTo>
                  <a:pt x="0" y="1234584"/>
                </a:moveTo>
                <a:cubicBezTo>
                  <a:pt x="360352" y="864891"/>
                  <a:pt x="720704" y="495198"/>
                  <a:pt x="1085481" y="290687"/>
                </a:cubicBezTo>
                <a:cubicBezTo>
                  <a:pt x="1450258" y="86176"/>
                  <a:pt x="1764890" y="-31811"/>
                  <a:pt x="2188660" y="7518"/>
                </a:cubicBezTo>
                <a:cubicBezTo>
                  <a:pt x="2612430" y="46847"/>
                  <a:pt x="3229896" y="240542"/>
                  <a:pt x="3628103" y="526661"/>
                </a:cubicBezTo>
                <a:cubicBezTo>
                  <a:pt x="4026310" y="812780"/>
                  <a:pt x="4302104" y="1268505"/>
                  <a:pt x="4577899" y="1724230"/>
                </a:cubicBezTo>
              </a:path>
            </a:pathLst>
          </a:custGeom>
          <a:noFill/>
          <a:ln w="19050">
            <a:solidFill>
              <a:srgbClr val="C00000"/>
            </a:solidFill>
            <a:prstDash val="solid"/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3E3B38-7DB9-4979-B9AD-2D2AEAB4455A}"/>
              </a:ext>
            </a:extLst>
          </p:cNvPr>
          <p:cNvSpPr/>
          <p:nvPr/>
        </p:nvSpPr>
        <p:spPr>
          <a:xfrm>
            <a:off x="1048611" y="3640270"/>
            <a:ext cx="3809509" cy="1115636"/>
          </a:xfrm>
          <a:custGeom>
            <a:avLst/>
            <a:gdLst>
              <a:gd name="connsiteX0" fmla="*/ 0 w 5079345"/>
              <a:gd name="connsiteY0" fmla="*/ 171081 h 1487514"/>
              <a:gd name="connsiteX1" fmla="*/ 2813992 w 5079345"/>
              <a:gd name="connsiteY1" fmla="*/ 1486638 h 1487514"/>
              <a:gd name="connsiteX2" fmla="*/ 5079345 w 5079345"/>
              <a:gd name="connsiteY2" fmla="*/ 0 h 148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79345" h="1487514">
                <a:moveTo>
                  <a:pt x="0" y="171081"/>
                </a:moveTo>
                <a:cubicBezTo>
                  <a:pt x="983717" y="843116"/>
                  <a:pt x="1967435" y="1515151"/>
                  <a:pt x="2813992" y="1486638"/>
                </a:cubicBezTo>
                <a:cubicBezTo>
                  <a:pt x="3660549" y="1458125"/>
                  <a:pt x="4700803" y="216310"/>
                  <a:pt x="5079345" y="0"/>
                </a:cubicBezTo>
              </a:path>
            </a:pathLst>
          </a:custGeom>
          <a:noFill/>
          <a:ln w="19050">
            <a:solidFill>
              <a:schemeClr val="accent6"/>
            </a:solidFill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25BFD7-FDC3-48B3-AC84-3B35F839A115}"/>
              </a:ext>
            </a:extLst>
          </p:cNvPr>
          <p:cNvSpPr txBox="1"/>
          <p:nvPr/>
        </p:nvSpPr>
        <p:spPr>
          <a:xfrm>
            <a:off x="220434" y="1339953"/>
            <a:ext cx="8371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800" dirty="0">
                <a:solidFill>
                  <a:schemeClr val="accent2"/>
                </a:solidFill>
              </a:rPr>
              <a:t>Venous pressure was affected by the adjacent local curvature</a:t>
            </a:r>
            <a:endParaRPr lang="en-A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45A461-49B6-4975-ACF2-8DDCCDCB6F3D}"/>
              </a:ext>
            </a:extLst>
          </p:cNvPr>
          <p:cNvSpPr txBox="1"/>
          <p:nvPr/>
        </p:nvSpPr>
        <p:spPr>
          <a:xfrm>
            <a:off x="755576" y="5733256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accent6">
                    <a:lumMod val="75000"/>
                  </a:schemeClr>
                </a:solidFill>
              </a:rPr>
              <a:t>NOTE: Greater surface curvature means higher pressure delivered on the vessels under that surface</a:t>
            </a:r>
          </a:p>
        </p:txBody>
      </p:sp>
    </p:spTree>
    <p:extLst>
      <p:ext uri="{BB962C8B-B14F-4D97-AF65-F5344CB8AC3E}">
        <p14:creationId xmlns:p14="http://schemas.microsoft.com/office/powerpoint/2010/main" val="3238634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338D3FC-81B6-45AF-970B-4F1100AFA120}"/>
              </a:ext>
            </a:extLst>
          </p:cNvPr>
          <p:cNvSpPr txBox="1"/>
          <p:nvPr/>
        </p:nvSpPr>
        <p:spPr>
          <a:xfrm>
            <a:off x="826647" y="387342"/>
            <a:ext cx="7335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accent2"/>
                </a:solidFill>
                <a:latin typeface="+mj-lt"/>
              </a:rPr>
              <a:t>What this showed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B38F89-8A84-453E-ABB4-4B8F31C9286A}"/>
              </a:ext>
            </a:extLst>
          </p:cNvPr>
          <p:cNvSpPr txBox="1"/>
          <p:nvPr/>
        </p:nvSpPr>
        <p:spPr>
          <a:xfrm>
            <a:off x="308889" y="1955807"/>
            <a:ext cx="83713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solidFill>
                  <a:schemeClr val="accent2"/>
                </a:solidFill>
              </a:rPr>
              <a:t>Superficial sub-surface regions are affected by the curvature </a:t>
            </a:r>
            <a:r>
              <a:rPr lang="en-AU" sz="3200" dirty="0">
                <a:solidFill>
                  <a:schemeClr val="accent2"/>
                </a:solidFill>
              </a:rPr>
              <a:t>of the adjacent surface.</a:t>
            </a:r>
          </a:p>
          <a:p>
            <a:pPr algn="ctr"/>
            <a:endParaRPr lang="en-AU" sz="3200" dirty="0">
              <a:solidFill>
                <a:schemeClr val="accent2"/>
              </a:solidFill>
            </a:endParaRPr>
          </a:p>
          <a:p>
            <a:pPr algn="ctr"/>
            <a:r>
              <a:rPr lang="en-AU" sz="3200" dirty="0">
                <a:solidFill>
                  <a:schemeClr val="accent2"/>
                </a:solidFill>
              </a:rPr>
              <a:t> </a:t>
            </a:r>
            <a:endParaRPr lang="en-AU" dirty="0">
              <a:solidFill>
                <a:schemeClr val="accent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50B26A-1649-43C9-8FB5-E723AD9BE4EF}"/>
              </a:ext>
            </a:extLst>
          </p:cNvPr>
          <p:cNvSpPr txBox="1"/>
          <p:nvPr/>
        </p:nvSpPr>
        <p:spPr>
          <a:xfrm>
            <a:off x="467544" y="3471536"/>
            <a:ext cx="83713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solidFill>
                  <a:schemeClr val="accent2"/>
                </a:solidFill>
              </a:rPr>
              <a:t>Sub-bandage pressure measurement made at the surface is strongly affected by the location of the measurement and may not reflect the internal pressure</a:t>
            </a:r>
          </a:p>
        </p:txBody>
      </p:sp>
    </p:spTree>
    <p:extLst>
      <p:ext uri="{BB962C8B-B14F-4D97-AF65-F5344CB8AC3E}">
        <p14:creationId xmlns:p14="http://schemas.microsoft.com/office/powerpoint/2010/main" val="3970422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000F9-141E-B675-07C2-B62462204F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664" y="2564904"/>
            <a:ext cx="8134672" cy="1470025"/>
          </a:xfrm>
        </p:spPr>
        <p:txBody>
          <a:bodyPr/>
          <a:lstStyle/>
          <a:p>
            <a:r>
              <a:rPr lang="en-AU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So where is/are the vein(s) you want to compress? </a:t>
            </a:r>
            <a:br>
              <a:rPr lang="en-AU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br>
              <a:rPr lang="en-AU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en-AU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Where did the prior DVT occur?</a:t>
            </a:r>
            <a:br>
              <a:rPr lang="en-AU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br>
              <a:rPr lang="en-AU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en-AU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Where are the lymphatics ? </a:t>
            </a:r>
            <a:br>
              <a:rPr lang="en-AU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br>
              <a:rPr lang="en-AU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en-AU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What’s the nett effect ?</a:t>
            </a:r>
          </a:p>
        </p:txBody>
      </p:sp>
    </p:spTree>
    <p:extLst>
      <p:ext uri="{BB962C8B-B14F-4D97-AF65-F5344CB8AC3E}">
        <p14:creationId xmlns:p14="http://schemas.microsoft.com/office/powerpoint/2010/main" val="2250759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276872"/>
            <a:ext cx="8136904" cy="1143000"/>
          </a:xfrm>
        </p:spPr>
        <p:txBody>
          <a:bodyPr/>
          <a:lstStyle/>
          <a:p>
            <a:r>
              <a:rPr lang="en-AU" dirty="0"/>
              <a:t>Do you think about these issues before using compression ?</a:t>
            </a:r>
          </a:p>
        </p:txBody>
      </p:sp>
    </p:spTree>
    <p:extLst>
      <p:ext uri="{BB962C8B-B14F-4D97-AF65-F5344CB8AC3E}">
        <p14:creationId xmlns:p14="http://schemas.microsoft.com/office/powerpoint/2010/main" val="3778311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33449" y="548680"/>
            <a:ext cx="8277101" cy="1143000"/>
          </a:xfrm>
        </p:spPr>
        <p:txBody>
          <a:bodyPr/>
          <a:lstStyle/>
          <a:p>
            <a:pPr eaLnBrk="1" hangingPunct="1"/>
            <a:r>
              <a:rPr lang="en-AU" altLang="en-US" sz="4000" dirty="0">
                <a:solidFill>
                  <a:schemeClr val="accent6">
                    <a:lumMod val="75000"/>
                  </a:schemeClr>
                </a:solidFill>
              </a:rPr>
              <a:t>Before any compression we MUST prepare the lymphatic System </a:t>
            </a:r>
          </a:p>
        </p:txBody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2204864"/>
            <a:ext cx="8964488" cy="4530725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AU" altLang="en-US" dirty="0">
                <a:solidFill>
                  <a:schemeClr val="accent6">
                    <a:lumMod val="75000"/>
                  </a:schemeClr>
                </a:solidFill>
              </a:rPr>
              <a:t>Reduce lymph load</a:t>
            </a:r>
          </a:p>
          <a:p>
            <a:pPr marL="0" indent="0" algn="ctr" eaLnBrk="1" hangingPunct="1">
              <a:buNone/>
            </a:pPr>
            <a:r>
              <a:rPr lang="en-AU" altLang="en-US" dirty="0">
                <a:solidFill>
                  <a:schemeClr val="accent6">
                    <a:lumMod val="75000"/>
                  </a:schemeClr>
                </a:solidFill>
              </a:rPr>
              <a:t>Clear/drain proximal lymphatic pathways</a:t>
            </a:r>
          </a:p>
          <a:p>
            <a:pPr marL="0" indent="0" algn="ctr" eaLnBrk="1" hangingPunct="1">
              <a:buNone/>
            </a:pPr>
            <a:r>
              <a:rPr lang="en-AU" altLang="en-US" dirty="0">
                <a:solidFill>
                  <a:schemeClr val="accent6">
                    <a:lumMod val="75000"/>
                  </a:schemeClr>
                </a:solidFill>
              </a:rPr>
              <a:t>Ensure un-obstructed flow of blood, fluids and lymph proximally from compressed area</a:t>
            </a:r>
          </a:p>
          <a:p>
            <a:pPr marL="0" indent="0" algn="ctr" eaLnBrk="1" hangingPunct="1">
              <a:buNone/>
            </a:pPr>
            <a:endParaRPr lang="en-AU" alt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 eaLnBrk="1" hangingPunct="1">
              <a:buNone/>
            </a:pPr>
            <a:r>
              <a:rPr lang="en-AU" altLang="en-US" b="1" dirty="0">
                <a:solidFill>
                  <a:schemeClr val="accent6">
                    <a:lumMod val="75000"/>
                  </a:schemeClr>
                </a:solidFill>
              </a:rPr>
              <a:t>Do you think of these needs?</a:t>
            </a:r>
          </a:p>
          <a:p>
            <a:pPr eaLnBrk="1" hangingPunct="1"/>
            <a:endParaRPr lang="en-AU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3" descr="image001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82791"/>
            <a:ext cx="3456384" cy="34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Text Box 4"/>
          <p:cNvSpPr txBox="1">
            <a:spLocks noChangeArrowheads="1"/>
          </p:cNvSpPr>
          <p:nvPr/>
        </p:nvSpPr>
        <p:spPr bwMode="auto">
          <a:xfrm>
            <a:off x="611560" y="620688"/>
            <a:ext cx="756126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AU" altLang="en-US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All over similar pressure is not so good (and at a given circumferential point is unlikely): But from distal to proximal there must be </a:t>
            </a:r>
            <a:r>
              <a:rPr lang="en-AU" altLang="en-US" b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a pressure gradient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608916"/>
            <a:ext cx="9027031" cy="1143000"/>
          </a:xfrm>
        </p:spPr>
        <p:txBody>
          <a:bodyPr/>
          <a:lstStyle/>
          <a:p>
            <a:r>
              <a:rPr lang="en-AU" sz="4000" dirty="0"/>
              <a:t>Pressure gradient achievement by trained professionals using bandaging - they got the gradient wrong without pressure sensor feedback  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880584"/>
            <a:ext cx="4968552" cy="3977416"/>
          </a:xfrm>
        </p:spPr>
      </p:pic>
      <p:sp>
        <p:nvSpPr>
          <p:cNvPr id="3" name="Oval 2"/>
          <p:cNvSpPr/>
          <p:nvPr/>
        </p:nvSpPr>
        <p:spPr bwMode="auto">
          <a:xfrm>
            <a:off x="5634778" y="3717032"/>
            <a:ext cx="1728192" cy="129614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6" charset="-128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D6A33C9-0A7B-F5F8-C3E8-1AF96176EC85}"/>
              </a:ext>
            </a:extLst>
          </p:cNvPr>
          <p:cNvCxnSpPr/>
          <p:nvPr/>
        </p:nvCxnSpPr>
        <p:spPr bwMode="auto">
          <a:xfrm>
            <a:off x="2195736" y="3190796"/>
            <a:ext cx="3960440" cy="103029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9EC05B6-AB41-C4EF-64CC-E3FA4FC6D12C}"/>
              </a:ext>
            </a:extLst>
          </p:cNvPr>
          <p:cNvSpPr txBox="1"/>
          <p:nvPr/>
        </p:nvSpPr>
        <p:spPr>
          <a:xfrm>
            <a:off x="539552" y="2880584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Problem area mid calf</a:t>
            </a:r>
          </a:p>
        </p:txBody>
      </p:sp>
    </p:spTree>
    <p:extLst>
      <p:ext uri="{BB962C8B-B14F-4D97-AF65-F5344CB8AC3E}">
        <p14:creationId xmlns:p14="http://schemas.microsoft.com/office/powerpoint/2010/main" val="265238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990" name="Compression on skin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907704" y="2060848"/>
            <a:ext cx="5363776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692696"/>
            <a:ext cx="8424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solidFill>
                  <a:schemeClr val="accent6"/>
                </a:solidFill>
              </a:rPr>
              <a:t>Pressure- its not this simple!</a:t>
            </a:r>
          </a:p>
        </p:txBody>
      </p:sp>
    </p:spTree>
    <p:extLst>
      <p:ext uri="{BB962C8B-B14F-4D97-AF65-F5344CB8AC3E}">
        <p14:creationId xmlns:p14="http://schemas.microsoft.com/office/powerpoint/2010/main" val="195104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41" fill="hold"/>
                                        <p:tgtEl>
                                          <p:spTgt spid="4259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2599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259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259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990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14469"/>
            <a:ext cx="7772400" cy="1143000"/>
          </a:xfrm>
        </p:spPr>
        <p:txBody>
          <a:bodyPr/>
          <a:lstStyle/>
          <a:p>
            <a:r>
              <a:rPr lang="en-AU" dirty="0"/>
              <a:t>So what’s it all mean?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74" y="908720"/>
            <a:ext cx="8280275" cy="4343400"/>
          </a:xfrm>
        </p:spPr>
        <p:txBody>
          <a:bodyPr/>
          <a:lstStyle/>
          <a:p>
            <a:r>
              <a:rPr lang="en-AU" dirty="0"/>
              <a:t>We must </a:t>
            </a:r>
            <a:r>
              <a:rPr lang="en-AU" b="1" dirty="0"/>
              <a:t>think carefully about optimal pressures </a:t>
            </a:r>
            <a:r>
              <a:rPr lang="en-AU" dirty="0"/>
              <a:t>for what we want to compress</a:t>
            </a:r>
          </a:p>
          <a:p>
            <a:r>
              <a:rPr lang="en-AU" dirty="0"/>
              <a:t>We have to </a:t>
            </a:r>
            <a:r>
              <a:rPr lang="en-AU" b="1" dirty="0"/>
              <a:t>consider variations in pressure </a:t>
            </a:r>
            <a:r>
              <a:rPr lang="en-AU" dirty="0"/>
              <a:t>at each point around a limb</a:t>
            </a:r>
          </a:p>
          <a:p>
            <a:r>
              <a:rPr lang="en-AU" dirty="0"/>
              <a:t>We have to </a:t>
            </a:r>
            <a:r>
              <a:rPr lang="en-AU" b="1" dirty="0"/>
              <a:t>consider the location and type of the vessels </a:t>
            </a:r>
            <a:r>
              <a:rPr lang="en-AU" dirty="0"/>
              <a:t>we want to compress</a:t>
            </a:r>
          </a:p>
          <a:p>
            <a:r>
              <a:rPr lang="en-AU" b="1" dirty="0"/>
              <a:t>We have to ensure we get the pressures we want and expect !</a:t>
            </a:r>
          </a:p>
          <a:p>
            <a:r>
              <a:rPr lang="en-AU" b="1" dirty="0"/>
              <a:t>The wrong pressure may cause further DVT or worsen PTS symptoms !</a:t>
            </a:r>
          </a:p>
        </p:txBody>
      </p:sp>
    </p:spTree>
    <p:extLst>
      <p:ext uri="{BB962C8B-B14F-4D97-AF65-F5344CB8AC3E}">
        <p14:creationId xmlns:p14="http://schemas.microsoft.com/office/powerpoint/2010/main" val="297020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Gaining the best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933" y="1484784"/>
            <a:ext cx="8640960" cy="4343400"/>
          </a:xfrm>
        </p:spPr>
        <p:txBody>
          <a:bodyPr/>
          <a:lstStyle/>
          <a:p>
            <a:r>
              <a:rPr lang="en-AU" sz="2800" b="1" dirty="0"/>
              <a:t>Use ICG imaging </a:t>
            </a:r>
            <a:r>
              <a:rPr lang="en-AU" sz="2800" dirty="0"/>
              <a:t>to show functional lymphatics and areas of poor lymphatic drainage</a:t>
            </a:r>
          </a:p>
          <a:p>
            <a:pPr lvl="1"/>
            <a:r>
              <a:rPr lang="en-AU" sz="2400" dirty="0"/>
              <a:t>More portable and compact equipment now available</a:t>
            </a:r>
          </a:p>
          <a:p>
            <a:r>
              <a:rPr lang="en-AU" sz="2800" b="1" dirty="0"/>
              <a:t>Apply  anatomical knowledge </a:t>
            </a:r>
            <a:r>
              <a:rPr lang="en-AU" sz="2800" dirty="0"/>
              <a:t>and the patients history to be aware where the functional vessels are if can’t image them</a:t>
            </a:r>
          </a:p>
          <a:p>
            <a:r>
              <a:rPr lang="en-AU" sz="2800" b="1" dirty="0"/>
              <a:t>Think carefully about pressure </a:t>
            </a:r>
            <a:r>
              <a:rPr lang="en-AU" sz="2800" dirty="0"/>
              <a:t>at a given circumference point. </a:t>
            </a:r>
          </a:p>
        </p:txBody>
      </p:sp>
    </p:spTree>
    <p:extLst>
      <p:ext uri="{BB962C8B-B14F-4D97-AF65-F5344CB8AC3E}">
        <p14:creationId xmlns:p14="http://schemas.microsoft.com/office/powerpoint/2010/main" val="100818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3C9B5-D2E0-4327-AD14-ABEB67E96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564904"/>
            <a:ext cx="8280920" cy="1143000"/>
          </a:xfrm>
        </p:spPr>
        <p:txBody>
          <a:bodyPr/>
          <a:lstStyle/>
          <a:p>
            <a:r>
              <a:rPr lang="en-AU" dirty="0"/>
              <a:t>Is the Risk too high? Do we</a:t>
            </a:r>
            <a:br>
              <a:rPr lang="en-AU" dirty="0"/>
            </a:br>
            <a:r>
              <a:rPr lang="en-AU" dirty="0"/>
              <a:t>leave compression from any PTS treatment plan?</a:t>
            </a:r>
            <a:br>
              <a:rPr lang="en-AU" dirty="0"/>
            </a:br>
            <a:r>
              <a:rPr lang="en-AU" sz="4800" b="1" dirty="0"/>
              <a:t>Its our call – but:  </a:t>
            </a:r>
            <a:br>
              <a:rPr lang="en-AU" dirty="0"/>
            </a:br>
            <a:r>
              <a:rPr lang="en-AU" sz="3600" dirty="0"/>
              <a:t>1  Keep the lymphatics in mind !</a:t>
            </a:r>
            <a:br>
              <a:rPr lang="en-AU" sz="3600" dirty="0"/>
            </a:br>
            <a:r>
              <a:rPr lang="en-AU" sz="3600" dirty="0"/>
              <a:t>2    Consider the location of the vessels you will  compress</a:t>
            </a:r>
            <a:br>
              <a:rPr lang="en-AU" sz="3600" dirty="0"/>
            </a:br>
            <a:r>
              <a:rPr lang="en-AU" sz="3600" dirty="0"/>
              <a:t>3   Allow for the shape effect of limb on pressure in the tissues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38701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1800" b="1" dirty="0"/>
              <a:t>Parkinson K, van </a:t>
            </a:r>
            <a:r>
              <a:rPr lang="en-AU" sz="1800" b="1" dirty="0" err="1"/>
              <a:t>Zanten</a:t>
            </a:r>
            <a:r>
              <a:rPr lang="en-AU" sz="1800" b="1" dirty="0"/>
              <a:t>, M </a:t>
            </a:r>
            <a:r>
              <a:rPr lang="en-AU" sz="1800" b="1" dirty="0" err="1"/>
              <a:t>Piller</a:t>
            </a:r>
            <a:r>
              <a:rPr lang="en-AU" sz="1800" b="1" dirty="0"/>
              <a:t>, N Arkwright J (2017). </a:t>
            </a:r>
            <a:r>
              <a:rPr lang="en-AU" sz="1800" dirty="0"/>
              <a:t>High resolution tape sensor improves the accuracy of applied pressure profiles during lower leg bandaging- results from a study using a fibre-optic sensing tape.  </a:t>
            </a:r>
            <a:r>
              <a:rPr lang="en-AU" sz="1800" b="1" dirty="0"/>
              <a:t>International Wound Journal </a:t>
            </a:r>
            <a:r>
              <a:rPr lang="en-AU" sz="1800" dirty="0" err="1"/>
              <a:t>doi</a:t>
            </a:r>
            <a:r>
              <a:rPr lang="en-AU" sz="1800" dirty="0"/>
              <a:t> 10.1111/iwj.12741</a:t>
            </a:r>
          </a:p>
          <a:p>
            <a:r>
              <a:rPr lang="en-AU" sz="1800" b="1" dirty="0" err="1"/>
              <a:t>Piller</a:t>
            </a:r>
            <a:r>
              <a:rPr lang="en-AU" sz="1800" b="1" dirty="0"/>
              <a:t>, N Green, T, Parkinson, L, </a:t>
            </a:r>
            <a:r>
              <a:rPr lang="en-AU" sz="1800" b="1" dirty="0" err="1"/>
              <a:t>Mosti,G</a:t>
            </a:r>
            <a:r>
              <a:rPr lang="en-AU" sz="1800" b="1" dirty="0"/>
              <a:t>, </a:t>
            </a:r>
            <a:r>
              <a:rPr lang="en-AU" sz="1800" b="1" dirty="0" err="1"/>
              <a:t>Lee,BB</a:t>
            </a:r>
            <a:r>
              <a:rPr lang="en-AU" sz="1800" b="1" dirty="0"/>
              <a:t> (2019) </a:t>
            </a:r>
            <a:r>
              <a:rPr lang="en-AU" sz="1800" dirty="0"/>
              <a:t>Feeling the pressure?: How can we be sure we are getting it right?  </a:t>
            </a:r>
            <a:r>
              <a:rPr lang="en-AU" sz="1800" b="1" dirty="0"/>
              <a:t>Journal of </a:t>
            </a:r>
            <a:r>
              <a:rPr lang="en-AU" sz="1800" b="1" dirty="0" err="1"/>
              <a:t>Lymphoedema</a:t>
            </a:r>
            <a:r>
              <a:rPr lang="en-AU" sz="1800" b="1" dirty="0"/>
              <a:t> 14(1) 52-55</a:t>
            </a:r>
          </a:p>
        </p:txBody>
      </p:sp>
    </p:spTree>
    <p:extLst>
      <p:ext uri="{BB962C8B-B14F-4D97-AF65-F5344CB8AC3E}">
        <p14:creationId xmlns:p14="http://schemas.microsoft.com/office/powerpoint/2010/main" val="1548297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620688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/>
              <a:t>Did you Feel the Pressure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239" y="52168"/>
            <a:ext cx="7772400" cy="783233"/>
          </a:xfrm>
        </p:spPr>
        <p:txBody>
          <a:bodyPr/>
          <a:lstStyle/>
          <a:p>
            <a:pPr eaLnBrk="1" hangingPunct="1"/>
            <a:br>
              <a:rPr lang="en-AU" altLang="en-US" dirty="0"/>
            </a:br>
            <a:r>
              <a:rPr lang="en-AU" altLang="en-US" dirty="0"/>
              <a:t>Considered Laplace’s law?</a:t>
            </a:r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574" y="1772816"/>
            <a:ext cx="8231426" cy="4382616"/>
          </a:xfrm>
        </p:spPr>
        <p:txBody>
          <a:bodyPr/>
          <a:lstStyle/>
          <a:p>
            <a:pPr eaLnBrk="1" hangingPunct="1"/>
            <a:r>
              <a:rPr lang="en-AU" altLang="en-US" b="1" dirty="0"/>
              <a:t>Stronger curvature means higher pressure</a:t>
            </a:r>
          </a:p>
          <a:p>
            <a:pPr eaLnBrk="1" hangingPunct="1"/>
            <a:r>
              <a:rPr lang="en-AU" altLang="en-US" b="1" dirty="0"/>
              <a:t>What if  we don’t get the pressure right?</a:t>
            </a:r>
          </a:p>
          <a:p>
            <a:pPr lvl="1" eaLnBrk="1" hangingPunct="1"/>
            <a:r>
              <a:rPr lang="en-AU" altLang="en-US" dirty="0"/>
              <a:t>At given point on a limb the pressure is </a:t>
            </a:r>
            <a:r>
              <a:rPr lang="en-AU" altLang="en-US" b="1" dirty="0"/>
              <a:t>high over a lymph collector</a:t>
            </a:r>
            <a:r>
              <a:rPr lang="en-AU" altLang="en-US" dirty="0"/>
              <a:t> or vein and low elsewhere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5DCD11-64B3-45D8-B3F4-669044E505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68"/>
            <a:ext cx="1143239" cy="12797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94908" y="6020271"/>
            <a:ext cx="626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(This law explains why bubbles are spherical – pressure is equalised!)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Monday, 9 August 2004 (4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156" y="1412776"/>
            <a:ext cx="27686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 Single Corner Rectangle 8"/>
          <p:cNvSpPr/>
          <p:nvPr/>
        </p:nvSpPr>
        <p:spPr bwMode="auto">
          <a:xfrm>
            <a:off x="3738074" y="4265179"/>
            <a:ext cx="1914045" cy="171934"/>
          </a:xfrm>
          <a:prstGeom prst="round1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6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8652" y="273059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Pressure  variation at a  given circumferential point due to surface curvature </a:t>
            </a:r>
            <a:r>
              <a:rPr lang="en-AU" dirty="0"/>
              <a:t>– Just as important to consider as a pressure  gradient along the limb!</a:t>
            </a:r>
          </a:p>
        </p:txBody>
      </p:sp>
      <p:sp>
        <p:nvSpPr>
          <p:cNvPr id="3" name="Curved Right Arrow 2"/>
          <p:cNvSpPr/>
          <p:nvPr/>
        </p:nvSpPr>
        <p:spPr bwMode="auto">
          <a:xfrm>
            <a:off x="2768108" y="3832791"/>
            <a:ext cx="864096" cy="684818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6" charset="-128"/>
            </a:endParaRPr>
          </a:p>
        </p:txBody>
      </p:sp>
      <p:sp>
        <p:nvSpPr>
          <p:cNvPr id="4" name="Curved Left Arrow 3"/>
          <p:cNvSpPr/>
          <p:nvPr/>
        </p:nvSpPr>
        <p:spPr bwMode="auto">
          <a:xfrm>
            <a:off x="5832124" y="3832791"/>
            <a:ext cx="720080" cy="684818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6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/>
              <a:t>Considered Pascal’s Law?</a:t>
            </a:r>
            <a:endParaRPr lang="en-AU" altLang="en-US" sz="2000" dirty="0"/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177" y="980728"/>
            <a:ext cx="8820472" cy="4343400"/>
          </a:xfrm>
        </p:spPr>
        <p:txBody>
          <a:bodyPr/>
          <a:lstStyle/>
          <a:p>
            <a:pPr eaLnBrk="1" hangingPunct="1"/>
            <a:endParaRPr lang="en-AU" altLang="en-US" sz="2800" dirty="0"/>
          </a:p>
          <a:p>
            <a:pPr eaLnBrk="1" hangingPunct="1"/>
            <a:r>
              <a:rPr lang="en-AU" altLang="en-US" sz="2800" b="1" dirty="0"/>
              <a:t>Contained fluids</a:t>
            </a:r>
            <a:r>
              <a:rPr lang="en-AU" altLang="en-US" sz="2800" dirty="0"/>
              <a:t>: A change in pressure in an enclosed fluid is </a:t>
            </a:r>
            <a:r>
              <a:rPr lang="en-AU" altLang="en-US" sz="2800" b="1" dirty="0"/>
              <a:t>transmitted undiminished</a:t>
            </a:r>
            <a:r>
              <a:rPr lang="en-AU" altLang="en-US" sz="2800" dirty="0"/>
              <a:t> to all parts of the fluid </a:t>
            </a:r>
          </a:p>
          <a:p>
            <a:pPr eaLnBrk="1" hangingPunct="1"/>
            <a:r>
              <a:rPr lang="en-AU" altLang="en-US" sz="2800" b="1" dirty="0"/>
              <a:t>Uncontained fluids</a:t>
            </a:r>
            <a:r>
              <a:rPr lang="en-AU" altLang="en-US" sz="2800" dirty="0"/>
              <a:t>: Fluids will </a:t>
            </a:r>
            <a:r>
              <a:rPr lang="en-AU" altLang="en-US" sz="2800" b="1" dirty="0"/>
              <a:t>flow down </a:t>
            </a:r>
            <a:r>
              <a:rPr lang="en-AU" altLang="en-US" sz="2800" dirty="0"/>
              <a:t>a pressure gradient </a:t>
            </a:r>
          </a:p>
          <a:p>
            <a:pPr eaLnBrk="1" hangingPunct="1"/>
            <a:endParaRPr lang="en-AU" altLang="en-US" sz="2800" dirty="0"/>
          </a:p>
          <a:p>
            <a:pPr marL="0" indent="0" algn="ctr" eaLnBrk="1" hangingPunct="1">
              <a:buNone/>
            </a:pPr>
            <a:r>
              <a:rPr lang="en-AU" altLang="en-US" sz="3600" dirty="0"/>
              <a:t>What if the fluid is forced from the compressed area distally?</a:t>
            </a:r>
            <a:endParaRPr lang="en-AU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620688"/>
            <a:ext cx="8784975" cy="1143000"/>
          </a:xfrm>
        </p:spPr>
        <p:txBody>
          <a:bodyPr/>
          <a:lstStyle/>
          <a:p>
            <a:pPr eaLnBrk="1" hangingPunct="1"/>
            <a:r>
              <a:rPr lang="en-AU" altLang="en-US" dirty="0"/>
              <a:t>We know what Compression does</a:t>
            </a:r>
          </a:p>
        </p:txBody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420888"/>
            <a:ext cx="7772400" cy="4343400"/>
          </a:xfrm>
        </p:spPr>
        <p:txBody>
          <a:bodyPr/>
          <a:lstStyle/>
          <a:p>
            <a:pPr lvl="1" eaLnBrk="1" hangingPunct="1"/>
            <a:r>
              <a:rPr lang="en-AU" altLang="en-US" sz="2400" dirty="0"/>
              <a:t>Reduces capillary filtration</a:t>
            </a:r>
          </a:p>
          <a:p>
            <a:pPr lvl="1" eaLnBrk="1" hangingPunct="1"/>
            <a:r>
              <a:rPr lang="en-AU" altLang="en-US" sz="2400" dirty="0"/>
              <a:t>Shift fluids into non compressed parts</a:t>
            </a:r>
          </a:p>
          <a:p>
            <a:pPr lvl="1" eaLnBrk="1" hangingPunct="1"/>
            <a:r>
              <a:rPr lang="en-AU" altLang="en-US" sz="2400" dirty="0"/>
              <a:t>Increase lymphatic reabsorption + transport</a:t>
            </a:r>
          </a:p>
          <a:p>
            <a:pPr lvl="2" eaLnBrk="1" hangingPunct="1"/>
            <a:r>
              <a:rPr lang="en-AU" altLang="en-US" sz="2000" dirty="0"/>
              <a:t>Improves sub-fascial lymph transport</a:t>
            </a:r>
            <a:endParaRPr lang="en-AU" altLang="en-US" sz="2400" dirty="0"/>
          </a:p>
          <a:p>
            <a:pPr lvl="1" eaLnBrk="1" hangingPunct="1"/>
            <a:r>
              <a:rPr lang="en-AU" altLang="en-US" sz="2400" dirty="0"/>
              <a:t>Improve venous pump (in those with dysfunction)</a:t>
            </a:r>
          </a:p>
          <a:p>
            <a:pPr lvl="1" eaLnBrk="1" hangingPunct="1"/>
            <a:r>
              <a:rPr lang="en-AU" altLang="en-US" sz="2400" dirty="0"/>
              <a:t>Accelerates blood flow in venous leg ulcers</a:t>
            </a:r>
          </a:p>
          <a:p>
            <a:pPr lvl="1" eaLnBrk="1" hangingPunct="1"/>
            <a:r>
              <a:rPr lang="en-AU" altLang="en-US" sz="2400" dirty="0"/>
              <a:t>Possible breakdown fibro-sclerotic tissues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7524" y="0"/>
            <a:ext cx="8568952" cy="1143000"/>
          </a:xfrm>
        </p:spPr>
        <p:txBody>
          <a:bodyPr/>
          <a:lstStyle/>
          <a:p>
            <a:pPr eaLnBrk="1" hangingPunct="1"/>
            <a:r>
              <a:rPr lang="en-AU" altLang="en-US" sz="3600" b="1" dirty="0"/>
              <a:t>But there are issues with pressure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980728"/>
            <a:ext cx="7772400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AU" altLang="en-US" sz="2800" b="1" dirty="0"/>
              <a:t>Poor pressure gradient </a:t>
            </a:r>
          </a:p>
          <a:p>
            <a:pPr lvl="1" eaLnBrk="1" hangingPunct="1">
              <a:lnSpc>
                <a:spcPct val="80000"/>
              </a:lnSpc>
            </a:pPr>
            <a:r>
              <a:rPr lang="en-AU" altLang="en-US" sz="2400" dirty="0"/>
              <a:t>Fluids forced distally</a:t>
            </a:r>
          </a:p>
          <a:p>
            <a:pPr eaLnBrk="1" hangingPunct="1">
              <a:lnSpc>
                <a:spcPct val="80000"/>
              </a:lnSpc>
            </a:pPr>
            <a:r>
              <a:rPr lang="en-AU" altLang="en-US" sz="2800" b="1" dirty="0"/>
              <a:t>Pressure too high </a:t>
            </a:r>
            <a:r>
              <a:rPr lang="en-AU" altLang="en-US" sz="2800" dirty="0"/>
              <a:t>(general or local)</a:t>
            </a:r>
          </a:p>
          <a:p>
            <a:pPr lvl="1" eaLnBrk="1" hangingPunct="1">
              <a:lnSpc>
                <a:spcPct val="80000"/>
              </a:lnSpc>
            </a:pPr>
            <a:r>
              <a:rPr lang="en-AU" altLang="en-US" sz="2400" dirty="0"/>
              <a:t>Lymph or venous flow slowed or stopped</a:t>
            </a:r>
          </a:p>
          <a:p>
            <a:pPr eaLnBrk="1" hangingPunct="1">
              <a:lnSpc>
                <a:spcPct val="80000"/>
              </a:lnSpc>
            </a:pPr>
            <a:r>
              <a:rPr lang="en-AU" altLang="en-US" sz="2800" b="1" dirty="0"/>
              <a:t>Garment difficult to Don or Doff</a:t>
            </a:r>
          </a:p>
          <a:p>
            <a:pPr lvl="1" eaLnBrk="1" hangingPunct="1">
              <a:lnSpc>
                <a:spcPct val="80000"/>
              </a:lnSpc>
            </a:pPr>
            <a:r>
              <a:rPr lang="en-AU" altLang="en-US" sz="2400" dirty="0"/>
              <a:t>Patient unable to wear</a:t>
            </a:r>
          </a:p>
          <a:p>
            <a:pPr eaLnBrk="1" hangingPunct="1">
              <a:lnSpc>
                <a:spcPct val="80000"/>
              </a:lnSpc>
            </a:pPr>
            <a:r>
              <a:rPr lang="en-AU" altLang="en-US" sz="2800" b="1" dirty="0"/>
              <a:t>Older garments/bandages </a:t>
            </a:r>
            <a:r>
              <a:rPr lang="en-AU" altLang="en-US" sz="2800" dirty="0"/>
              <a:t>less elastic</a:t>
            </a:r>
          </a:p>
          <a:p>
            <a:pPr lvl="1" eaLnBrk="1" hangingPunct="1">
              <a:lnSpc>
                <a:spcPct val="80000"/>
              </a:lnSpc>
            </a:pPr>
            <a:r>
              <a:rPr lang="en-AU" altLang="en-US" sz="2400" dirty="0"/>
              <a:t>Less pressure and less variation with movement  </a:t>
            </a:r>
          </a:p>
          <a:p>
            <a:pPr eaLnBrk="1" hangingPunct="1">
              <a:lnSpc>
                <a:spcPct val="80000"/>
              </a:lnSpc>
            </a:pPr>
            <a:r>
              <a:rPr lang="en-AU" altLang="en-US" sz="2800" b="1" dirty="0"/>
              <a:t>Pressure can’t be adjusted with traditional garments (but can with wraps etc)</a:t>
            </a:r>
          </a:p>
          <a:p>
            <a:pPr lvl="1" eaLnBrk="1" hangingPunct="1">
              <a:lnSpc>
                <a:spcPct val="80000"/>
              </a:lnSpc>
            </a:pPr>
            <a:r>
              <a:rPr lang="en-AU" altLang="en-US" sz="2400" dirty="0"/>
              <a:t>as the fluids leave the limb and it reduces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AU" altLang="en-US" sz="2800" b="1" dirty="0"/>
              <a:t>So the symptoms of PTS (swelling, heaviness discomfort and functioning) may worsen!</a:t>
            </a:r>
          </a:p>
          <a:p>
            <a:pPr eaLnBrk="1" hangingPunct="1">
              <a:lnSpc>
                <a:spcPct val="80000"/>
              </a:lnSpc>
            </a:pPr>
            <a:endParaRPr lang="en-AU" altLang="en-US" sz="2800" dirty="0"/>
          </a:p>
          <a:p>
            <a:pPr eaLnBrk="1" hangingPunct="1">
              <a:lnSpc>
                <a:spcPct val="80000"/>
              </a:lnSpc>
            </a:pPr>
            <a:endParaRPr lang="en-AU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240" y="2348880"/>
            <a:ext cx="7772400" cy="1143000"/>
          </a:xfrm>
        </p:spPr>
        <p:txBody>
          <a:bodyPr/>
          <a:lstStyle/>
          <a:p>
            <a:r>
              <a:rPr lang="en-AU" dirty="0"/>
              <a:t>OK - you need compression for your PTS patient</a:t>
            </a:r>
            <a:br>
              <a:rPr lang="en-AU" dirty="0"/>
            </a:br>
            <a:br>
              <a:rPr lang="en-AU" dirty="0"/>
            </a:br>
            <a:r>
              <a:rPr lang="en-AU" dirty="0"/>
              <a:t>Lets just look at bandaging first</a:t>
            </a:r>
          </a:p>
        </p:txBody>
      </p:sp>
    </p:spTree>
    <p:extLst>
      <p:ext uri="{BB962C8B-B14F-4D97-AF65-F5344CB8AC3E}">
        <p14:creationId xmlns:p14="http://schemas.microsoft.com/office/powerpoint/2010/main" val="3186196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509442" y="2924944"/>
            <a:ext cx="8640960" cy="1828800"/>
          </a:xfrm>
        </p:spPr>
        <p:txBody>
          <a:bodyPr/>
          <a:lstStyle/>
          <a:p>
            <a:r>
              <a:rPr lang="en-AU" sz="4800" dirty="0"/>
              <a:t>How </a:t>
            </a:r>
            <a:r>
              <a:rPr lang="en-AU" sz="4800"/>
              <a:t>can we </a:t>
            </a:r>
            <a:r>
              <a:rPr lang="en-AU" sz="4800" dirty="0"/>
              <a:t>be sure we are doing it right ?</a:t>
            </a:r>
            <a:br>
              <a:rPr lang="en-AU" sz="4800" dirty="0"/>
            </a:br>
            <a:br>
              <a:rPr lang="en-AU" sz="4800" dirty="0"/>
            </a:br>
            <a:r>
              <a:rPr lang="en-AU" sz="4800" dirty="0"/>
              <a:t>Is it worth the risk?</a:t>
            </a:r>
            <a:br>
              <a:rPr lang="en-AU" sz="4800" dirty="0"/>
            </a:br>
            <a:br>
              <a:rPr lang="en-AU" sz="4800" dirty="0"/>
            </a:br>
            <a:br>
              <a:rPr lang="en-AU" sz="4000" dirty="0"/>
            </a:br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27019267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2&quot;/&gt;&lt;property id=&quot;20307&quot; value=&quot;256&quot;/&gt;&lt;/object&gt;&lt;object type=&quot;3&quot; unique_id=&quot;10063&quot;&gt;&lt;property id=&quot;20148&quot; value=&quot;5&quot;/&gt;&lt;property id=&quot;20300&quot; value=&quot;Slide 3&quot;/&gt;&lt;property id=&quot;20307&quot; value=&quot;257&quot;/&gt;&lt;/object&gt;&lt;object type=&quot;3&quot; unique_id=&quot;10093&quot;&gt;&lt;property id=&quot;20148&quot; value=&quot;5&quot;/&gt;&lt;property id=&quot;20300&quot; value=&quot;Slide 1&quot;/&gt;&lt;property id=&quot;20307&quot; value=&quot;258&quot;/&gt;&lt;/object&gt;&lt;/object&gt;&lt;object type=&quot;8&quot; unique_id=&quot;1001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3765</TotalTime>
  <Words>1042</Words>
  <Application>Microsoft Office PowerPoint</Application>
  <PresentationFormat>On-screen Show (4:3)</PresentationFormat>
  <Paragraphs>96</Paragraphs>
  <Slides>24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Blank Presentation</vt:lpstr>
      <vt:lpstr>1_Blank Presentation</vt:lpstr>
      <vt:lpstr> </vt:lpstr>
      <vt:lpstr>PowerPoint Presentation</vt:lpstr>
      <vt:lpstr> Considered Laplace’s law?</vt:lpstr>
      <vt:lpstr>PowerPoint Presentation</vt:lpstr>
      <vt:lpstr>Considered Pascal’s Law?</vt:lpstr>
      <vt:lpstr>We know what Compression does</vt:lpstr>
      <vt:lpstr>But there are issues with pressure </vt:lpstr>
      <vt:lpstr>OK - you need compression for your PTS patient  Lets just look at bandaging first</vt:lpstr>
      <vt:lpstr>How can we be sure we are doing it right ?  Is it worth the risk?   </vt:lpstr>
      <vt:lpstr>External pressure Could too much pressure close the lymphatics or reduce pump efficiency or interfere with venous drainage,  damage valves or create another clot  ?</vt:lpstr>
      <vt:lpstr>PowerPoint Presentation</vt:lpstr>
      <vt:lpstr>PowerPoint Presentation</vt:lpstr>
      <vt:lpstr>PowerPoint Presentation</vt:lpstr>
      <vt:lpstr>PowerPoint Presentation</vt:lpstr>
      <vt:lpstr>So where is/are the vein(s) you want to compress?   Where did the prior DVT occur?  Where are the lymphatics ?   What’s the nett effect ?</vt:lpstr>
      <vt:lpstr>Do you think about these issues before using compression ?</vt:lpstr>
      <vt:lpstr>Before any compression we MUST prepare the lymphatic System </vt:lpstr>
      <vt:lpstr>PowerPoint Presentation</vt:lpstr>
      <vt:lpstr>Pressure gradient achievement by trained professionals using bandaging - they got the gradient wrong without pressure sensor feedback  !</vt:lpstr>
      <vt:lpstr>So what’s it all mean? </vt:lpstr>
      <vt:lpstr>Gaining the best outcomes</vt:lpstr>
      <vt:lpstr>Is the Risk too high? Do we leave compression from any PTS treatment plan? Its our call – but:   1  Keep the lymphatics in mind ! 2    Consider the location of the vessels you will  compress 3   Allow for the shape effect of limb on pressure in the tissues </vt:lpstr>
      <vt:lpstr>References</vt:lpstr>
      <vt:lpstr>PowerPoint Presentation</vt:lpstr>
    </vt:vector>
  </TitlesOfParts>
  <Company>Flinders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Flinders University</dc:creator>
  <cp:lastModifiedBy>Neil Piller</cp:lastModifiedBy>
  <cp:revision>289</cp:revision>
  <dcterms:created xsi:type="dcterms:W3CDTF">2011-01-27T06:32:07Z</dcterms:created>
  <dcterms:modified xsi:type="dcterms:W3CDTF">2022-05-20T21:42:02Z</dcterms:modified>
</cp:coreProperties>
</file>