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5"/>
  </p:notesMasterIdLst>
  <p:sldIdLst>
    <p:sldId id="2472" r:id="rId2"/>
    <p:sldId id="2473" r:id="rId3"/>
    <p:sldId id="2476" r:id="rId4"/>
    <p:sldId id="2488" r:id="rId5"/>
    <p:sldId id="2477" r:id="rId6"/>
    <p:sldId id="2478" r:id="rId7"/>
    <p:sldId id="2479" r:id="rId8"/>
    <p:sldId id="2480" r:id="rId9"/>
    <p:sldId id="2481" r:id="rId10"/>
    <p:sldId id="2483" r:id="rId11"/>
    <p:sldId id="2487" r:id="rId12"/>
    <p:sldId id="2485" r:id="rId13"/>
    <p:sldId id="763" r:id="rId14"/>
    <p:sldId id="762" r:id="rId15"/>
    <p:sldId id="761" r:id="rId16"/>
    <p:sldId id="780" r:id="rId17"/>
    <p:sldId id="2521" r:id="rId18"/>
    <p:sldId id="2522" r:id="rId19"/>
    <p:sldId id="2525" r:id="rId20"/>
    <p:sldId id="769" r:id="rId21"/>
    <p:sldId id="770" r:id="rId22"/>
    <p:sldId id="2489" r:id="rId23"/>
    <p:sldId id="765" r:id="rId24"/>
    <p:sldId id="2436" r:id="rId25"/>
    <p:sldId id="2499" r:id="rId26"/>
    <p:sldId id="757" r:id="rId27"/>
    <p:sldId id="2437" r:id="rId28"/>
    <p:sldId id="2438" r:id="rId29"/>
    <p:sldId id="2439" r:id="rId30"/>
    <p:sldId id="2440" r:id="rId31"/>
    <p:sldId id="2441" r:id="rId32"/>
    <p:sldId id="2527" r:id="rId33"/>
    <p:sldId id="2442" r:id="rId34"/>
    <p:sldId id="2444" r:id="rId35"/>
    <p:sldId id="2452" r:id="rId36"/>
    <p:sldId id="2445" r:id="rId37"/>
    <p:sldId id="2454" r:id="rId38"/>
    <p:sldId id="2456" r:id="rId39"/>
    <p:sldId id="2498" r:id="rId40"/>
    <p:sldId id="2490" r:id="rId41"/>
    <p:sldId id="2491" r:id="rId42"/>
    <p:sldId id="2492" r:id="rId43"/>
    <p:sldId id="2493" r:id="rId44"/>
    <p:sldId id="2494" r:id="rId45"/>
    <p:sldId id="2495" r:id="rId46"/>
    <p:sldId id="2496" r:id="rId47"/>
    <p:sldId id="2513" r:id="rId48"/>
    <p:sldId id="2514" r:id="rId49"/>
    <p:sldId id="2515" r:id="rId50"/>
    <p:sldId id="2516" r:id="rId51"/>
    <p:sldId id="2517" r:id="rId52"/>
    <p:sldId id="2518" r:id="rId53"/>
    <p:sldId id="2520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rolina LT Std" panose="00000500000000000000" pitchFamily="2" charset="0"/>
      <p:regular r:id="rId60"/>
    </p:embeddedFont>
    <p:embeddedFont>
      <p:font typeface="Georgia" panose="02040502050405020303" pitchFamily="18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D01"/>
    <a:srgbClr val="76C8C2"/>
    <a:srgbClr val="0C357B"/>
    <a:srgbClr val="F0EDE4"/>
    <a:srgbClr val="AE916F"/>
    <a:srgbClr val="B3CC9D"/>
    <a:srgbClr val="DBB895"/>
    <a:srgbClr val="FF8B8B"/>
    <a:srgbClr val="E4EEFF"/>
    <a:srgbClr val="4F6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1" autoAdjust="0"/>
    <p:restoredTop sz="99799" autoAdjust="0"/>
  </p:normalViewPr>
  <p:slideViewPr>
    <p:cSldViewPr>
      <p:cViewPr varScale="1">
        <p:scale>
          <a:sx n="87" d="100"/>
          <a:sy n="87" d="100"/>
        </p:scale>
        <p:origin x="533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1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1"/>
    </c:view3D>
    <c:floor>
      <c:thickness val="0"/>
      <c:spPr>
        <a:noFill/>
        <a:ln>
          <a:noFill/>
        </a:ln>
        <a:scene3d>
          <a:camera prst="orthographicFront"/>
          <a:lightRig rig="threePt" dir="t"/>
        </a:scene3d>
        <a:sp3d>
          <a:bevelT/>
          <a:bevelB/>
          <a:contourClr>
            <a:srgbClr val="000000"/>
          </a:contourClr>
        </a:sp3d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006233889519379E-3"/>
          <c:y val="6.8125462217775278E-3"/>
          <c:w val="0.96818123786451493"/>
          <c:h val="0.97817478155930326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16200000" scaled="1"/>
            </a:gradFill>
          </c:spPr>
          <c:invertIfNegative val="0"/>
          <c:cat>
            <c:strRef>
              <c:f>'Sheet1 (2)'!$C$5:$J$5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'Sheet1 (2)'!$C$6:$J$6</c:f>
              <c:numCache>
                <c:formatCode>General</c:formatCode>
                <c:ptCount val="8"/>
                <c:pt idx="0">
                  <c:v>2400</c:v>
                </c:pt>
                <c:pt idx="1">
                  <c:v>3140</c:v>
                </c:pt>
                <c:pt idx="2">
                  <c:v>1830</c:v>
                </c:pt>
                <c:pt idx="3">
                  <c:v>2980</c:v>
                </c:pt>
                <c:pt idx="4">
                  <c:v>2740</c:v>
                </c:pt>
                <c:pt idx="5">
                  <c:v>1840</c:v>
                </c:pt>
                <c:pt idx="6">
                  <c:v>1570</c:v>
                </c:pt>
                <c:pt idx="7">
                  <c:v>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C-4EB5-8BF2-C514D8DDD636}"/>
            </c:ext>
          </c:extLst>
        </c:ser>
        <c:ser>
          <c:idx val="1"/>
          <c:order val="1"/>
          <c:spPr>
            <a:gradFill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6200000" scaled="1"/>
            </a:gradFill>
          </c:spPr>
          <c:invertIfNegative val="0"/>
          <c:cat>
            <c:strRef>
              <c:f>'Sheet1 (2)'!$C$5:$J$5</c:f>
              <c:strCache>
                <c:ptCount val="8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</c:strCache>
            </c:strRef>
          </c:cat>
          <c:val>
            <c:numRef>
              <c:f>'Sheet1 (2)'!$C$7:$J$7</c:f>
              <c:numCache>
                <c:formatCode>General</c:formatCode>
                <c:ptCount val="8"/>
                <c:pt idx="0">
                  <c:v>2400</c:v>
                </c:pt>
                <c:pt idx="1">
                  <c:v>3010</c:v>
                </c:pt>
                <c:pt idx="2">
                  <c:v>1640</c:v>
                </c:pt>
                <c:pt idx="3">
                  <c:v>2540</c:v>
                </c:pt>
                <c:pt idx="4">
                  <c:v>2760</c:v>
                </c:pt>
                <c:pt idx="5">
                  <c:v>1820</c:v>
                </c:pt>
                <c:pt idx="6">
                  <c:v>1530</c:v>
                </c:pt>
                <c:pt idx="7">
                  <c:v>2470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3C-4EB5-8BF2-C514D8DDD6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gapDepth val="48"/>
        <c:shape val="cylinder"/>
        <c:axId val="185411840"/>
        <c:axId val="185481088"/>
        <c:axId val="0"/>
      </c:bar3DChart>
      <c:catAx>
        <c:axId val="1854118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85481088"/>
        <c:crosses val="autoZero"/>
        <c:auto val="1"/>
        <c:lblAlgn val="ctr"/>
        <c:lblOffset val="100"/>
        <c:noMultiLvlLbl val="0"/>
      </c:catAx>
      <c:valAx>
        <c:axId val="185481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Carolina LT Std" panose="00000500000000000000" pitchFamily="2" charset="0"/>
              </a:defRPr>
            </a:pPr>
            <a:endParaRPr lang="nl-NL"/>
          </a:p>
        </c:txPr>
        <c:crossAx val="18541184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0B8D2-9FE5-436B-9CD9-140EA96796EA}" type="datetimeFigureOut">
              <a:rPr lang="nl-NL" smtClean="0"/>
              <a:pPr/>
              <a:t>13-5-2022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F7854-85F3-4B28-BA4F-810D972325D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891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8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4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9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6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9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51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9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8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3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1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FB5BB-FCDE-4E72-AD0F-242C86EA8ECE}" type="datetimeFigureOut">
              <a:rPr lang="en-GB" smtClean="0"/>
              <a:pPr/>
              <a:t>13/05/2022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66DB4-531A-4A80-BDCE-F210CC5E4BE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43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6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8.wdp"/><Relationship Id="rId9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0.wdp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0.wdp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1.wdp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microsoft.com/office/2007/relationships/hdphoto" Target="../media/hdphoto12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7.wdp"/><Relationship Id="rId7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731A988-45DE-41BF-B204-432EFAEB9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0" b="14825"/>
          <a:stretch/>
        </p:blipFill>
        <p:spPr>
          <a:xfrm>
            <a:off x="5807968" y="0"/>
            <a:ext cx="4272941" cy="494116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B694393-B3AA-4E84-A1C9-7539AC37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compression or no compression in arterial patients </a:t>
            </a:r>
          </a:p>
        </p:txBody>
      </p:sp>
      <p:sp>
        <p:nvSpPr>
          <p:cNvPr id="33" name="TextBox 64">
            <a:extLst>
              <a:ext uri="{FF2B5EF4-FFF2-40B4-BE49-F238E27FC236}">
                <a16:creationId xmlns:a16="http://schemas.microsoft.com/office/drawing/2014/main" id="{35DF44EF-383D-4FBA-89FC-9640D02CE2C6}"/>
              </a:ext>
            </a:extLst>
          </p:cNvPr>
          <p:cNvSpPr txBox="1"/>
          <p:nvPr/>
        </p:nvSpPr>
        <p:spPr>
          <a:xfrm>
            <a:off x="6293236" y="6237312"/>
            <a:ext cx="5328592" cy="400110"/>
          </a:xfrm>
          <a:prstGeom prst="rect">
            <a:avLst/>
          </a:prstGeom>
          <a:noFill/>
          <a:effectLst>
            <a:outerShdw blurRad="76200" dist="762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000" b="1" i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Jan Schuren, RgN, OTc, MSc, PhD	</a:t>
            </a:r>
            <a:endParaRPr lang="en-GB" sz="900" b="1" i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D5CD73-9314-4500-B9E6-A7C402C84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7332">
            <a:off x="3617952" y="2386913"/>
            <a:ext cx="1664352" cy="171922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95AC0C5-A026-404A-9E80-C78D35C5A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8928" y="2460911"/>
            <a:ext cx="1792379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E6A367A-FA72-4DE6-B669-4EC7A82A1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7715" y="260648"/>
            <a:ext cx="9041152" cy="44138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3" name="TextBox 41">
            <a:extLst>
              <a:ext uri="{FF2B5EF4-FFF2-40B4-BE49-F238E27FC236}">
                <a16:creationId xmlns:a16="http://schemas.microsoft.com/office/drawing/2014/main" id="{852BF2F7-30F7-4210-8024-47FBB6BFFFFF}"/>
              </a:ext>
            </a:extLst>
          </p:cNvPr>
          <p:cNvSpPr txBox="1"/>
          <p:nvPr/>
        </p:nvSpPr>
        <p:spPr>
          <a:xfrm>
            <a:off x="0" y="6027003"/>
            <a:ext cx="12198444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from:</a:t>
            </a:r>
          </a:p>
          <a:p>
            <a:pPr algn="r"/>
            <a:r>
              <a:rPr lang="en-US" noProof="1"/>
              <a:t>Woo K, Sears K.</a:t>
            </a:r>
          </a:p>
          <a:p>
            <a:pPr algn="r"/>
            <a:r>
              <a:rPr lang="en-US" noProof="1"/>
              <a:t>Knowledge, attitude and practice in the management of mixed arteriovenous leg ulcers. </a:t>
            </a:r>
          </a:p>
          <a:p>
            <a:pPr algn="r"/>
            <a:r>
              <a:rPr lang="en-US" noProof="1"/>
              <a:t>The International Journal of Lower Extremity Wounds 2016; 15(1): 52-57.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AB52960-D29E-47E3-BCF6-AB8D3AC3B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7332">
            <a:off x="3617952" y="2386913"/>
            <a:ext cx="1664352" cy="171922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50F1417-589E-4E63-9D3F-B2B46A952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8928" y="2460911"/>
            <a:ext cx="1792379" cy="1822862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070C2DF1-4BDD-4804-B153-57421CF9E9FB}"/>
              </a:ext>
            </a:extLst>
          </p:cNvPr>
          <p:cNvSpPr txBox="1"/>
          <p:nvPr/>
        </p:nvSpPr>
        <p:spPr>
          <a:xfrm>
            <a:off x="3099507" y="612680"/>
            <a:ext cx="9157568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statement 2:</a:t>
            </a:r>
          </a:p>
          <a:p>
            <a:r>
              <a:rPr lang="en-US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compression should not be used if ABPI is less than 0.8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9B1B7B-3926-4DA8-8E13-2CAEA3B94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3423" y="1490751"/>
            <a:ext cx="4993057" cy="39749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8DF87A-AAFC-4F89-823C-B5257A107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4258" y="2964436"/>
            <a:ext cx="2286198" cy="1450974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A50C0DB7-F36B-4136-9184-2B339D0E3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97585F7-A8EF-4BB5-9187-D12AC39EFE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9455" y="2924944"/>
            <a:ext cx="3043124" cy="29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2E7CB988-82F0-4331-8D92-B6AC4355A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341" y="240943"/>
            <a:ext cx="9041152" cy="469432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3FDC16-A450-4EF7-8484-2B4A44A95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22918" y="3031336"/>
            <a:ext cx="3329466" cy="3195474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3FA2028-3F71-424F-8ACB-6015755CEE4F}"/>
              </a:ext>
            </a:extLst>
          </p:cNvPr>
          <p:cNvSpPr txBox="1"/>
          <p:nvPr/>
        </p:nvSpPr>
        <p:spPr>
          <a:xfrm>
            <a:off x="4151784" y="954151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" ... in spite of decades of continuous attention, there is still a dearth of hard data to support evidence-based clinical decisions on the use of compression therapy for venous </a:t>
            </a:r>
          </a:p>
          <a:p>
            <a:r>
              <a:rPr lang="nl-NL" sz="2400" b="1">
                <a:solidFill>
                  <a:schemeClr val="bg1">
                    <a:lumMod val="95000"/>
                  </a:schemeClr>
                </a:solidFill>
                <a:latin typeface="Georgia" panose="02040502050405020303" pitchFamily="18" charset="0"/>
              </a:rPr>
              <a:t>leg ulcer patients with low ABPI's "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953A4109-2C73-4758-A76B-2C3B7B38E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112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5730BBA2-6E9E-49C6-B3E1-2723C1941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3DF965-FE61-4AB7-AEF7-B770A4ACB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0" b="14825"/>
          <a:stretch/>
        </p:blipFill>
        <p:spPr>
          <a:xfrm>
            <a:off x="4871864" y="29940"/>
            <a:ext cx="5904656" cy="68280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EEC279E6-545B-4D22-B27F-8551C90A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arterial patients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Afbeelding 45">
            <a:extLst>
              <a:ext uri="{FF2B5EF4-FFF2-40B4-BE49-F238E27FC236}">
                <a16:creationId xmlns:a16="http://schemas.microsoft.com/office/drawing/2014/main" id="{2F6643CE-F004-47A0-A70F-CD46DD51F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99DC02FE-7C96-4EE1-92C6-A934E8639B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6217" y="0"/>
            <a:ext cx="6175783" cy="529788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76039DBC-F0FB-4948-95BC-9C05349BD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41" y="2103776"/>
            <a:ext cx="11432724" cy="279221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BABF0B17-AB0D-402A-B974-FFDAEF47DE3D}"/>
              </a:ext>
            </a:extLst>
          </p:cNvPr>
          <p:cNvSpPr txBox="1"/>
          <p:nvPr/>
        </p:nvSpPr>
        <p:spPr>
          <a:xfrm>
            <a:off x="0" y="6027003"/>
            <a:ext cx="4151784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modified from: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Cornwall JV, Doré CJ, Lewis JD.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Leg ulcers: epidemiology and aetiology.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Br J Surg 1986; 73: 693-696.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90CB22A7-6AD8-49EA-84AA-B9B54E695AB4}"/>
              </a:ext>
            </a:extLst>
          </p:cNvPr>
          <p:cNvSpPr txBox="1"/>
          <p:nvPr/>
        </p:nvSpPr>
        <p:spPr>
          <a:xfrm>
            <a:off x="0" y="5313402"/>
            <a:ext cx="6168008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number of patients with leg ulcers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per 1000 head of population</a:t>
            </a:r>
          </a:p>
        </p:txBody>
      </p:sp>
      <p:grpSp>
        <p:nvGrpSpPr>
          <p:cNvPr id="22" name="Group 27">
            <a:extLst>
              <a:ext uri="{FF2B5EF4-FFF2-40B4-BE49-F238E27FC236}">
                <a16:creationId xmlns:a16="http://schemas.microsoft.com/office/drawing/2014/main" id="{BC7DBE24-20B7-4E1B-A050-077F7DC9F9B7}"/>
              </a:ext>
            </a:extLst>
          </p:cNvPr>
          <p:cNvGrpSpPr/>
          <p:nvPr/>
        </p:nvGrpSpPr>
        <p:grpSpPr>
          <a:xfrm>
            <a:off x="47328" y="1934499"/>
            <a:ext cx="423513" cy="2989002"/>
            <a:chOff x="8399467" y="1598874"/>
            <a:chExt cx="423513" cy="2989002"/>
          </a:xfrm>
        </p:grpSpPr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1151A23C-54F1-4DCE-905C-1777EEE86C76}"/>
                </a:ext>
              </a:extLst>
            </p:cNvPr>
            <p:cNvSpPr txBox="1"/>
            <p:nvPr/>
          </p:nvSpPr>
          <p:spPr>
            <a:xfrm>
              <a:off x="8423512" y="29648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6360AE8-B33D-4FCF-B9A8-05FD9B040D34}"/>
                </a:ext>
              </a:extLst>
            </p:cNvPr>
            <p:cNvSpPr txBox="1"/>
            <p:nvPr/>
          </p:nvSpPr>
          <p:spPr>
            <a:xfrm>
              <a:off x="8529310" y="3671622"/>
              <a:ext cx="29367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</a:t>
              </a: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723CA5FA-0AB4-4690-A4A7-A2E1E37FAF86}"/>
                </a:ext>
              </a:extLst>
            </p:cNvPr>
            <p:cNvSpPr txBox="1"/>
            <p:nvPr/>
          </p:nvSpPr>
          <p:spPr>
            <a:xfrm>
              <a:off x="8441144" y="2284946"/>
              <a:ext cx="38183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15</a:t>
              </a:r>
            </a:p>
          </p:txBody>
        </p: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F3E2D7DD-9F2E-4181-9733-F1E8961DD63B}"/>
                </a:ext>
              </a:extLst>
            </p:cNvPr>
            <p:cNvSpPr txBox="1"/>
            <p:nvPr/>
          </p:nvSpPr>
          <p:spPr>
            <a:xfrm>
              <a:off x="8399467" y="1598874"/>
              <a:ext cx="423513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D8B5B3AD-B561-4F63-8640-36157559038F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2E68A8BD-5311-4F05-8FDE-F6EC4334E5C1}"/>
              </a:ext>
            </a:extLst>
          </p:cNvPr>
          <p:cNvGrpSpPr/>
          <p:nvPr/>
        </p:nvGrpSpPr>
        <p:grpSpPr>
          <a:xfrm>
            <a:off x="6622666" y="4755422"/>
            <a:ext cx="5049471" cy="338554"/>
            <a:chOff x="6622666" y="4755422"/>
            <a:chExt cx="5049471" cy="338554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1148A6B9-6A19-442E-8A6F-667C986649DE}"/>
                </a:ext>
              </a:extLst>
            </p:cNvPr>
            <p:cNvSpPr txBox="1"/>
            <p:nvPr/>
          </p:nvSpPr>
          <p:spPr>
            <a:xfrm>
              <a:off x="10753191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&gt; 80</a:t>
              </a:r>
            </a:p>
          </p:txBody>
        </p:sp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83F0CCDA-922E-479C-9F0C-714A5CB4F46B}"/>
                </a:ext>
              </a:extLst>
            </p:cNvPr>
            <p:cNvSpPr txBox="1"/>
            <p:nvPr/>
          </p:nvSpPr>
          <p:spPr>
            <a:xfrm>
              <a:off x="7660494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51 - 60</a:t>
              </a:r>
            </a:p>
          </p:txBody>
        </p:sp>
        <p:sp>
          <p:nvSpPr>
            <p:cNvPr id="15" name="TextBox 45">
              <a:extLst>
                <a:ext uri="{FF2B5EF4-FFF2-40B4-BE49-F238E27FC236}">
                  <a16:creationId xmlns:a16="http://schemas.microsoft.com/office/drawing/2014/main" id="{4476DDC5-5B8A-4099-9A89-24B57124717B}"/>
                </a:ext>
              </a:extLst>
            </p:cNvPr>
            <p:cNvSpPr txBox="1"/>
            <p:nvPr/>
          </p:nvSpPr>
          <p:spPr>
            <a:xfrm>
              <a:off x="6622666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41 - 50</a:t>
              </a:r>
            </a:p>
          </p:txBody>
        </p:sp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id="{7909B0C7-9FDE-4C82-A2B3-B7699100F03B}"/>
                </a:ext>
              </a:extLst>
            </p:cNvPr>
            <p:cNvSpPr txBox="1"/>
            <p:nvPr/>
          </p:nvSpPr>
          <p:spPr>
            <a:xfrm>
              <a:off x="8687862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61 - 70</a:t>
              </a:r>
            </a:p>
          </p:txBody>
        </p:sp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C89E34CA-EC2C-409D-9AE8-6352269D6E25}"/>
                </a:ext>
              </a:extLst>
            </p:cNvPr>
            <p:cNvSpPr txBox="1"/>
            <p:nvPr/>
          </p:nvSpPr>
          <p:spPr>
            <a:xfrm>
              <a:off x="9718040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71 - 80</a:t>
              </a:r>
            </a:p>
          </p:txBody>
        </p:sp>
      </p:grpSp>
      <p:sp>
        <p:nvSpPr>
          <p:cNvPr id="21" name="TextBox 26">
            <a:extLst>
              <a:ext uri="{FF2B5EF4-FFF2-40B4-BE49-F238E27FC236}">
                <a16:creationId xmlns:a16="http://schemas.microsoft.com/office/drawing/2014/main" id="{C4C57819-D5FE-4F3D-8FE4-025A39862EA4}"/>
              </a:ext>
            </a:extLst>
          </p:cNvPr>
          <p:cNvSpPr txBox="1"/>
          <p:nvPr/>
        </p:nvSpPr>
        <p:spPr>
          <a:xfrm>
            <a:off x="5906099" y="4755422"/>
            <a:ext cx="64120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Georgia" panose="02040502050405020303" pitchFamily="18" charset="0"/>
              </a:rPr>
              <a:t>age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E834271-A314-413F-9B4F-2333A0466DBE}"/>
              </a:ext>
            </a:extLst>
          </p:cNvPr>
          <p:cNvGrpSpPr/>
          <p:nvPr/>
        </p:nvGrpSpPr>
        <p:grpSpPr>
          <a:xfrm>
            <a:off x="642942" y="4755422"/>
            <a:ext cx="5049471" cy="338554"/>
            <a:chOff x="6622666" y="4755422"/>
            <a:chExt cx="5049471" cy="338554"/>
          </a:xfrm>
        </p:grpSpPr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82AA3D14-EA27-48B4-AA75-D109FE1A2B1E}"/>
                </a:ext>
              </a:extLst>
            </p:cNvPr>
            <p:cNvSpPr txBox="1"/>
            <p:nvPr/>
          </p:nvSpPr>
          <p:spPr>
            <a:xfrm>
              <a:off x="10753191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&gt; 80</a:t>
              </a:r>
            </a:p>
          </p:txBody>
        </p:sp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366F5FF5-048A-4A38-ACE7-ECB7892113AD}"/>
                </a:ext>
              </a:extLst>
            </p:cNvPr>
            <p:cNvSpPr txBox="1"/>
            <p:nvPr/>
          </p:nvSpPr>
          <p:spPr>
            <a:xfrm>
              <a:off x="7660494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51 - 60</a:t>
              </a: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id="{B3AD8CEB-1FA3-4C6F-985F-8BA4706165F7}"/>
                </a:ext>
              </a:extLst>
            </p:cNvPr>
            <p:cNvSpPr txBox="1"/>
            <p:nvPr/>
          </p:nvSpPr>
          <p:spPr>
            <a:xfrm>
              <a:off x="6622666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41 - 50</a:t>
              </a:r>
            </a:p>
          </p:txBody>
        </p:sp>
        <p:sp>
          <p:nvSpPr>
            <p:cNvPr id="33" name="TextBox 46">
              <a:extLst>
                <a:ext uri="{FF2B5EF4-FFF2-40B4-BE49-F238E27FC236}">
                  <a16:creationId xmlns:a16="http://schemas.microsoft.com/office/drawing/2014/main" id="{A0C2E20B-7CF7-47C6-BE98-202FD840951F}"/>
                </a:ext>
              </a:extLst>
            </p:cNvPr>
            <p:cNvSpPr txBox="1"/>
            <p:nvPr/>
          </p:nvSpPr>
          <p:spPr>
            <a:xfrm>
              <a:off x="8687862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61 - 70</a:t>
              </a:r>
            </a:p>
          </p:txBody>
        </p:sp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0FD175EA-8C87-4372-9717-AEA3434B5D54}"/>
                </a:ext>
              </a:extLst>
            </p:cNvPr>
            <p:cNvSpPr txBox="1"/>
            <p:nvPr/>
          </p:nvSpPr>
          <p:spPr>
            <a:xfrm>
              <a:off x="9718040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71 - 80</a:t>
              </a:r>
            </a:p>
          </p:txBody>
        </p:sp>
      </p:grpSp>
      <p:sp>
        <p:nvSpPr>
          <p:cNvPr id="35" name="TextBox 11">
            <a:extLst>
              <a:ext uri="{FF2B5EF4-FFF2-40B4-BE49-F238E27FC236}">
                <a16:creationId xmlns:a16="http://schemas.microsoft.com/office/drawing/2014/main" id="{567F797A-8D86-4B93-816C-2DA3A4A559F0}"/>
              </a:ext>
            </a:extLst>
          </p:cNvPr>
          <p:cNvSpPr txBox="1"/>
          <p:nvPr/>
        </p:nvSpPr>
        <p:spPr>
          <a:xfrm>
            <a:off x="6905620" y="6027003"/>
            <a:ext cx="528638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1200" i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based on data from:</a:t>
            </a:r>
          </a:p>
          <a:p>
            <a:pPr algn="r"/>
            <a:r>
              <a:rPr lang="en-GB" sz="1200" i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Callam MJ, Harper DR, Dale JJ, Ruckley CV.</a:t>
            </a:r>
          </a:p>
          <a:p>
            <a:pPr algn="r"/>
            <a:r>
              <a:rPr lang="en-GB" sz="1200" i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Arterial disease in chronic leg ulceration:an underestimated hazard?</a:t>
            </a:r>
          </a:p>
          <a:p>
            <a:pPr algn="r"/>
            <a:r>
              <a:rPr lang="en-GB" sz="1200" i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Br Med J 1987; 294: 929-931.</a:t>
            </a:r>
          </a:p>
        </p:txBody>
      </p:sp>
      <p:grpSp>
        <p:nvGrpSpPr>
          <p:cNvPr id="38" name="Group 27">
            <a:extLst>
              <a:ext uri="{FF2B5EF4-FFF2-40B4-BE49-F238E27FC236}">
                <a16:creationId xmlns:a16="http://schemas.microsoft.com/office/drawing/2014/main" id="{056240E1-FE94-46C7-A59D-1350C60B1A9C}"/>
              </a:ext>
            </a:extLst>
          </p:cNvPr>
          <p:cNvGrpSpPr/>
          <p:nvPr/>
        </p:nvGrpSpPr>
        <p:grpSpPr>
          <a:xfrm>
            <a:off x="11676275" y="1934499"/>
            <a:ext cx="426720" cy="2989002"/>
            <a:chOff x="8396260" y="1598874"/>
            <a:chExt cx="426720" cy="2989002"/>
          </a:xfrm>
        </p:grpSpPr>
        <p:sp>
          <p:nvSpPr>
            <p:cNvPr id="39" name="TextBox 48">
              <a:extLst>
                <a:ext uri="{FF2B5EF4-FFF2-40B4-BE49-F238E27FC236}">
                  <a16:creationId xmlns:a16="http://schemas.microsoft.com/office/drawing/2014/main" id="{AF2EFB01-1194-42E3-B1FD-443DD0B389EC}"/>
                </a:ext>
              </a:extLst>
            </p:cNvPr>
            <p:cNvSpPr txBox="1"/>
            <p:nvPr/>
          </p:nvSpPr>
          <p:spPr>
            <a:xfrm>
              <a:off x="8396260" y="2964822"/>
              <a:ext cx="42672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3D375F88-24C6-4B36-9323-08EF9DEF8AF0}"/>
                </a:ext>
              </a:extLst>
            </p:cNvPr>
            <p:cNvSpPr txBox="1"/>
            <p:nvPr/>
          </p:nvSpPr>
          <p:spPr>
            <a:xfrm>
              <a:off x="8423512" y="36716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41" name="TextBox 50">
              <a:extLst>
                <a:ext uri="{FF2B5EF4-FFF2-40B4-BE49-F238E27FC236}">
                  <a16:creationId xmlns:a16="http://schemas.microsoft.com/office/drawing/2014/main" id="{01C0461A-46EA-4E22-A52A-39C32E78A2B9}"/>
                </a:ext>
              </a:extLst>
            </p:cNvPr>
            <p:cNvSpPr txBox="1"/>
            <p:nvPr/>
          </p:nvSpPr>
          <p:spPr>
            <a:xfrm>
              <a:off x="8397864" y="2284946"/>
              <a:ext cx="42511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30</a:t>
              </a:r>
            </a:p>
          </p:txBody>
        </p:sp>
        <p:sp>
          <p:nvSpPr>
            <p:cNvPr id="42" name="TextBox 51">
              <a:extLst>
                <a:ext uri="{FF2B5EF4-FFF2-40B4-BE49-F238E27FC236}">
                  <a16:creationId xmlns:a16="http://schemas.microsoft.com/office/drawing/2014/main" id="{0F652508-15B5-47D3-A1E8-FBE3B2D677DF}"/>
                </a:ext>
              </a:extLst>
            </p:cNvPr>
            <p:cNvSpPr txBox="1"/>
            <p:nvPr/>
          </p:nvSpPr>
          <p:spPr>
            <a:xfrm>
              <a:off x="8396260" y="1598874"/>
              <a:ext cx="42672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40</a:t>
              </a:r>
            </a:p>
          </p:txBody>
        </p:sp>
        <p:sp>
          <p:nvSpPr>
            <p:cNvPr id="43" name="TextBox 52">
              <a:extLst>
                <a:ext uri="{FF2B5EF4-FFF2-40B4-BE49-F238E27FC236}">
                  <a16:creationId xmlns:a16="http://schemas.microsoft.com/office/drawing/2014/main" id="{BC6B9E66-1EC9-4B27-86FA-467FDF2B575E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sp>
        <p:nvSpPr>
          <p:cNvPr id="44" name="TextBox 25">
            <a:extLst>
              <a:ext uri="{FF2B5EF4-FFF2-40B4-BE49-F238E27FC236}">
                <a16:creationId xmlns:a16="http://schemas.microsoft.com/office/drawing/2014/main" id="{CA27D1D2-B1CB-47B2-B8AA-F5F724BD10C1}"/>
              </a:ext>
            </a:extLst>
          </p:cNvPr>
          <p:cNvSpPr txBox="1"/>
          <p:nvPr/>
        </p:nvSpPr>
        <p:spPr>
          <a:xfrm>
            <a:off x="6168008" y="5313402"/>
            <a:ext cx="602399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number of patients (± %) </a:t>
            </a:r>
          </a:p>
          <a:p>
            <a:pPr algn="ctr"/>
            <a:r>
              <a:rPr lang="en-US" sz="2000" b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with an ABPI &lt; 0,9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DE513540-E29F-4C48-B796-D6C6D3BEB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40" y="1551078"/>
            <a:ext cx="5435259" cy="3262662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6BC1ED58-A92F-46D9-BF1E-6D64B52E9A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595" y="2014917"/>
            <a:ext cx="5529551" cy="3005588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0A50D845-CA05-4598-8D76-5BFA1518BD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fbeelding 36">
            <a:extLst>
              <a:ext uri="{FF2B5EF4-FFF2-40B4-BE49-F238E27FC236}">
                <a16:creationId xmlns:a16="http://schemas.microsoft.com/office/drawing/2014/main" id="{AE06C91A-99C1-48A0-A848-DBA32484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E7C99491-BF21-4F52-B59D-AC405001BD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6217" y="0"/>
            <a:ext cx="6175783" cy="529788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76039DBC-F0FB-4948-95BC-9C05349BD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41" y="2103776"/>
            <a:ext cx="11432724" cy="279221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BABF0B17-AB0D-402A-B974-FFDAEF47DE3D}"/>
              </a:ext>
            </a:extLst>
          </p:cNvPr>
          <p:cNvSpPr txBox="1"/>
          <p:nvPr/>
        </p:nvSpPr>
        <p:spPr>
          <a:xfrm>
            <a:off x="0" y="6027003"/>
            <a:ext cx="4151784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modified from: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Cornwall JV, Doré CJ, Lewis JD.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Leg ulcers: epidemiology and aetiology.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Br J Surg 1986; 73: 693-696.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90CB22A7-6AD8-49EA-84AA-B9B54E695AB4}"/>
              </a:ext>
            </a:extLst>
          </p:cNvPr>
          <p:cNvSpPr txBox="1"/>
          <p:nvPr/>
        </p:nvSpPr>
        <p:spPr>
          <a:xfrm>
            <a:off x="0" y="5313402"/>
            <a:ext cx="6168008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number of patients with leg ulcers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per 1000 head of population</a:t>
            </a:r>
          </a:p>
        </p:txBody>
      </p:sp>
      <p:grpSp>
        <p:nvGrpSpPr>
          <p:cNvPr id="22" name="Group 27">
            <a:extLst>
              <a:ext uri="{FF2B5EF4-FFF2-40B4-BE49-F238E27FC236}">
                <a16:creationId xmlns:a16="http://schemas.microsoft.com/office/drawing/2014/main" id="{BC7DBE24-20B7-4E1B-A050-077F7DC9F9B7}"/>
              </a:ext>
            </a:extLst>
          </p:cNvPr>
          <p:cNvGrpSpPr/>
          <p:nvPr/>
        </p:nvGrpSpPr>
        <p:grpSpPr>
          <a:xfrm>
            <a:off x="47328" y="1934499"/>
            <a:ext cx="423513" cy="2989002"/>
            <a:chOff x="8399467" y="1598874"/>
            <a:chExt cx="423513" cy="2989002"/>
          </a:xfrm>
        </p:grpSpPr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1151A23C-54F1-4DCE-905C-1777EEE86C76}"/>
                </a:ext>
              </a:extLst>
            </p:cNvPr>
            <p:cNvSpPr txBox="1"/>
            <p:nvPr/>
          </p:nvSpPr>
          <p:spPr>
            <a:xfrm>
              <a:off x="8423512" y="29648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6360AE8-B33D-4FCF-B9A8-05FD9B040D34}"/>
                </a:ext>
              </a:extLst>
            </p:cNvPr>
            <p:cNvSpPr txBox="1"/>
            <p:nvPr/>
          </p:nvSpPr>
          <p:spPr>
            <a:xfrm>
              <a:off x="8529310" y="3671622"/>
              <a:ext cx="29367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</a:t>
              </a: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723CA5FA-0AB4-4690-A4A7-A2E1E37FAF86}"/>
                </a:ext>
              </a:extLst>
            </p:cNvPr>
            <p:cNvSpPr txBox="1"/>
            <p:nvPr/>
          </p:nvSpPr>
          <p:spPr>
            <a:xfrm>
              <a:off x="8441144" y="2284946"/>
              <a:ext cx="38183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15</a:t>
              </a:r>
            </a:p>
          </p:txBody>
        </p: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F3E2D7DD-9F2E-4181-9733-F1E8961DD63B}"/>
                </a:ext>
              </a:extLst>
            </p:cNvPr>
            <p:cNvSpPr txBox="1"/>
            <p:nvPr/>
          </p:nvSpPr>
          <p:spPr>
            <a:xfrm>
              <a:off x="8399467" y="1598874"/>
              <a:ext cx="423513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D8B5B3AD-B561-4F63-8640-36157559038F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2E68A8BD-5311-4F05-8FDE-F6EC4334E5C1}"/>
              </a:ext>
            </a:extLst>
          </p:cNvPr>
          <p:cNvGrpSpPr/>
          <p:nvPr/>
        </p:nvGrpSpPr>
        <p:grpSpPr>
          <a:xfrm>
            <a:off x="6622666" y="4755422"/>
            <a:ext cx="5049471" cy="338554"/>
            <a:chOff x="6622666" y="4755422"/>
            <a:chExt cx="5049471" cy="338554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1148A6B9-6A19-442E-8A6F-667C986649DE}"/>
                </a:ext>
              </a:extLst>
            </p:cNvPr>
            <p:cNvSpPr txBox="1"/>
            <p:nvPr/>
          </p:nvSpPr>
          <p:spPr>
            <a:xfrm>
              <a:off x="10753191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&gt; 80</a:t>
              </a:r>
            </a:p>
          </p:txBody>
        </p:sp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83F0CCDA-922E-479C-9F0C-714A5CB4F46B}"/>
                </a:ext>
              </a:extLst>
            </p:cNvPr>
            <p:cNvSpPr txBox="1"/>
            <p:nvPr/>
          </p:nvSpPr>
          <p:spPr>
            <a:xfrm>
              <a:off x="7660494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51 - 60</a:t>
              </a:r>
            </a:p>
          </p:txBody>
        </p:sp>
        <p:sp>
          <p:nvSpPr>
            <p:cNvPr id="15" name="TextBox 45">
              <a:extLst>
                <a:ext uri="{FF2B5EF4-FFF2-40B4-BE49-F238E27FC236}">
                  <a16:creationId xmlns:a16="http://schemas.microsoft.com/office/drawing/2014/main" id="{4476DDC5-5B8A-4099-9A89-24B57124717B}"/>
                </a:ext>
              </a:extLst>
            </p:cNvPr>
            <p:cNvSpPr txBox="1"/>
            <p:nvPr/>
          </p:nvSpPr>
          <p:spPr>
            <a:xfrm>
              <a:off x="6622666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41 - 50</a:t>
              </a:r>
            </a:p>
          </p:txBody>
        </p:sp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id="{7909B0C7-9FDE-4C82-A2B3-B7699100F03B}"/>
                </a:ext>
              </a:extLst>
            </p:cNvPr>
            <p:cNvSpPr txBox="1"/>
            <p:nvPr/>
          </p:nvSpPr>
          <p:spPr>
            <a:xfrm>
              <a:off x="8687862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61 - 70</a:t>
              </a:r>
            </a:p>
          </p:txBody>
        </p:sp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C89E34CA-EC2C-409D-9AE8-6352269D6E25}"/>
                </a:ext>
              </a:extLst>
            </p:cNvPr>
            <p:cNvSpPr txBox="1"/>
            <p:nvPr/>
          </p:nvSpPr>
          <p:spPr>
            <a:xfrm>
              <a:off x="9718040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71 - 80</a:t>
              </a:r>
            </a:p>
          </p:txBody>
        </p:sp>
      </p:grpSp>
      <p:sp>
        <p:nvSpPr>
          <p:cNvPr id="21" name="TextBox 26">
            <a:extLst>
              <a:ext uri="{FF2B5EF4-FFF2-40B4-BE49-F238E27FC236}">
                <a16:creationId xmlns:a16="http://schemas.microsoft.com/office/drawing/2014/main" id="{C4C57819-D5FE-4F3D-8FE4-025A39862EA4}"/>
              </a:ext>
            </a:extLst>
          </p:cNvPr>
          <p:cNvSpPr txBox="1"/>
          <p:nvPr/>
        </p:nvSpPr>
        <p:spPr>
          <a:xfrm>
            <a:off x="5906099" y="4755422"/>
            <a:ext cx="64120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Georgia" panose="02040502050405020303" pitchFamily="18" charset="0"/>
              </a:rPr>
              <a:t>age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E834271-A314-413F-9B4F-2333A0466DBE}"/>
              </a:ext>
            </a:extLst>
          </p:cNvPr>
          <p:cNvGrpSpPr/>
          <p:nvPr/>
        </p:nvGrpSpPr>
        <p:grpSpPr>
          <a:xfrm>
            <a:off x="642942" y="4755422"/>
            <a:ext cx="5049471" cy="338554"/>
            <a:chOff x="6622666" y="4755422"/>
            <a:chExt cx="5049471" cy="338554"/>
          </a:xfrm>
        </p:grpSpPr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82AA3D14-EA27-48B4-AA75-D109FE1A2B1E}"/>
                </a:ext>
              </a:extLst>
            </p:cNvPr>
            <p:cNvSpPr txBox="1"/>
            <p:nvPr/>
          </p:nvSpPr>
          <p:spPr>
            <a:xfrm>
              <a:off x="10753191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&gt; 80</a:t>
              </a:r>
            </a:p>
          </p:txBody>
        </p:sp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366F5FF5-048A-4A38-ACE7-ECB7892113AD}"/>
                </a:ext>
              </a:extLst>
            </p:cNvPr>
            <p:cNvSpPr txBox="1"/>
            <p:nvPr/>
          </p:nvSpPr>
          <p:spPr>
            <a:xfrm>
              <a:off x="7660494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51 - 60</a:t>
              </a: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id="{B3AD8CEB-1FA3-4C6F-985F-8BA4706165F7}"/>
                </a:ext>
              </a:extLst>
            </p:cNvPr>
            <p:cNvSpPr txBox="1"/>
            <p:nvPr/>
          </p:nvSpPr>
          <p:spPr>
            <a:xfrm>
              <a:off x="6622666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41 - 50</a:t>
              </a:r>
            </a:p>
          </p:txBody>
        </p:sp>
        <p:sp>
          <p:nvSpPr>
            <p:cNvPr id="33" name="TextBox 46">
              <a:extLst>
                <a:ext uri="{FF2B5EF4-FFF2-40B4-BE49-F238E27FC236}">
                  <a16:creationId xmlns:a16="http://schemas.microsoft.com/office/drawing/2014/main" id="{A0C2E20B-7CF7-47C6-BE98-202FD840951F}"/>
                </a:ext>
              </a:extLst>
            </p:cNvPr>
            <p:cNvSpPr txBox="1"/>
            <p:nvPr/>
          </p:nvSpPr>
          <p:spPr>
            <a:xfrm>
              <a:off x="8687862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61 - 70</a:t>
              </a:r>
            </a:p>
          </p:txBody>
        </p:sp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0FD175EA-8C87-4372-9717-AEA3434B5D54}"/>
                </a:ext>
              </a:extLst>
            </p:cNvPr>
            <p:cNvSpPr txBox="1"/>
            <p:nvPr/>
          </p:nvSpPr>
          <p:spPr>
            <a:xfrm>
              <a:off x="9718040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71 - 80</a:t>
              </a:r>
            </a:p>
          </p:txBody>
        </p:sp>
      </p:grpSp>
      <p:sp>
        <p:nvSpPr>
          <p:cNvPr id="35" name="TextBox 11">
            <a:extLst>
              <a:ext uri="{FF2B5EF4-FFF2-40B4-BE49-F238E27FC236}">
                <a16:creationId xmlns:a16="http://schemas.microsoft.com/office/drawing/2014/main" id="{567F797A-8D86-4B93-816C-2DA3A4A559F0}"/>
              </a:ext>
            </a:extLst>
          </p:cNvPr>
          <p:cNvSpPr txBox="1"/>
          <p:nvPr/>
        </p:nvSpPr>
        <p:spPr>
          <a:xfrm>
            <a:off x="6905620" y="6027003"/>
            <a:ext cx="528638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based on data from: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Callam MJ, Harper DR, Dale JJ, Ruckley CV.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Arterial disease in chronic leg ulceration:an underestimated hazard?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Br Med J 1987; 294: 929-931.</a:t>
            </a:r>
          </a:p>
        </p:txBody>
      </p:sp>
      <p:grpSp>
        <p:nvGrpSpPr>
          <p:cNvPr id="38" name="Group 27">
            <a:extLst>
              <a:ext uri="{FF2B5EF4-FFF2-40B4-BE49-F238E27FC236}">
                <a16:creationId xmlns:a16="http://schemas.microsoft.com/office/drawing/2014/main" id="{056240E1-FE94-46C7-A59D-1350C60B1A9C}"/>
              </a:ext>
            </a:extLst>
          </p:cNvPr>
          <p:cNvGrpSpPr/>
          <p:nvPr/>
        </p:nvGrpSpPr>
        <p:grpSpPr>
          <a:xfrm>
            <a:off x="11676275" y="1934499"/>
            <a:ext cx="426720" cy="2989002"/>
            <a:chOff x="8396260" y="1598874"/>
            <a:chExt cx="426720" cy="2989002"/>
          </a:xfrm>
        </p:grpSpPr>
        <p:sp>
          <p:nvSpPr>
            <p:cNvPr id="39" name="TextBox 48">
              <a:extLst>
                <a:ext uri="{FF2B5EF4-FFF2-40B4-BE49-F238E27FC236}">
                  <a16:creationId xmlns:a16="http://schemas.microsoft.com/office/drawing/2014/main" id="{AF2EFB01-1194-42E3-B1FD-443DD0B389EC}"/>
                </a:ext>
              </a:extLst>
            </p:cNvPr>
            <p:cNvSpPr txBox="1"/>
            <p:nvPr/>
          </p:nvSpPr>
          <p:spPr>
            <a:xfrm>
              <a:off x="8396260" y="2964822"/>
              <a:ext cx="42672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3D375F88-24C6-4B36-9323-08EF9DEF8AF0}"/>
                </a:ext>
              </a:extLst>
            </p:cNvPr>
            <p:cNvSpPr txBox="1"/>
            <p:nvPr/>
          </p:nvSpPr>
          <p:spPr>
            <a:xfrm>
              <a:off x="8423512" y="36716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41" name="TextBox 50">
              <a:extLst>
                <a:ext uri="{FF2B5EF4-FFF2-40B4-BE49-F238E27FC236}">
                  <a16:creationId xmlns:a16="http://schemas.microsoft.com/office/drawing/2014/main" id="{01C0461A-46EA-4E22-A52A-39C32E78A2B9}"/>
                </a:ext>
              </a:extLst>
            </p:cNvPr>
            <p:cNvSpPr txBox="1"/>
            <p:nvPr/>
          </p:nvSpPr>
          <p:spPr>
            <a:xfrm>
              <a:off x="8397864" y="2284946"/>
              <a:ext cx="42511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30</a:t>
              </a:r>
            </a:p>
          </p:txBody>
        </p:sp>
        <p:sp>
          <p:nvSpPr>
            <p:cNvPr id="42" name="TextBox 51">
              <a:extLst>
                <a:ext uri="{FF2B5EF4-FFF2-40B4-BE49-F238E27FC236}">
                  <a16:creationId xmlns:a16="http://schemas.microsoft.com/office/drawing/2014/main" id="{0F652508-15B5-47D3-A1E8-FBE3B2D677DF}"/>
                </a:ext>
              </a:extLst>
            </p:cNvPr>
            <p:cNvSpPr txBox="1"/>
            <p:nvPr/>
          </p:nvSpPr>
          <p:spPr>
            <a:xfrm>
              <a:off x="8396260" y="1598874"/>
              <a:ext cx="42672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40</a:t>
              </a:r>
            </a:p>
          </p:txBody>
        </p:sp>
        <p:sp>
          <p:nvSpPr>
            <p:cNvPr id="43" name="TextBox 52">
              <a:extLst>
                <a:ext uri="{FF2B5EF4-FFF2-40B4-BE49-F238E27FC236}">
                  <a16:creationId xmlns:a16="http://schemas.microsoft.com/office/drawing/2014/main" id="{BC6B9E66-1EC9-4B27-86FA-467FDF2B575E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sp>
        <p:nvSpPr>
          <p:cNvPr id="44" name="TextBox 25">
            <a:extLst>
              <a:ext uri="{FF2B5EF4-FFF2-40B4-BE49-F238E27FC236}">
                <a16:creationId xmlns:a16="http://schemas.microsoft.com/office/drawing/2014/main" id="{CA27D1D2-B1CB-47B2-B8AA-F5F724BD10C1}"/>
              </a:ext>
            </a:extLst>
          </p:cNvPr>
          <p:cNvSpPr txBox="1"/>
          <p:nvPr/>
        </p:nvSpPr>
        <p:spPr>
          <a:xfrm>
            <a:off x="6168008" y="5313402"/>
            <a:ext cx="602399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number of patients (± %)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with an ABPI &lt; 0,9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DE513540-E29F-4C48-B796-D6C6D3BEB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40" y="1551078"/>
            <a:ext cx="5435259" cy="3262662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07BB34C6-60AD-44C2-B5F9-CD20A3A72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595" y="2014917"/>
            <a:ext cx="5529551" cy="3005588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4AFFF3D8-77A7-411D-B329-2707C0C30E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>
            <a:extLst>
              <a:ext uri="{FF2B5EF4-FFF2-40B4-BE49-F238E27FC236}">
                <a16:creationId xmlns:a16="http://schemas.microsoft.com/office/drawing/2014/main" id="{6061368E-A052-42BD-8532-34CFD92A0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787468EA-35D5-4B61-8E85-578E1D70C5A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6217" y="0"/>
            <a:ext cx="6175783" cy="529788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76039DBC-F0FB-4948-95BC-9C05349BD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41" y="2103776"/>
            <a:ext cx="11432724" cy="279221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BABF0B17-AB0D-402A-B974-FFDAEF47DE3D}"/>
              </a:ext>
            </a:extLst>
          </p:cNvPr>
          <p:cNvSpPr txBox="1"/>
          <p:nvPr/>
        </p:nvSpPr>
        <p:spPr>
          <a:xfrm>
            <a:off x="0" y="6027003"/>
            <a:ext cx="4151784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modified from: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Cornwall JV, Doré CJ, Lewis JD.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Leg ulcers: epidemiology and aetiology.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Br J Surg 1986; 73: 693-696.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90CB22A7-6AD8-49EA-84AA-B9B54E695AB4}"/>
              </a:ext>
            </a:extLst>
          </p:cNvPr>
          <p:cNvSpPr txBox="1"/>
          <p:nvPr/>
        </p:nvSpPr>
        <p:spPr>
          <a:xfrm>
            <a:off x="0" y="5313402"/>
            <a:ext cx="6168008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number of patients with leg ulcers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per 1000 head of population</a:t>
            </a:r>
          </a:p>
        </p:txBody>
      </p:sp>
      <p:grpSp>
        <p:nvGrpSpPr>
          <p:cNvPr id="22" name="Group 27">
            <a:extLst>
              <a:ext uri="{FF2B5EF4-FFF2-40B4-BE49-F238E27FC236}">
                <a16:creationId xmlns:a16="http://schemas.microsoft.com/office/drawing/2014/main" id="{BC7DBE24-20B7-4E1B-A050-077F7DC9F9B7}"/>
              </a:ext>
            </a:extLst>
          </p:cNvPr>
          <p:cNvGrpSpPr/>
          <p:nvPr/>
        </p:nvGrpSpPr>
        <p:grpSpPr>
          <a:xfrm>
            <a:off x="47328" y="1934499"/>
            <a:ext cx="423513" cy="2989002"/>
            <a:chOff x="8399467" y="1598874"/>
            <a:chExt cx="423513" cy="2989002"/>
          </a:xfrm>
        </p:grpSpPr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1151A23C-54F1-4DCE-905C-1777EEE86C76}"/>
                </a:ext>
              </a:extLst>
            </p:cNvPr>
            <p:cNvSpPr txBox="1"/>
            <p:nvPr/>
          </p:nvSpPr>
          <p:spPr>
            <a:xfrm>
              <a:off x="8423512" y="29648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6360AE8-B33D-4FCF-B9A8-05FD9B040D34}"/>
                </a:ext>
              </a:extLst>
            </p:cNvPr>
            <p:cNvSpPr txBox="1"/>
            <p:nvPr/>
          </p:nvSpPr>
          <p:spPr>
            <a:xfrm>
              <a:off x="8529310" y="3671622"/>
              <a:ext cx="29367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</a:t>
              </a: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723CA5FA-0AB4-4690-A4A7-A2E1E37FAF86}"/>
                </a:ext>
              </a:extLst>
            </p:cNvPr>
            <p:cNvSpPr txBox="1"/>
            <p:nvPr/>
          </p:nvSpPr>
          <p:spPr>
            <a:xfrm>
              <a:off x="8441144" y="2284946"/>
              <a:ext cx="38183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15</a:t>
              </a:r>
            </a:p>
          </p:txBody>
        </p: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F3E2D7DD-9F2E-4181-9733-F1E8961DD63B}"/>
                </a:ext>
              </a:extLst>
            </p:cNvPr>
            <p:cNvSpPr txBox="1"/>
            <p:nvPr/>
          </p:nvSpPr>
          <p:spPr>
            <a:xfrm>
              <a:off x="8399467" y="1598874"/>
              <a:ext cx="423513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D8B5B3AD-B561-4F63-8640-36157559038F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2E68A8BD-5311-4F05-8FDE-F6EC4334E5C1}"/>
              </a:ext>
            </a:extLst>
          </p:cNvPr>
          <p:cNvGrpSpPr/>
          <p:nvPr/>
        </p:nvGrpSpPr>
        <p:grpSpPr>
          <a:xfrm>
            <a:off x="6622666" y="4755422"/>
            <a:ext cx="5049471" cy="338554"/>
            <a:chOff x="6622666" y="4755422"/>
            <a:chExt cx="5049471" cy="338554"/>
          </a:xfrm>
        </p:grpSpPr>
        <p:sp>
          <p:nvSpPr>
            <p:cNvPr id="12" name="TextBox 43">
              <a:extLst>
                <a:ext uri="{FF2B5EF4-FFF2-40B4-BE49-F238E27FC236}">
                  <a16:creationId xmlns:a16="http://schemas.microsoft.com/office/drawing/2014/main" id="{1148A6B9-6A19-442E-8A6F-667C986649DE}"/>
                </a:ext>
              </a:extLst>
            </p:cNvPr>
            <p:cNvSpPr txBox="1"/>
            <p:nvPr/>
          </p:nvSpPr>
          <p:spPr>
            <a:xfrm>
              <a:off x="10753191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&gt; 80</a:t>
              </a:r>
            </a:p>
          </p:txBody>
        </p:sp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83F0CCDA-922E-479C-9F0C-714A5CB4F46B}"/>
                </a:ext>
              </a:extLst>
            </p:cNvPr>
            <p:cNvSpPr txBox="1"/>
            <p:nvPr/>
          </p:nvSpPr>
          <p:spPr>
            <a:xfrm>
              <a:off x="7660494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51 - 60</a:t>
              </a:r>
            </a:p>
          </p:txBody>
        </p:sp>
        <p:sp>
          <p:nvSpPr>
            <p:cNvPr id="15" name="TextBox 45">
              <a:extLst>
                <a:ext uri="{FF2B5EF4-FFF2-40B4-BE49-F238E27FC236}">
                  <a16:creationId xmlns:a16="http://schemas.microsoft.com/office/drawing/2014/main" id="{4476DDC5-5B8A-4099-9A89-24B57124717B}"/>
                </a:ext>
              </a:extLst>
            </p:cNvPr>
            <p:cNvSpPr txBox="1"/>
            <p:nvPr/>
          </p:nvSpPr>
          <p:spPr>
            <a:xfrm>
              <a:off x="6622666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41 - 50</a:t>
              </a:r>
            </a:p>
          </p:txBody>
        </p:sp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id="{7909B0C7-9FDE-4C82-A2B3-B7699100F03B}"/>
                </a:ext>
              </a:extLst>
            </p:cNvPr>
            <p:cNvSpPr txBox="1"/>
            <p:nvPr/>
          </p:nvSpPr>
          <p:spPr>
            <a:xfrm>
              <a:off x="8687862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61 - 70</a:t>
              </a:r>
            </a:p>
          </p:txBody>
        </p:sp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C89E34CA-EC2C-409D-9AE8-6352269D6E25}"/>
                </a:ext>
              </a:extLst>
            </p:cNvPr>
            <p:cNvSpPr txBox="1"/>
            <p:nvPr/>
          </p:nvSpPr>
          <p:spPr>
            <a:xfrm>
              <a:off x="9718040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71 - 80</a:t>
              </a:r>
            </a:p>
          </p:txBody>
        </p:sp>
      </p:grpSp>
      <p:sp>
        <p:nvSpPr>
          <p:cNvPr id="21" name="TextBox 26">
            <a:extLst>
              <a:ext uri="{FF2B5EF4-FFF2-40B4-BE49-F238E27FC236}">
                <a16:creationId xmlns:a16="http://schemas.microsoft.com/office/drawing/2014/main" id="{C4C57819-D5FE-4F3D-8FE4-025A39862EA4}"/>
              </a:ext>
            </a:extLst>
          </p:cNvPr>
          <p:cNvSpPr txBox="1"/>
          <p:nvPr/>
        </p:nvSpPr>
        <p:spPr>
          <a:xfrm>
            <a:off x="5906099" y="4755422"/>
            <a:ext cx="64120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Georgia" panose="02040502050405020303" pitchFamily="18" charset="0"/>
              </a:rPr>
              <a:t>age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E834271-A314-413F-9B4F-2333A0466DBE}"/>
              </a:ext>
            </a:extLst>
          </p:cNvPr>
          <p:cNvGrpSpPr/>
          <p:nvPr/>
        </p:nvGrpSpPr>
        <p:grpSpPr>
          <a:xfrm>
            <a:off x="642942" y="4755422"/>
            <a:ext cx="5049471" cy="338554"/>
            <a:chOff x="6622666" y="4755422"/>
            <a:chExt cx="5049471" cy="338554"/>
          </a:xfrm>
        </p:grpSpPr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82AA3D14-EA27-48B4-AA75-D109FE1A2B1E}"/>
                </a:ext>
              </a:extLst>
            </p:cNvPr>
            <p:cNvSpPr txBox="1"/>
            <p:nvPr/>
          </p:nvSpPr>
          <p:spPr>
            <a:xfrm>
              <a:off x="10753191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&gt; 80</a:t>
              </a:r>
            </a:p>
          </p:txBody>
        </p:sp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366F5FF5-048A-4A38-ACE7-ECB7892113AD}"/>
                </a:ext>
              </a:extLst>
            </p:cNvPr>
            <p:cNvSpPr txBox="1"/>
            <p:nvPr/>
          </p:nvSpPr>
          <p:spPr>
            <a:xfrm>
              <a:off x="7660494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51 - 60</a:t>
              </a: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id="{B3AD8CEB-1FA3-4C6F-985F-8BA4706165F7}"/>
                </a:ext>
              </a:extLst>
            </p:cNvPr>
            <p:cNvSpPr txBox="1"/>
            <p:nvPr/>
          </p:nvSpPr>
          <p:spPr>
            <a:xfrm>
              <a:off x="6622666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41 - 50</a:t>
              </a:r>
            </a:p>
          </p:txBody>
        </p:sp>
        <p:sp>
          <p:nvSpPr>
            <p:cNvPr id="33" name="TextBox 46">
              <a:extLst>
                <a:ext uri="{FF2B5EF4-FFF2-40B4-BE49-F238E27FC236}">
                  <a16:creationId xmlns:a16="http://schemas.microsoft.com/office/drawing/2014/main" id="{A0C2E20B-7CF7-47C6-BE98-202FD840951F}"/>
                </a:ext>
              </a:extLst>
            </p:cNvPr>
            <p:cNvSpPr txBox="1"/>
            <p:nvPr/>
          </p:nvSpPr>
          <p:spPr>
            <a:xfrm>
              <a:off x="8687862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61 - 70</a:t>
              </a:r>
            </a:p>
          </p:txBody>
        </p:sp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0FD175EA-8C87-4372-9717-AEA3434B5D54}"/>
                </a:ext>
              </a:extLst>
            </p:cNvPr>
            <p:cNvSpPr txBox="1"/>
            <p:nvPr/>
          </p:nvSpPr>
          <p:spPr>
            <a:xfrm>
              <a:off x="9718040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71 - 80</a:t>
              </a:r>
            </a:p>
          </p:txBody>
        </p:sp>
      </p:grpSp>
      <p:sp>
        <p:nvSpPr>
          <p:cNvPr id="35" name="TextBox 11">
            <a:extLst>
              <a:ext uri="{FF2B5EF4-FFF2-40B4-BE49-F238E27FC236}">
                <a16:creationId xmlns:a16="http://schemas.microsoft.com/office/drawing/2014/main" id="{567F797A-8D86-4B93-816C-2DA3A4A559F0}"/>
              </a:ext>
            </a:extLst>
          </p:cNvPr>
          <p:cNvSpPr txBox="1"/>
          <p:nvPr/>
        </p:nvSpPr>
        <p:spPr>
          <a:xfrm>
            <a:off x="6905620" y="6027003"/>
            <a:ext cx="528638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based on data from: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Callam MJ, Harper DR, Dale JJ, Ruckley CV.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Arterial disease in chronic leg ulceration:an underestimated hazard?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Br Med J 1987; 294: 929-931.</a:t>
            </a:r>
          </a:p>
        </p:txBody>
      </p:sp>
      <p:grpSp>
        <p:nvGrpSpPr>
          <p:cNvPr id="38" name="Group 27">
            <a:extLst>
              <a:ext uri="{FF2B5EF4-FFF2-40B4-BE49-F238E27FC236}">
                <a16:creationId xmlns:a16="http://schemas.microsoft.com/office/drawing/2014/main" id="{056240E1-FE94-46C7-A59D-1350C60B1A9C}"/>
              </a:ext>
            </a:extLst>
          </p:cNvPr>
          <p:cNvGrpSpPr/>
          <p:nvPr/>
        </p:nvGrpSpPr>
        <p:grpSpPr>
          <a:xfrm>
            <a:off x="11676275" y="1934499"/>
            <a:ext cx="426720" cy="2989002"/>
            <a:chOff x="8396260" y="1598874"/>
            <a:chExt cx="426720" cy="2989002"/>
          </a:xfrm>
        </p:grpSpPr>
        <p:sp>
          <p:nvSpPr>
            <p:cNvPr id="39" name="TextBox 48">
              <a:extLst>
                <a:ext uri="{FF2B5EF4-FFF2-40B4-BE49-F238E27FC236}">
                  <a16:creationId xmlns:a16="http://schemas.microsoft.com/office/drawing/2014/main" id="{AF2EFB01-1194-42E3-B1FD-443DD0B389EC}"/>
                </a:ext>
              </a:extLst>
            </p:cNvPr>
            <p:cNvSpPr txBox="1"/>
            <p:nvPr/>
          </p:nvSpPr>
          <p:spPr>
            <a:xfrm>
              <a:off x="8396260" y="2964822"/>
              <a:ext cx="42672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40" name="TextBox 49">
              <a:extLst>
                <a:ext uri="{FF2B5EF4-FFF2-40B4-BE49-F238E27FC236}">
                  <a16:creationId xmlns:a16="http://schemas.microsoft.com/office/drawing/2014/main" id="{3D375F88-24C6-4B36-9323-08EF9DEF8AF0}"/>
                </a:ext>
              </a:extLst>
            </p:cNvPr>
            <p:cNvSpPr txBox="1"/>
            <p:nvPr/>
          </p:nvSpPr>
          <p:spPr>
            <a:xfrm>
              <a:off x="8423512" y="36716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41" name="TextBox 50">
              <a:extLst>
                <a:ext uri="{FF2B5EF4-FFF2-40B4-BE49-F238E27FC236}">
                  <a16:creationId xmlns:a16="http://schemas.microsoft.com/office/drawing/2014/main" id="{01C0461A-46EA-4E22-A52A-39C32E78A2B9}"/>
                </a:ext>
              </a:extLst>
            </p:cNvPr>
            <p:cNvSpPr txBox="1"/>
            <p:nvPr/>
          </p:nvSpPr>
          <p:spPr>
            <a:xfrm>
              <a:off x="8397864" y="2284946"/>
              <a:ext cx="42511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30</a:t>
              </a:r>
            </a:p>
          </p:txBody>
        </p:sp>
        <p:sp>
          <p:nvSpPr>
            <p:cNvPr id="42" name="TextBox 51">
              <a:extLst>
                <a:ext uri="{FF2B5EF4-FFF2-40B4-BE49-F238E27FC236}">
                  <a16:creationId xmlns:a16="http://schemas.microsoft.com/office/drawing/2014/main" id="{0F652508-15B5-47D3-A1E8-FBE3B2D677DF}"/>
                </a:ext>
              </a:extLst>
            </p:cNvPr>
            <p:cNvSpPr txBox="1"/>
            <p:nvPr/>
          </p:nvSpPr>
          <p:spPr>
            <a:xfrm>
              <a:off x="8396260" y="1598874"/>
              <a:ext cx="42672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40</a:t>
              </a:r>
            </a:p>
          </p:txBody>
        </p:sp>
        <p:sp>
          <p:nvSpPr>
            <p:cNvPr id="43" name="TextBox 52">
              <a:extLst>
                <a:ext uri="{FF2B5EF4-FFF2-40B4-BE49-F238E27FC236}">
                  <a16:creationId xmlns:a16="http://schemas.microsoft.com/office/drawing/2014/main" id="{BC6B9E66-1EC9-4B27-86FA-467FDF2B575E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sp>
        <p:nvSpPr>
          <p:cNvPr id="44" name="TextBox 25">
            <a:extLst>
              <a:ext uri="{FF2B5EF4-FFF2-40B4-BE49-F238E27FC236}">
                <a16:creationId xmlns:a16="http://schemas.microsoft.com/office/drawing/2014/main" id="{CA27D1D2-B1CB-47B2-B8AA-F5F724BD10C1}"/>
              </a:ext>
            </a:extLst>
          </p:cNvPr>
          <p:cNvSpPr txBox="1"/>
          <p:nvPr/>
        </p:nvSpPr>
        <p:spPr>
          <a:xfrm>
            <a:off x="6168008" y="5313402"/>
            <a:ext cx="602399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number of patients (± %)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with an ABPI &lt; 0,9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DE513540-E29F-4C48-B796-D6C6D3BEB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40" y="1551078"/>
            <a:ext cx="5435259" cy="3262662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CACF1C56-0162-4EE2-87FE-A66B329F5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595" y="2014917"/>
            <a:ext cx="5529551" cy="3005588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AD616555-4E45-4F1C-87B2-5F71CFB3A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8DA49E0-7052-47BB-958A-E2D1D2979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840" y="3429000"/>
            <a:ext cx="5436000" cy="1364861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5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fbeelding 36">
            <a:extLst>
              <a:ext uri="{FF2B5EF4-FFF2-40B4-BE49-F238E27FC236}">
                <a16:creationId xmlns:a16="http://schemas.microsoft.com/office/drawing/2014/main" id="{21FCAA0D-93F7-4515-922E-BDB1ABFB5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75960409-568C-4CBF-8DF1-97796F45EE3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6217" y="0"/>
            <a:ext cx="6175783" cy="529788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410EC4D-FDEC-45D7-9F23-274051DFA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464" y="602594"/>
            <a:ext cx="4652974" cy="4910863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76039DBC-F0FB-4948-95BC-9C05349BD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41" y="2103776"/>
            <a:ext cx="5769435" cy="279221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BABF0B17-AB0D-402A-B974-FFDAEF47DE3D}"/>
              </a:ext>
            </a:extLst>
          </p:cNvPr>
          <p:cNvSpPr txBox="1"/>
          <p:nvPr/>
        </p:nvSpPr>
        <p:spPr>
          <a:xfrm>
            <a:off x="0" y="6027003"/>
            <a:ext cx="4151784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modified from: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Cornwall JV, Doré CJ, Lewis JD. 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Leg ulcers: epidemiology and aetiology.</a:t>
            </a:r>
          </a:p>
          <a:p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Br J Surg 1986; 73: 693-696.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90CB22A7-6AD8-49EA-84AA-B9B54E695AB4}"/>
              </a:ext>
            </a:extLst>
          </p:cNvPr>
          <p:cNvSpPr txBox="1"/>
          <p:nvPr/>
        </p:nvSpPr>
        <p:spPr>
          <a:xfrm>
            <a:off x="0" y="5313402"/>
            <a:ext cx="6168008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number of patients with leg ulcers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per 1000 head of population</a:t>
            </a:r>
          </a:p>
        </p:txBody>
      </p:sp>
      <p:grpSp>
        <p:nvGrpSpPr>
          <p:cNvPr id="22" name="Group 27">
            <a:extLst>
              <a:ext uri="{FF2B5EF4-FFF2-40B4-BE49-F238E27FC236}">
                <a16:creationId xmlns:a16="http://schemas.microsoft.com/office/drawing/2014/main" id="{BC7DBE24-20B7-4E1B-A050-077F7DC9F9B7}"/>
              </a:ext>
            </a:extLst>
          </p:cNvPr>
          <p:cNvGrpSpPr/>
          <p:nvPr/>
        </p:nvGrpSpPr>
        <p:grpSpPr>
          <a:xfrm>
            <a:off x="47328" y="1934499"/>
            <a:ext cx="423513" cy="2989002"/>
            <a:chOff x="8399467" y="1598874"/>
            <a:chExt cx="423513" cy="2989002"/>
          </a:xfrm>
        </p:grpSpPr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1151A23C-54F1-4DCE-905C-1777EEE86C76}"/>
                </a:ext>
              </a:extLst>
            </p:cNvPr>
            <p:cNvSpPr txBox="1"/>
            <p:nvPr/>
          </p:nvSpPr>
          <p:spPr>
            <a:xfrm>
              <a:off x="8423512" y="29648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6360AE8-B33D-4FCF-B9A8-05FD9B040D34}"/>
                </a:ext>
              </a:extLst>
            </p:cNvPr>
            <p:cNvSpPr txBox="1"/>
            <p:nvPr/>
          </p:nvSpPr>
          <p:spPr>
            <a:xfrm>
              <a:off x="8529310" y="3671622"/>
              <a:ext cx="29367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</a:t>
              </a: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723CA5FA-0AB4-4690-A4A7-A2E1E37FAF86}"/>
                </a:ext>
              </a:extLst>
            </p:cNvPr>
            <p:cNvSpPr txBox="1"/>
            <p:nvPr/>
          </p:nvSpPr>
          <p:spPr>
            <a:xfrm>
              <a:off x="8441144" y="2284946"/>
              <a:ext cx="38183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15</a:t>
              </a:r>
            </a:p>
          </p:txBody>
        </p: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F3E2D7DD-9F2E-4181-9733-F1E8961DD63B}"/>
                </a:ext>
              </a:extLst>
            </p:cNvPr>
            <p:cNvSpPr txBox="1"/>
            <p:nvPr/>
          </p:nvSpPr>
          <p:spPr>
            <a:xfrm>
              <a:off x="8399467" y="1598874"/>
              <a:ext cx="423513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D8B5B3AD-B561-4F63-8640-36157559038F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sp>
        <p:nvSpPr>
          <p:cNvPr id="21" name="TextBox 26">
            <a:extLst>
              <a:ext uri="{FF2B5EF4-FFF2-40B4-BE49-F238E27FC236}">
                <a16:creationId xmlns:a16="http://schemas.microsoft.com/office/drawing/2014/main" id="{C4C57819-D5FE-4F3D-8FE4-025A39862EA4}"/>
              </a:ext>
            </a:extLst>
          </p:cNvPr>
          <p:cNvSpPr txBox="1"/>
          <p:nvPr/>
        </p:nvSpPr>
        <p:spPr>
          <a:xfrm>
            <a:off x="5906099" y="4755422"/>
            <a:ext cx="64120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Georgia" panose="02040502050405020303" pitchFamily="18" charset="0"/>
              </a:rPr>
              <a:t>age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E834271-A314-413F-9B4F-2333A0466DBE}"/>
              </a:ext>
            </a:extLst>
          </p:cNvPr>
          <p:cNvGrpSpPr/>
          <p:nvPr/>
        </p:nvGrpSpPr>
        <p:grpSpPr>
          <a:xfrm>
            <a:off x="642942" y="4755422"/>
            <a:ext cx="5049471" cy="338554"/>
            <a:chOff x="6622666" y="4755422"/>
            <a:chExt cx="5049471" cy="338554"/>
          </a:xfrm>
        </p:grpSpPr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id="{82AA3D14-EA27-48B4-AA75-D109FE1A2B1E}"/>
                </a:ext>
              </a:extLst>
            </p:cNvPr>
            <p:cNvSpPr txBox="1"/>
            <p:nvPr/>
          </p:nvSpPr>
          <p:spPr>
            <a:xfrm>
              <a:off x="10753191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&gt; 80</a:t>
              </a:r>
            </a:p>
          </p:txBody>
        </p:sp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366F5FF5-048A-4A38-ACE7-ECB7892113AD}"/>
                </a:ext>
              </a:extLst>
            </p:cNvPr>
            <p:cNvSpPr txBox="1"/>
            <p:nvPr/>
          </p:nvSpPr>
          <p:spPr>
            <a:xfrm>
              <a:off x="7660494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51 - 60</a:t>
              </a:r>
            </a:p>
          </p:txBody>
        </p:sp>
        <p:sp>
          <p:nvSpPr>
            <p:cNvPr id="32" name="TextBox 45">
              <a:extLst>
                <a:ext uri="{FF2B5EF4-FFF2-40B4-BE49-F238E27FC236}">
                  <a16:creationId xmlns:a16="http://schemas.microsoft.com/office/drawing/2014/main" id="{B3AD8CEB-1FA3-4C6F-985F-8BA4706165F7}"/>
                </a:ext>
              </a:extLst>
            </p:cNvPr>
            <p:cNvSpPr txBox="1"/>
            <p:nvPr/>
          </p:nvSpPr>
          <p:spPr>
            <a:xfrm>
              <a:off x="6622666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41 - 50</a:t>
              </a:r>
            </a:p>
          </p:txBody>
        </p:sp>
        <p:sp>
          <p:nvSpPr>
            <p:cNvPr id="33" name="TextBox 46">
              <a:extLst>
                <a:ext uri="{FF2B5EF4-FFF2-40B4-BE49-F238E27FC236}">
                  <a16:creationId xmlns:a16="http://schemas.microsoft.com/office/drawing/2014/main" id="{A0C2E20B-7CF7-47C6-BE98-202FD840951F}"/>
                </a:ext>
              </a:extLst>
            </p:cNvPr>
            <p:cNvSpPr txBox="1"/>
            <p:nvPr/>
          </p:nvSpPr>
          <p:spPr>
            <a:xfrm>
              <a:off x="8687862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61 - 70</a:t>
              </a:r>
            </a:p>
          </p:txBody>
        </p:sp>
        <p:sp>
          <p:nvSpPr>
            <p:cNvPr id="34" name="TextBox 47">
              <a:extLst>
                <a:ext uri="{FF2B5EF4-FFF2-40B4-BE49-F238E27FC236}">
                  <a16:creationId xmlns:a16="http://schemas.microsoft.com/office/drawing/2014/main" id="{0FD175EA-8C87-4372-9717-AEA3434B5D54}"/>
                </a:ext>
              </a:extLst>
            </p:cNvPr>
            <p:cNvSpPr txBox="1"/>
            <p:nvPr/>
          </p:nvSpPr>
          <p:spPr>
            <a:xfrm>
              <a:off x="9718040" y="4755422"/>
              <a:ext cx="91894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noProof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71 - 80</a:t>
              </a:r>
            </a:p>
          </p:txBody>
        </p:sp>
      </p:grpSp>
      <p:sp>
        <p:nvSpPr>
          <p:cNvPr id="35" name="TextBox 11">
            <a:extLst>
              <a:ext uri="{FF2B5EF4-FFF2-40B4-BE49-F238E27FC236}">
                <a16:creationId xmlns:a16="http://schemas.microsoft.com/office/drawing/2014/main" id="{567F797A-8D86-4B93-816C-2DA3A4A559F0}"/>
              </a:ext>
            </a:extLst>
          </p:cNvPr>
          <p:cNvSpPr txBox="1"/>
          <p:nvPr/>
        </p:nvSpPr>
        <p:spPr>
          <a:xfrm>
            <a:off x="6905620" y="6027003"/>
            <a:ext cx="528638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based on data from: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Humphreys M, Stewart A, Gohel M, Taylor M, Whyman M, Poskitt K.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Management of mixed arterial and venous ulcers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itchFamily="18" charset="0"/>
              </a:rPr>
              <a:t>Br J Surg 2007; 94: 1104-1107.</a:t>
            </a:r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CA27D1D2-B1CB-47B2-B8AA-F5F724BD10C1}"/>
              </a:ext>
            </a:extLst>
          </p:cNvPr>
          <p:cNvSpPr txBox="1"/>
          <p:nvPr/>
        </p:nvSpPr>
        <p:spPr>
          <a:xfrm>
            <a:off x="6168008" y="5313402"/>
            <a:ext cx="602399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ABPI distribution </a:t>
            </a:r>
            <a:r>
              <a:rPr lang="en-US" sz="2000" i="1">
                <a:solidFill>
                  <a:schemeClr val="bg1"/>
                </a:solidFill>
                <a:latin typeface="Georgia" panose="02040502050405020303" pitchFamily="18" charset="0"/>
              </a:rPr>
              <a:t>(n = 1378)</a:t>
            </a: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DE513540-E29F-4C48-B796-D6C6D3BEB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40" y="1551078"/>
            <a:ext cx="5435259" cy="3262662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AD616555-4E45-4F1C-87B2-5F71CFB3A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47" name="TextBox 25">
            <a:extLst>
              <a:ext uri="{FF2B5EF4-FFF2-40B4-BE49-F238E27FC236}">
                <a16:creationId xmlns:a16="http://schemas.microsoft.com/office/drawing/2014/main" id="{4165127A-E788-418E-A196-4E2D01CE1D88}"/>
              </a:ext>
            </a:extLst>
          </p:cNvPr>
          <p:cNvSpPr txBox="1"/>
          <p:nvPr/>
        </p:nvSpPr>
        <p:spPr>
          <a:xfrm>
            <a:off x="8172681" y="4109678"/>
            <a:ext cx="188054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ABPI &gt; 0,85</a:t>
            </a:r>
          </a:p>
          <a:p>
            <a:pPr algn="ctr"/>
            <a:r>
              <a:rPr lang="en-US" sz="2000" i="1">
                <a:solidFill>
                  <a:schemeClr val="bg1"/>
                </a:solidFill>
                <a:latin typeface="Georgia" panose="02040502050405020303" pitchFamily="18" charset="0"/>
              </a:rPr>
              <a:t>n=1154 - 84%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id="{04B7BEC7-FF42-4EFA-8400-4D8D9652639D}"/>
              </a:ext>
            </a:extLst>
          </p:cNvPr>
          <p:cNvSpPr txBox="1"/>
          <p:nvPr/>
        </p:nvSpPr>
        <p:spPr>
          <a:xfrm>
            <a:off x="5591944" y="980728"/>
            <a:ext cx="226658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ABPI 0,5 - 0,85</a:t>
            </a:r>
          </a:p>
          <a:p>
            <a:pPr algn="ctr"/>
            <a:r>
              <a:rPr lang="en-US" sz="2000" i="1">
                <a:solidFill>
                  <a:schemeClr val="bg1"/>
                </a:solidFill>
                <a:latin typeface="Georgia" panose="02040502050405020303" pitchFamily="18" charset="0"/>
              </a:rPr>
              <a:t>(n=193 = 14%)</a:t>
            </a: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6345CDF4-F277-4F35-87D8-27A5B2D45F7C}"/>
              </a:ext>
            </a:extLst>
          </p:cNvPr>
          <p:cNvSpPr txBox="1"/>
          <p:nvPr/>
        </p:nvSpPr>
        <p:spPr>
          <a:xfrm>
            <a:off x="8915666" y="482769"/>
            <a:ext cx="226658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Georgia" panose="02040502050405020303" pitchFamily="18" charset="0"/>
              </a:rPr>
              <a:t>ABPI ≤ 0,5</a:t>
            </a:r>
          </a:p>
          <a:p>
            <a:pPr algn="ctr"/>
            <a:r>
              <a:rPr lang="en-US" sz="2000" i="1">
                <a:solidFill>
                  <a:schemeClr val="bg1"/>
                </a:solidFill>
                <a:latin typeface="Georgia" panose="02040502050405020303" pitchFamily="18" charset="0"/>
              </a:rPr>
              <a:t>(n=31 = 2%)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DD60EE7B-5A8A-4DE3-B701-A34D84275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840" y="3429000"/>
            <a:ext cx="5436000" cy="1364861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FB146330-0086-4A43-B78F-7BA5C70929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6217" y="0"/>
            <a:ext cx="6175783" cy="529788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ED9CAC9-0177-EAC1-0F70-9AD307637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8598"/>
          <a:stretch/>
        </p:blipFill>
        <p:spPr>
          <a:xfrm>
            <a:off x="2663912" y="1556792"/>
            <a:ext cx="9521222" cy="478214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6AFB7ADB-D23B-430B-AF28-B43B4E707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444752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arterial patients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63021F-7F52-2050-E67D-D4E3A460A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092" y="0"/>
            <a:ext cx="7888908" cy="336528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0B54E7-C899-6631-434F-9E6184FEB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930" y="2528567"/>
            <a:ext cx="2642323" cy="15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FB146330-0086-4A43-B78F-7BA5C70929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6217" y="0"/>
            <a:ext cx="6175783" cy="529788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60B1552-9DD6-03C2-0035-E374A3D1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357" y="1553164"/>
            <a:ext cx="9522777" cy="478577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6AFB7ADB-D23B-430B-AF28-B43B4E707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444752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arterial patients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63021F-7F52-2050-E67D-D4E3A460A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092" y="0"/>
            <a:ext cx="7888908" cy="336528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0B54E7-C899-6631-434F-9E6184FEB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930" y="2528567"/>
            <a:ext cx="2642323" cy="1512833"/>
          </a:xfrm>
          <a:prstGeom prst="rect">
            <a:avLst/>
          </a:prstGeom>
        </p:spPr>
      </p:pic>
      <p:sp>
        <p:nvSpPr>
          <p:cNvPr id="15" name="TextBox 27">
            <a:extLst>
              <a:ext uri="{FF2B5EF4-FFF2-40B4-BE49-F238E27FC236}">
                <a16:creationId xmlns:a16="http://schemas.microsoft.com/office/drawing/2014/main" id="{D82B5378-5C2B-4521-EA79-6BB664049D01}"/>
              </a:ext>
            </a:extLst>
          </p:cNvPr>
          <p:cNvSpPr txBox="1"/>
          <p:nvPr/>
        </p:nvSpPr>
        <p:spPr>
          <a:xfrm>
            <a:off x="3080149" y="6027003"/>
            <a:ext cx="9111851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from: 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Harding K, Dowsett C, Fias L, Jelnes R, Mosti G, Öien R, Partsch H, Reeder S, Senet P, Verdú Soriano J, Vanscheidt W.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Simplifying venous leg ulcer management: consensus recommendations.</a:t>
            </a:r>
          </a:p>
          <a:p>
            <a:pPr algn="r"/>
            <a:r>
              <a:rPr lang="en-GB" sz="1200" i="1">
                <a:solidFill>
                  <a:srgbClr val="FFFF00"/>
                </a:solidFill>
                <a:latin typeface="Georgia" panose="02040502050405020303" pitchFamily="18" charset="0"/>
              </a:rPr>
              <a:t>Wounds International: 2015.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8C672320-7E3A-FA3F-F40A-1B383A5A3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261" y="2564904"/>
            <a:ext cx="5800339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" ... evaluation of the peripheral arterial circulation of the lower limb, including measuring the ABPI, is essential in the treatment of venous leg ulceration when compression therapy is indicated "</a:t>
            </a:r>
          </a:p>
        </p:txBody>
      </p:sp>
    </p:spTree>
    <p:extLst>
      <p:ext uri="{BB962C8B-B14F-4D97-AF65-F5344CB8AC3E}">
        <p14:creationId xmlns:p14="http://schemas.microsoft.com/office/powerpoint/2010/main" val="24761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FB146330-0086-4A43-B78F-7BA5C70929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6217" y="0"/>
            <a:ext cx="6175783" cy="529788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60B1552-9DD6-03C2-0035-E374A3D1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357" y="1553164"/>
            <a:ext cx="9522777" cy="478577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6AFB7ADB-D23B-430B-AF28-B43B4E707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444752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arterial patients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63021F-7F52-2050-E67D-D4E3A460A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092" y="0"/>
            <a:ext cx="7888908" cy="336528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0B54E7-C899-6631-434F-9E6184FEB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930" y="2528567"/>
            <a:ext cx="2642323" cy="1512833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5CA66E14-09A8-21F5-0304-6276F4C06DE7}"/>
              </a:ext>
            </a:extLst>
          </p:cNvPr>
          <p:cNvSpPr txBox="1"/>
          <p:nvPr/>
        </p:nvSpPr>
        <p:spPr>
          <a:xfrm>
            <a:off x="3048000" y="6027003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GB"/>
              <a:t>from:</a:t>
            </a:r>
          </a:p>
          <a:p>
            <a:pPr algn="r"/>
            <a:r>
              <a:rPr lang="en-GB"/>
              <a:t>Callam MJ, Harper DR, Dale JJ, Ruckley CV.</a:t>
            </a:r>
          </a:p>
          <a:p>
            <a:pPr algn="r"/>
            <a:r>
              <a:rPr lang="en-GB"/>
              <a:t>Arterial disease in chronic leg ulceration: an underestimated hazard? Lothian and Forth Valley leg ulcer study.</a:t>
            </a:r>
          </a:p>
          <a:p>
            <a:pPr algn="r"/>
            <a:r>
              <a:rPr lang="en-GB"/>
              <a:t>Br Med J 1987; 294: 929-931.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CC28AB1A-EC2E-4560-0810-E8F6E4DC9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261" y="2564904"/>
            <a:ext cx="5152267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" ... patients with claudicatio intermittens usually have an </a:t>
            </a:r>
          </a:p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ABPI between 0,5 and o,9 "</a:t>
            </a:r>
          </a:p>
          <a:p>
            <a:pPr>
              <a:buClr>
                <a:srgbClr val="FFFF00"/>
              </a:buClr>
            </a:pPr>
            <a:endParaRPr lang="nl-NL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" ... in patients with restpain </a:t>
            </a:r>
          </a:p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a threatening gangrene, </a:t>
            </a:r>
          </a:p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ABPI is mostly &lt; 0,5 "</a:t>
            </a:r>
          </a:p>
        </p:txBody>
      </p:sp>
    </p:spTree>
    <p:extLst>
      <p:ext uri="{BB962C8B-B14F-4D97-AF65-F5344CB8AC3E}">
        <p14:creationId xmlns:p14="http://schemas.microsoft.com/office/powerpoint/2010/main" val="40643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A33B7A5-6CE8-4520-AF14-101C5BAED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582" y="0"/>
            <a:ext cx="9626418" cy="585266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64">
            <a:extLst>
              <a:ext uri="{FF2B5EF4-FFF2-40B4-BE49-F238E27FC236}">
                <a16:creationId xmlns:a16="http://schemas.microsoft.com/office/drawing/2014/main" id="{35DF44EF-383D-4FBA-89FC-9640D02CE2C6}"/>
              </a:ext>
            </a:extLst>
          </p:cNvPr>
          <p:cNvSpPr txBox="1"/>
          <p:nvPr/>
        </p:nvSpPr>
        <p:spPr>
          <a:xfrm>
            <a:off x="6293236" y="6237312"/>
            <a:ext cx="5328592" cy="400110"/>
          </a:xfrm>
          <a:prstGeom prst="rect">
            <a:avLst/>
          </a:prstGeom>
          <a:noFill/>
          <a:effectLst>
            <a:outerShdw blurRad="76200" dist="762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000" b="1" i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Jan Schuren, RgN, OTc, MSc, PhD	</a:t>
            </a:r>
            <a:endParaRPr lang="en-GB" sz="900" b="1" i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50BC7124-AF57-497D-9C98-10D7AC49D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292" y="2856710"/>
            <a:ext cx="2592288" cy="8673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conflict of</a:t>
            </a:r>
          </a:p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interest: 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A159D71C-E1EF-49EC-B57E-D667D71CE402}"/>
              </a:ext>
            </a:extLst>
          </p:cNvPr>
          <p:cNvGrpSpPr/>
          <p:nvPr/>
        </p:nvGrpSpPr>
        <p:grpSpPr>
          <a:xfrm>
            <a:off x="6098908" y="3384856"/>
            <a:ext cx="5522920" cy="1409579"/>
            <a:chOff x="3419872" y="3171549"/>
            <a:chExt cx="5522920" cy="1409579"/>
          </a:xfrm>
        </p:grpSpPr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464F9AA6-A9F9-46E1-80A3-79957C1A65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872" y="3211522"/>
              <a:ext cx="5522920" cy="13696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 algn="r">
                <a:buClr>
                  <a:srgbClr val="FFFF00"/>
                </a:buClr>
              </a:pPr>
              <a:r>
                <a:rPr lang="nl-NL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retired        employee</a:t>
              </a:r>
            </a:p>
            <a:p>
              <a:pPr algn="r">
                <a:buClr>
                  <a:srgbClr val="FFFF00"/>
                </a:buClr>
              </a:pPr>
              <a:endParaRPr lang="nl-NL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endParaRPr>
            </a:p>
            <a:p>
              <a:pPr algn="r">
                <a:buClr>
                  <a:srgbClr val="FFFF00"/>
                </a:buClr>
              </a:pPr>
              <a:r>
                <a:rPr lang="nl-NL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no relationships can be perceived </a:t>
              </a:r>
            </a:p>
            <a:p>
              <a:pPr algn="r">
                <a:buClr>
                  <a:srgbClr val="FFFF00"/>
                </a:buClr>
              </a:pPr>
              <a:r>
                <a:rPr lang="nl-NL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as potential conflict of interest</a:t>
              </a:r>
            </a:p>
          </p:txBody>
        </p: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A01A31E0-3CFB-4821-A077-417DA7189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1354" y="3171549"/>
              <a:ext cx="756000" cy="544499"/>
            </a:xfrm>
            <a:prstGeom prst="rect">
              <a:avLst/>
            </a:prstGeom>
          </p:spPr>
        </p:pic>
      </p:grpSp>
      <p:sp>
        <p:nvSpPr>
          <p:cNvPr id="17" name="Text Box 2">
            <a:extLst>
              <a:ext uri="{FF2B5EF4-FFF2-40B4-BE49-F238E27FC236}">
                <a16:creationId xmlns:a16="http://schemas.microsoft.com/office/drawing/2014/main" id="{929F6C73-FDF3-4A5B-9F8F-E4DA861D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compression or no compression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in arterial patients </a:t>
            </a:r>
          </a:p>
        </p:txBody>
      </p:sp>
    </p:spTree>
    <p:extLst>
      <p:ext uri="{BB962C8B-B14F-4D97-AF65-F5344CB8AC3E}">
        <p14:creationId xmlns:p14="http://schemas.microsoft.com/office/powerpoint/2010/main" val="20824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C8EAFCB7-D887-4970-801B-FC0710F99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89"/>
          <a:stretch/>
        </p:blipFill>
        <p:spPr>
          <a:xfrm>
            <a:off x="6016217" y="0"/>
            <a:ext cx="6168917" cy="5338074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CEF0125E-24FE-4094-B38B-E25C2DEB4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arterial patients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AD2E818-AE6C-EB6F-7B1B-80D250F30339}"/>
              </a:ext>
            </a:extLst>
          </p:cNvPr>
          <p:cNvGrpSpPr/>
          <p:nvPr/>
        </p:nvGrpSpPr>
        <p:grpSpPr>
          <a:xfrm>
            <a:off x="2981930" y="2528567"/>
            <a:ext cx="3585819" cy="2415164"/>
            <a:chOff x="2981930" y="2528567"/>
            <a:chExt cx="3585819" cy="2415164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EE283C5A-49DA-B1A0-B6A0-E16EDC5E9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930" y="2528567"/>
              <a:ext cx="2642323" cy="1512833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1B52370F-0C1E-A389-18EA-E62453A0F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8342" y="2986745"/>
              <a:ext cx="3499407" cy="1956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45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22FEA42-C8A0-4FA6-8193-B361AC0BC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99"/>
          <a:stretch/>
        </p:blipFill>
        <p:spPr>
          <a:xfrm>
            <a:off x="6025009" y="-37185"/>
            <a:ext cx="6160125" cy="536989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36AA91-13E5-4CF3-9DE9-D9BBF30D8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53" y="2304378"/>
            <a:ext cx="7244830" cy="242666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E835ED1D-94AB-4795-9346-1C873F91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where is the evidence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419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22FEA42-C8A0-4FA6-8193-B361AC0BC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99"/>
          <a:stretch/>
        </p:blipFill>
        <p:spPr>
          <a:xfrm>
            <a:off x="6025009" y="-37185"/>
            <a:ext cx="6160125" cy="536989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9A77D7C-C30C-4118-A8A5-F9EF6D6F4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53" y="2298529"/>
            <a:ext cx="7254869" cy="243251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84CD67D5-CB6F-4D4B-9CCE-49E2A213FDE2}"/>
              </a:ext>
            </a:extLst>
          </p:cNvPr>
          <p:cNvSpPr txBox="1"/>
          <p:nvPr/>
        </p:nvSpPr>
        <p:spPr>
          <a:xfrm>
            <a:off x="3779913" y="3075057"/>
            <a:ext cx="4757717" cy="707886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exclusion criteria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90D7B135-E7F2-4696-8B5A-754A33BC4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602500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where is the evidence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82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729AF15F-D143-4821-96C8-AC720FF4C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99"/>
          <a:stretch/>
        </p:blipFill>
        <p:spPr>
          <a:xfrm>
            <a:off x="6025009" y="-37185"/>
            <a:ext cx="6160125" cy="5369899"/>
          </a:xfrm>
          <a:prstGeom prst="rect">
            <a:avLst/>
          </a:prstGeom>
        </p:spPr>
      </p:pic>
      <p:sp>
        <p:nvSpPr>
          <p:cNvPr id="86" name="TextBox 41">
            <a:extLst>
              <a:ext uri="{FF2B5EF4-FFF2-40B4-BE49-F238E27FC236}">
                <a16:creationId xmlns:a16="http://schemas.microsoft.com/office/drawing/2014/main" id="{56BB8977-C568-4211-BA72-5E4B0206D522}"/>
              </a:ext>
            </a:extLst>
          </p:cNvPr>
          <p:cNvSpPr txBox="1"/>
          <p:nvPr/>
        </p:nvSpPr>
        <p:spPr>
          <a:xfrm>
            <a:off x="7784580" y="6027003"/>
            <a:ext cx="440742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from:</a:t>
            </a:r>
          </a:p>
          <a:p>
            <a:pPr algn="r"/>
            <a:r>
              <a:rPr lang="en-US" noProof="1"/>
              <a:t>Schuren J.</a:t>
            </a:r>
          </a:p>
          <a:p>
            <a:pPr algn="r"/>
            <a:r>
              <a:rPr lang="en-US" noProof="1"/>
              <a:t>Compression unravelled.</a:t>
            </a:r>
          </a:p>
          <a:p>
            <a:pPr algn="r"/>
            <a:r>
              <a:rPr lang="en-US" noProof="1"/>
              <a:t>Margreff Druck GmbH, Essen, Germany; 2011: 140.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CEB4431B-EFA2-42B9-8A80-E265D6F30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8" r="5107" b="3052"/>
          <a:stretch/>
        </p:blipFill>
        <p:spPr>
          <a:xfrm>
            <a:off x="1946432" y="0"/>
            <a:ext cx="10245568" cy="5761430"/>
          </a:xfrm>
          <a:prstGeom prst="rect">
            <a:avLst/>
          </a:prstGeom>
        </p:spPr>
      </p:pic>
      <p:grpSp>
        <p:nvGrpSpPr>
          <p:cNvPr id="22" name="Group 27">
            <a:extLst>
              <a:ext uri="{FF2B5EF4-FFF2-40B4-BE49-F238E27FC236}">
                <a16:creationId xmlns:a16="http://schemas.microsoft.com/office/drawing/2014/main" id="{BC7DBE24-20B7-4E1B-A050-077F7DC9F9B7}"/>
              </a:ext>
            </a:extLst>
          </p:cNvPr>
          <p:cNvGrpSpPr/>
          <p:nvPr/>
        </p:nvGrpSpPr>
        <p:grpSpPr>
          <a:xfrm>
            <a:off x="47328" y="1934499"/>
            <a:ext cx="423513" cy="2989002"/>
            <a:chOff x="8399467" y="1598874"/>
            <a:chExt cx="423513" cy="2989002"/>
          </a:xfrm>
        </p:grpSpPr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1151A23C-54F1-4DCE-905C-1777EEE86C76}"/>
                </a:ext>
              </a:extLst>
            </p:cNvPr>
            <p:cNvSpPr txBox="1"/>
            <p:nvPr/>
          </p:nvSpPr>
          <p:spPr>
            <a:xfrm>
              <a:off x="8423512" y="29648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6360AE8-B33D-4FCF-B9A8-05FD9B040D34}"/>
                </a:ext>
              </a:extLst>
            </p:cNvPr>
            <p:cNvSpPr txBox="1"/>
            <p:nvPr/>
          </p:nvSpPr>
          <p:spPr>
            <a:xfrm>
              <a:off x="8529310" y="3671622"/>
              <a:ext cx="29367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</a:t>
              </a: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723CA5FA-0AB4-4690-A4A7-A2E1E37FAF86}"/>
                </a:ext>
              </a:extLst>
            </p:cNvPr>
            <p:cNvSpPr txBox="1"/>
            <p:nvPr/>
          </p:nvSpPr>
          <p:spPr>
            <a:xfrm>
              <a:off x="8441144" y="2284946"/>
              <a:ext cx="38183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15</a:t>
              </a:r>
            </a:p>
          </p:txBody>
        </p: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F3E2D7DD-9F2E-4181-9733-F1E8961DD63B}"/>
                </a:ext>
              </a:extLst>
            </p:cNvPr>
            <p:cNvSpPr txBox="1"/>
            <p:nvPr/>
          </p:nvSpPr>
          <p:spPr>
            <a:xfrm>
              <a:off x="8399467" y="1598874"/>
              <a:ext cx="423513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D8B5B3AD-B561-4F63-8640-36157559038F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E7107C8-B179-45D5-B893-13F6F822B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33C51B27-A621-45DA-A023-688DAFE0D3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47" name="Rectangle 14">
            <a:extLst>
              <a:ext uri="{FF2B5EF4-FFF2-40B4-BE49-F238E27FC236}">
                <a16:creationId xmlns:a16="http://schemas.microsoft.com/office/drawing/2014/main" id="{CD6825E4-8AE3-4FC5-809A-403BC0A7C95C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C88812A9-4F5E-42F4-B83C-91C0059BD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where is the evidence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16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02B4265E-53D3-477C-90AD-E985AFDAB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3736" y="-104775"/>
            <a:ext cx="10248264" cy="576121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BD71B94-4F2C-4948-A6F5-0613538B4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8088" y="1230975"/>
            <a:ext cx="5472608" cy="4075674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  <p:grpSp>
        <p:nvGrpSpPr>
          <p:cNvPr id="22" name="Group 27">
            <a:extLst>
              <a:ext uri="{FF2B5EF4-FFF2-40B4-BE49-F238E27FC236}">
                <a16:creationId xmlns:a16="http://schemas.microsoft.com/office/drawing/2014/main" id="{BC7DBE24-20B7-4E1B-A050-077F7DC9F9B7}"/>
              </a:ext>
            </a:extLst>
          </p:cNvPr>
          <p:cNvGrpSpPr/>
          <p:nvPr/>
        </p:nvGrpSpPr>
        <p:grpSpPr>
          <a:xfrm>
            <a:off x="47328" y="1934499"/>
            <a:ext cx="423513" cy="2989002"/>
            <a:chOff x="8399467" y="1598874"/>
            <a:chExt cx="423513" cy="2989002"/>
          </a:xfrm>
        </p:grpSpPr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1151A23C-54F1-4DCE-905C-1777EEE86C76}"/>
                </a:ext>
              </a:extLst>
            </p:cNvPr>
            <p:cNvSpPr txBox="1"/>
            <p:nvPr/>
          </p:nvSpPr>
          <p:spPr>
            <a:xfrm>
              <a:off x="8423512" y="2964822"/>
              <a:ext cx="399468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86360AE8-B33D-4FCF-B9A8-05FD9B040D34}"/>
                </a:ext>
              </a:extLst>
            </p:cNvPr>
            <p:cNvSpPr txBox="1"/>
            <p:nvPr/>
          </p:nvSpPr>
          <p:spPr>
            <a:xfrm>
              <a:off x="8529310" y="3671622"/>
              <a:ext cx="293670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5</a:t>
              </a: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723CA5FA-0AB4-4690-A4A7-A2E1E37FAF86}"/>
                </a:ext>
              </a:extLst>
            </p:cNvPr>
            <p:cNvSpPr txBox="1"/>
            <p:nvPr/>
          </p:nvSpPr>
          <p:spPr>
            <a:xfrm>
              <a:off x="8441144" y="2284946"/>
              <a:ext cx="38183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15</a:t>
              </a:r>
            </a:p>
          </p:txBody>
        </p:sp>
        <p:sp>
          <p:nvSpPr>
            <p:cNvPr id="26" name="TextBox 51">
              <a:extLst>
                <a:ext uri="{FF2B5EF4-FFF2-40B4-BE49-F238E27FC236}">
                  <a16:creationId xmlns:a16="http://schemas.microsoft.com/office/drawing/2014/main" id="{F3E2D7DD-9F2E-4181-9733-F1E8961DD63B}"/>
                </a:ext>
              </a:extLst>
            </p:cNvPr>
            <p:cNvSpPr txBox="1"/>
            <p:nvPr/>
          </p:nvSpPr>
          <p:spPr>
            <a:xfrm>
              <a:off x="8399467" y="1598874"/>
              <a:ext cx="423513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20</a:t>
              </a:r>
            </a:p>
          </p:txBody>
        </p:sp>
        <p:sp>
          <p:nvSpPr>
            <p:cNvPr id="27" name="TextBox 52">
              <a:extLst>
                <a:ext uri="{FF2B5EF4-FFF2-40B4-BE49-F238E27FC236}">
                  <a16:creationId xmlns:a16="http://schemas.microsoft.com/office/drawing/2014/main" id="{D8B5B3AD-B561-4F63-8640-36157559038F}"/>
                </a:ext>
              </a:extLst>
            </p:cNvPr>
            <p:cNvSpPr txBox="1"/>
            <p:nvPr/>
          </p:nvSpPr>
          <p:spPr>
            <a:xfrm>
              <a:off x="8510074" y="4249322"/>
              <a:ext cx="312906" cy="338554"/>
            </a:xfrm>
            <a:prstGeom prst="rect">
              <a:avLst/>
            </a:prstGeom>
            <a:noFill/>
            <a:effectLst>
              <a:outerShdw blurRad="38100" dist="50800" dir="2700000" algn="tl" rotWithShape="0">
                <a:srgbClr val="181E0C"/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noProof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rPr>
                <a:t>0</a:t>
              </a:r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FE7107C8-B179-45D5-B893-13F6F822B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33C51B27-A621-45DA-A023-688DAFE0D3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86" name="TextBox 41">
            <a:extLst>
              <a:ext uri="{FF2B5EF4-FFF2-40B4-BE49-F238E27FC236}">
                <a16:creationId xmlns:a16="http://schemas.microsoft.com/office/drawing/2014/main" id="{56BB8977-C568-4211-BA72-5E4B0206D522}"/>
              </a:ext>
            </a:extLst>
          </p:cNvPr>
          <p:cNvSpPr txBox="1"/>
          <p:nvPr/>
        </p:nvSpPr>
        <p:spPr>
          <a:xfrm>
            <a:off x="0" y="6027003"/>
            <a:ext cx="12192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from:</a:t>
            </a:r>
          </a:p>
          <a:p>
            <a:pPr algn="r"/>
            <a:r>
              <a:rPr lang="en-US" noProof="1"/>
              <a:t>Gohel M, Barwell J, Taylor M. Chant T, Foy C, Earnshaw J, Heather B, Mitchell D, Whymann M, Poskitt K.</a:t>
            </a:r>
          </a:p>
          <a:p>
            <a:pPr algn="r"/>
            <a:r>
              <a:rPr lang="en-US" noProof="1"/>
              <a:t>Long term results of compression therapy alone versus compression plus surgery in chronic venous ulceration (ESCHAR): randomised controlled trial</a:t>
            </a:r>
          </a:p>
          <a:p>
            <a:pPr algn="r"/>
            <a:r>
              <a:rPr lang="en-US" noProof="1"/>
              <a:t>BMJ 2007; 335: 1-6.</a:t>
            </a:r>
          </a:p>
        </p:txBody>
      </p:sp>
      <p:sp>
        <p:nvSpPr>
          <p:cNvPr id="47" name="Rectangle 14">
            <a:extLst>
              <a:ext uri="{FF2B5EF4-FFF2-40B4-BE49-F238E27FC236}">
                <a16:creationId xmlns:a16="http://schemas.microsoft.com/office/drawing/2014/main" id="{CD6825E4-8AE3-4FC5-809A-403BC0A7C95C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C42B41F-93B1-43A1-8FC1-765B6C633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5522" y="0"/>
            <a:ext cx="4956478" cy="4011516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2494BE36-66F4-4B51-800C-917BFDE12A60}"/>
              </a:ext>
            </a:extLst>
          </p:cNvPr>
          <p:cNvGrpSpPr/>
          <p:nvPr/>
        </p:nvGrpSpPr>
        <p:grpSpPr>
          <a:xfrm>
            <a:off x="3796987" y="2392405"/>
            <a:ext cx="4009875" cy="2818419"/>
            <a:chOff x="3796987" y="2392405"/>
            <a:chExt cx="4009875" cy="2818419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07BEE0B9-13C1-4E81-AF8D-FE3E881DD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28943"/>
            <a:stretch/>
          </p:blipFill>
          <p:spPr>
            <a:xfrm>
              <a:off x="3796987" y="2392405"/>
              <a:ext cx="4009875" cy="2818419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EE83A526-B347-484B-A7DA-51EBC4914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99137" y="3092858"/>
              <a:ext cx="2298391" cy="944962"/>
            </a:xfrm>
            <a:prstGeom prst="rect">
              <a:avLst/>
            </a:prstGeom>
          </p:spPr>
        </p:pic>
      </p:grpSp>
      <p:sp>
        <p:nvSpPr>
          <p:cNvPr id="20" name="Text Box 2">
            <a:extLst>
              <a:ext uri="{FF2B5EF4-FFF2-40B4-BE49-F238E27FC236}">
                <a16:creationId xmlns:a16="http://schemas.microsoft.com/office/drawing/2014/main" id="{1136C6C7-F445-4F2A-BBD1-616E39A20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where is the evidence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697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668F34D7-004B-414F-B86A-A2D8D45C8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3736" y="0"/>
            <a:ext cx="10248264" cy="576121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85DD8FA-A898-4061-BE75-084BB8472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09"/>
          <a:stretch/>
        </p:blipFill>
        <p:spPr>
          <a:xfrm>
            <a:off x="3048000" y="1908382"/>
            <a:ext cx="6000328" cy="353138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CBBEA8-91A5-4FA0-B500-E8CA7924CC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155"/>
          <a:stretch/>
        </p:blipFill>
        <p:spPr>
          <a:xfrm>
            <a:off x="7968208" y="850296"/>
            <a:ext cx="4230658" cy="4607779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890D0E55-4D5A-45F8-8DFF-E86C3192B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881E97B-EB6A-430B-B7B9-795A43EF1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25826"/>
          <a:stretch/>
        </p:blipFill>
        <p:spPr>
          <a:xfrm>
            <a:off x="3444075" y="96484"/>
            <a:ext cx="7620477" cy="513386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80E1C239-4F0E-4F59-A71A-CEA2DE214CEA}"/>
              </a:ext>
            </a:extLst>
          </p:cNvPr>
          <p:cNvSpPr txBox="1"/>
          <p:nvPr/>
        </p:nvSpPr>
        <p:spPr>
          <a:xfrm>
            <a:off x="3155504" y="6211669"/>
            <a:ext cx="9036496" cy="646331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Schuren J, Vos A, Allen J.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Venous leg ulcer patients with low ABPI's: how much pressure is safe and tolerable</a:t>
            </a:r>
            <a:r>
              <a:rPr lang="en-US" sz="1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?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EWMA J 2010; 10(3): 29-34.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BD10116B-638F-4943-BDB5-D7899C9A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B902FB1-80E0-4E1D-B526-C7A6C91CF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C8DAE"/>
              </a:clrFrom>
              <a:clrTo>
                <a:srgbClr val="9C8DA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2274" y="2080708"/>
            <a:ext cx="4960682" cy="314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6" name="TextBox 41">
            <a:extLst>
              <a:ext uri="{FF2B5EF4-FFF2-40B4-BE49-F238E27FC236}">
                <a16:creationId xmlns:a16="http://schemas.microsoft.com/office/drawing/2014/main" id="{80E1C239-4F0E-4F59-A71A-CEA2DE214CEA}"/>
              </a:ext>
            </a:extLst>
          </p:cNvPr>
          <p:cNvSpPr txBox="1"/>
          <p:nvPr/>
        </p:nvSpPr>
        <p:spPr>
          <a:xfrm>
            <a:off x="3155504" y="6027003"/>
            <a:ext cx="9036496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Schuren J, Vos A, Allen J.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Venous leg ulcer patients with low ABPI's: how much pressure is safe and tolerable</a:t>
            </a:r>
            <a:r>
              <a:rPr lang="en-US" sz="1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?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EWMA J 2010; 10(3): 29-34.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8E5F667A-D096-48B0-8017-36F2D4D5FB02}"/>
              </a:ext>
            </a:extLst>
          </p:cNvPr>
          <p:cNvGrpSpPr/>
          <p:nvPr/>
        </p:nvGrpSpPr>
        <p:grpSpPr>
          <a:xfrm rot="21180314">
            <a:off x="8657108" y="1018146"/>
            <a:ext cx="2489961" cy="4296610"/>
            <a:chOff x="6114487" y="2148144"/>
            <a:chExt cx="2569551" cy="4425338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2DB488F4-3A5A-4EF8-BCC8-6B8F66303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4F6228"/>
                </a:clrFrom>
                <a:clrTo>
                  <a:srgbClr val="4F622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75497">
              <a:off x="6114487" y="2148144"/>
              <a:ext cx="2569551" cy="4425338"/>
            </a:xfrm>
            <a:prstGeom prst="rect">
              <a:avLst/>
            </a:prstGeom>
            <a:effectLst>
              <a:outerShdw blurRad="317500" dist="139700" dir="13500000" algn="br" rotWithShape="0">
                <a:prstClr val="black"/>
              </a:outerShdw>
            </a:effectLst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23BB56BF-C107-4543-BC4B-0A3B1D889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4F6228"/>
                </a:clrFrom>
                <a:clrTo>
                  <a:srgbClr val="4F622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75497">
              <a:off x="6114487" y="2148144"/>
              <a:ext cx="2569551" cy="4425338"/>
            </a:xfrm>
            <a:prstGeom prst="rect">
              <a:avLst/>
            </a:prstGeom>
            <a:effectLst>
              <a:outerShdw blurRad="317500" dist="139700" dir="2700000" algn="tl" rotWithShape="0">
                <a:prstClr val="black"/>
              </a:outerShdw>
            </a:effectLst>
          </p:spPr>
        </p:pic>
      </p:grpSp>
      <p:sp>
        <p:nvSpPr>
          <p:cNvPr id="21" name="TextBox 27">
            <a:extLst>
              <a:ext uri="{FF2B5EF4-FFF2-40B4-BE49-F238E27FC236}">
                <a16:creationId xmlns:a16="http://schemas.microsoft.com/office/drawing/2014/main" id="{4C3455E0-F6DF-4617-89A6-6292794DB872}"/>
              </a:ext>
            </a:extLst>
          </p:cNvPr>
          <p:cNvSpPr txBox="1"/>
          <p:nvPr/>
        </p:nvSpPr>
        <p:spPr>
          <a:xfrm>
            <a:off x="2711624" y="197993"/>
            <a:ext cx="8784976" cy="18158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compression for patients with ABPI's between 0.5-0.8</a:t>
            </a:r>
          </a:p>
          <a:p>
            <a:pPr>
              <a:buClr>
                <a:srgbClr val="FFFF00"/>
              </a:buClr>
              <a:buSzPct val="100000"/>
            </a:pPr>
            <a:endParaRPr lang="en-GB" sz="8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observational study   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nl-NL" sz="2000">
                <a:solidFill>
                  <a:schemeClr val="bg1"/>
                </a:solidFill>
                <a:latin typeface="Georgia" panose="02040502050405020303" pitchFamily="18" charset="0"/>
              </a:rPr>
              <a:t>8 centres in Canada &amp; the Netherlands</a:t>
            </a:r>
            <a:endParaRPr lang="en-US" sz="20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all routinely used bandages were applied by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experienced wound care nurses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54D38A-318C-4778-956C-24CDC6E7C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60" y="1201235"/>
            <a:ext cx="4669941" cy="4676037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3A89368-BE06-49EC-B8CE-10DD9B2B0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80E1C239-4F0E-4F59-A71A-CEA2DE214CEA}"/>
              </a:ext>
            </a:extLst>
          </p:cNvPr>
          <p:cNvSpPr txBox="1"/>
          <p:nvPr/>
        </p:nvSpPr>
        <p:spPr>
          <a:xfrm>
            <a:off x="3155504" y="6027003"/>
            <a:ext cx="9036496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Schuren J, Vos A, Allen J.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Venous leg ulcer patients with low ABPI's: how much pressure is safe and tolerable</a:t>
            </a:r>
            <a:r>
              <a:rPr lang="en-US" sz="1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?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EWMA J 2010; 10(3): 29-34.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8" name="TextBox 52">
            <a:extLst>
              <a:ext uri="{FF2B5EF4-FFF2-40B4-BE49-F238E27FC236}">
                <a16:creationId xmlns:a16="http://schemas.microsoft.com/office/drawing/2014/main" id="{531EC747-F78D-46B5-914C-9570A703CC20}"/>
              </a:ext>
            </a:extLst>
          </p:cNvPr>
          <p:cNvSpPr txBox="1"/>
          <p:nvPr/>
        </p:nvSpPr>
        <p:spPr>
          <a:xfrm>
            <a:off x="2711624" y="197993"/>
            <a:ext cx="8784976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compression for patients with ABPI's between 0.5-0.8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8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140 applications on 87 patients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average ABPI: 0.68 (range: 0.5 - 0.79)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average wear time: 3.7 days (range: 1 - 7)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average resting pressure: 24.9 mmHg (range: 6-40)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average SSI: 7.2 (range: -3 - 14)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E85F4B5-4A6F-4BC4-A080-DE639EB63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2297667"/>
            <a:ext cx="6480720" cy="3282171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472713CB-D4A2-4229-BBAF-38CCE0F91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80E1C239-4F0E-4F59-A71A-CEA2DE214CEA}"/>
              </a:ext>
            </a:extLst>
          </p:cNvPr>
          <p:cNvSpPr txBox="1"/>
          <p:nvPr/>
        </p:nvSpPr>
        <p:spPr>
          <a:xfrm>
            <a:off x="3155504" y="6027003"/>
            <a:ext cx="9036496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Schuren J, Vos A, Allen J.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Venous leg ulcer patients with low ABPI's: how much pressure is safe and tolerable</a:t>
            </a:r>
            <a:r>
              <a:rPr lang="en-US" sz="1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?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EWMA J 2010; 10(3): 29-34.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E85F4B5-4A6F-4BC4-A080-DE639EB63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2297667"/>
            <a:ext cx="6480720" cy="3282171"/>
          </a:xfrm>
          <a:prstGeom prst="rect">
            <a:avLst/>
          </a:prstGeom>
        </p:spPr>
      </p:pic>
      <p:sp>
        <p:nvSpPr>
          <p:cNvPr id="12" name="TextBox 52">
            <a:extLst>
              <a:ext uri="{FF2B5EF4-FFF2-40B4-BE49-F238E27FC236}">
                <a16:creationId xmlns:a16="http://schemas.microsoft.com/office/drawing/2014/main" id="{7293BABD-ECC7-4ABA-B256-9ECAB6A92582}"/>
              </a:ext>
            </a:extLst>
          </p:cNvPr>
          <p:cNvSpPr txBox="1"/>
          <p:nvPr/>
        </p:nvSpPr>
        <p:spPr>
          <a:xfrm>
            <a:off x="2711624" y="197993"/>
            <a:ext cx="8784976" cy="22467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compression for patients with ABPI's between 0.5-0.8</a:t>
            </a:r>
          </a:p>
          <a:p>
            <a:pPr>
              <a:buClr>
                <a:srgbClr val="FFFF00"/>
              </a:buClr>
              <a:buSzPct val="100000"/>
            </a:pPr>
            <a:endParaRPr lang="en-GB" sz="8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two adverse events were reported, both being pain in the foot</a:t>
            </a:r>
          </a:p>
          <a:p>
            <a:pPr lvl="1"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>
                <a:solidFill>
                  <a:schemeClr val="bg1"/>
                </a:solidFill>
                <a:latin typeface="Georgia" panose="02040502050405020303" pitchFamily="18" charset="0"/>
              </a:rPr>
              <a:t>  one (ABPI 0,76) was solved with some extra padding</a:t>
            </a:r>
          </a:p>
          <a:p>
            <a:pPr lvl="1"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>
                <a:solidFill>
                  <a:schemeClr val="bg1"/>
                </a:solidFill>
                <a:latin typeface="Georgia" panose="02040502050405020303" pitchFamily="18" charset="0"/>
              </a:rPr>
              <a:t>  one (ABPI 0,71) was referred to a vascular surgeon</a:t>
            </a:r>
            <a:br>
              <a:rPr lang="en-GB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GB" sz="8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strong correlation between resting pressure and SSI (p=0.001)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1 mmHg increase in resting pressure results in a SSI increase of 1.2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AC76997F-D529-4366-A245-E1355E2E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117F794C-C461-4D58-82FD-2F8A45BB7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582" y="0"/>
            <a:ext cx="9626418" cy="585266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B694393-B3AA-4E84-A1C9-7539AC37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compression or no compression in arterial patients 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B6CEE149-8B32-4779-B29D-D74E372E0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052" y="2920876"/>
            <a:ext cx="7704856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why this controversy ?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where is the evidence ?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 ?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 ?</a:t>
            </a:r>
          </a:p>
        </p:txBody>
      </p:sp>
    </p:spTree>
    <p:extLst>
      <p:ext uri="{BB962C8B-B14F-4D97-AF65-F5344CB8AC3E}">
        <p14:creationId xmlns:p14="http://schemas.microsoft.com/office/powerpoint/2010/main" val="5889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62DFCAB-A8E4-4CFC-88C0-DD828F4D9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26974"/>
          <a:stretch/>
        </p:blipFill>
        <p:spPr>
          <a:xfrm>
            <a:off x="3732107" y="0"/>
            <a:ext cx="7620477" cy="520911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6027003"/>
            <a:ext cx="12178268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5D9B9613-0D5C-4D1E-A00E-ED2B56F66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9C9ADD3-495C-42F6-94BD-2DAFF6B6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4181" t="4851" r="3184" b="4851"/>
          <a:stretch/>
        </p:blipFill>
        <p:spPr>
          <a:xfrm>
            <a:off x="8274837" y="44624"/>
            <a:ext cx="2069635" cy="191385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modified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394EB247-DF12-4EAC-A751-5BBBC75E6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E96A8F1-142C-67FA-A2F3-CA0D9556F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353" y="1484784"/>
            <a:ext cx="8453697" cy="3826981"/>
          </a:xfrm>
          <a:prstGeom prst="rect">
            <a:avLst/>
          </a:prstGeom>
        </p:spPr>
      </p:pic>
      <p:sp>
        <p:nvSpPr>
          <p:cNvPr id="12" name="TextBox 27">
            <a:extLst>
              <a:ext uri="{FF2B5EF4-FFF2-40B4-BE49-F238E27FC236}">
                <a16:creationId xmlns:a16="http://schemas.microsoft.com/office/drawing/2014/main" id="{A42D300B-A59D-87FE-5285-CD3B5FE086E0}"/>
              </a:ext>
            </a:extLst>
          </p:cNvPr>
          <p:cNvSpPr txBox="1"/>
          <p:nvPr/>
        </p:nvSpPr>
        <p:spPr>
          <a:xfrm>
            <a:off x="2711624" y="197993"/>
            <a:ext cx="7748420" cy="14465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ABPI between 0.5 - 0.8</a:t>
            </a:r>
            <a:endParaRPr lang="en-GB" sz="200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GB" sz="200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≈  2 weeks voluntary Coban 2 Lite compression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≈  mean pressure after application &lt; 30 mmHg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94AF5DE-0E30-D626-586A-E0F11203E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696" y="3939579"/>
            <a:ext cx="2333471" cy="13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9C9ADD3-495C-42F6-94BD-2DAFF6B6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4181" t="4851" r="3184" b="4851"/>
          <a:stretch/>
        </p:blipFill>
        <p:spPr>
          <a:xfrm>
            <a:off x="8274837" y="44624"/>
            <a:ext cx="2069635" cy="191385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D80238A-4E6C-4C01-9DC7-3B709B71D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234" y="1556792"/>
            <a:ext cx="8869766" cy="384404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modified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394EB247-DF12-4EAC-A751-5BBBC75E6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067117DA-374E-EC27-A642-40581FD8D031}"/>
              </a:ext>
            </a:extLst>
          </p:cNvPr>
          <p:cNvSpPr txBox="1"/>
          <p:nvPr/>
        </p:nvSpPr>
        <p:spPr>
          <a:xfrm>
            <a:off x="2711624" y="197993"/>
            <a:ext cx="7748420" cy="14465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ABPI between 0.5 - 0.8</a:t>
            </a:r>
            <a:endParaRPr lang="en-GB" sz="200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2 weeks voluntary Coban 2 Lite compression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mean pressure after application &lt; 30 mmHg</a:t>
            </a:r>
          </a:p>
        </p:txBody>
      </p:sp>
    </p:spTree>
    <p:extLst>
      <p:ext uri="{BB962C8B-B14F-4D97-AF65-F5344CB8AC3E}">
        <p14:creationId xmlns:p14="http://schemas.microsoft.com/office/powerpoint/2010/main" val="35510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AFEDB75A-04FF-46E1-B530-E0D14E04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C8DAE"/>
              </a:clrFrom>
              <a:clrTo>
                <a:srgbClr val="9C8DA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9799" y="2025184"/>
            <a:ext cx="206405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419F0A2-D437-4EDE-A9A2-17435461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C8DAE"/>
              </a:clrFrom>
              <a:clrTo>
                <a:srgbClr val="9C8DA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5229" y="2025184"/>
            <a:ext cx="201293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299BE2B-FBFE-47FF-824C-B03F17CFE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C8DAE"/>
              </a:clrFrom>
              <a:clrTo>
                <a:srgbClr val="9C8DA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7688" y="2025184"/>
            <a:ext cx="215591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modified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1" name="TextBox 96">
            <a:extLst>
              <a:ext uri="{FF2B5EF4-FFF2-40B4-BE49-F238E27FC236}">
                <a16:creationId xmlns:a16="http://schemas.microsoft.com/office/drawing/2014/main" id="{E1904696-0783-4966-81D0-D2426E213DAA}"/>
              </a:ext>
            </a:extLst>
          </p:cNvPr>
          <p:cNvSpPr txBox="1"/>
          <p:nvPr/>
        </p:nvSpPr>
        <p:spPr>
          <a:xfrm>
            <a:off x="2711624" y="197993"/>
            <a:ext cx="8964488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</a:p>
          <a:p>
            <a:pPr>
              <a:buClr>
                <a:srgbClr val="FFFF00"/>
              </a:buClr>
              <a:buSzPct val="100000"/>
            </a:pPr>
            <a:endParaRPr lang="en-GB" sz="4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  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pressure measurements (B1);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 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laser Doppler fluxmetry (forefoot);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  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acral pulsation (hallux);</a:t>
            </a:r>
          </a:p>
          <a:p>
            <a:pPr>
              <a:buClr>
                <a:srgbClr val="FFFF00"/>
              </a:buClr>
              <a:buSzPct val="100000"/>
            </a:pPr>
            <a:r>
              <a:rPr lang="en-GB" sz="2000">
                <a:solidFill>
                  <a:srgbClr val="FFFF00"/>
                </a:solidFill>
                <a:latin typeface="Georgia" panose="02040502050405020303" pitchFamily="18" charset="0"/>
              </a:rPr>
              <a:t>≈  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volumetry (8 patients)</a:t>
            </a:r>
            <a:b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en-GB" sz="2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37E4782-9E17-417A-9AAB-6AB1E0C5D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5901" y="2044657"/>
            <a:ext cx="1983984" cy="2988000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B7032D5-A675-4C0F-88CB-F08D4EB3A0A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FF00"/>
              </a:clrFrom>
              <a:clrTo>
                <a:srgbClr val="00FF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671" y="2106670"/>
            <a:ext cx="2133741" cy="2925987"/>
          </a:xfrm>
          <a:prstGeom prst="rect">
            <a:avLst/>
          </a:prstGeom>
          <a:effectLst>
            <a:outerShdw blurRad="317500" dist="139700" dir="2700000" algn="tl" rotWithShape="0">
              <a:prstClr val="black">
                <a:alpha val="85000"/>
              </a:prstClr>
            </a:outerShdw>
          </a:effectLst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BE1DDD27-B385-4837-8A27-A32358010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fbeelding 29">
            <a:extLst>
              <a:ext uri="{FF2B5EF4-FFF2-40B4-BE49-F238E27FC236}">
                <a16:creationId xmlns:a16="http://schemas.microsoft.com/office/drawing/2014/main" id="{0999D409-7B44-4F78-93EA-7730A288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26"/>
          <a:stretch/>
        </p:blipFill>
        <p:spPr>
          <a:xfrm>
            <a:off x="3647728" y="1336767"/>
            <a:ext cx="8352928" cy="402801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modified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5" name="TextBox 96">
            <a:extLst>
              <a:ext uri="{FF2B5EF4-FFF2-40B4-BE49-F238E27FC236}">
                <a16:creationId xmlns:a16="http://schemas.microsoft.com/office/drawing/2014/main" id="{85E09BED-D64D-40DC-8413-2CFA9629CCF8}"/>
              </a:ext>
            </a:extLst>
          </p:cNvPr>
          <p:cNvSpPr txBox="1"/>
          <p:nvPr/>
        </p:nvSpPr>
        <p:spPr>
          <a:xfrm>
            <a:off x="2711624" y="197993"/>
            <a:ext cx="6264696" cy="113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laser Doppler fluxmetry indicated significant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 improvements of the microcirculation (p=0.01)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F0133A24-41A7-4592-BF50-C91E1E06A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79A2CFD-D240-496E-8CF1-55E28AE01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9"/>
          <a:stretch/>
        </p:blipFill>
        <p:spPr>
          <a:xfrm>
            <a:off x="3843939" y="1556792"/>
            <a:ext cx="8248603" cy="378473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0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graph based on data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C8CF74-9B71-45D7-9D06-045CB1ACB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019" y="1422358"/>
            <a:ext cx="4178230" cy="69048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2B3D74F-3824-42F9-B081-4D12279D6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8016975" y="1129012"/>
            <a:ext cx="189232" cy="967622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6E816D7-CB90-4F57-A917-20BCA9D9E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>
            <a:off x="8016974" y="1427941"/>
            <a:ext cx="189231" cy="967623"/>
          </a:xfrm>
          <a:prstGeom prst="rect">
            <a:avLst/>
          </a:prstGeom>
          <a:effectLst>
            <a:outerShdw blurRad="1397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E7700A6-C118-4EAF-94A2-99D8C088CBFD}"/>
              </a:ext>
            </a:extLst>
          </p:cNvPr>
          <p:cNvSpPr txBox="1"/>
          <p:nvPr/>
        </p:nvSpPr>
        <p:spPr>
          <a:xfrm>
            <a:off x="8568940" y="1472347"/>
            <a:ext cx="1677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olina LT Std" panose="00000500000000000000" pitchFamily="2" charset="0"/>
              </a:rPr>
              <a:t>without compression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A180C75-E3E8-4ED8-B553-3A166F1785ED}"/>
              </a:ext>
            </a:extLst>
          </p:cNvPr>
          <p:cNvSpPr txBox="1"/>
          <p:nvPr/>
        </p:nvSpPr>
        <p:spPr>
          <a:xfrm>
            <a:off x="8568940" y="1764305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olina LT Std" panose="00000500000000000000" pitchFamily="2" charset="0"/>
              </a:rPr>
              <a:t>with compression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1AF2C83-6D84-4CB3-880D-DDF59EE564D6}"/>
              </a:ext>
            </a:extLst>
          </p:cNvPr>
          <p:cNvSpPr/>
          <p:nvPr/>
        </p:nvSpPr>
        <p:spPr>
          <a:xfrm>
            <a:off x="4295800" y="1472347"/>
            <a:ext cx="420353" cy="74313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ED89A423-2B30-4548-9299-725C2AD66FCA}"/>
              </a:ext>
            </a:extLst>
          </p:cNvPr>
          <p:cNvSpPr txBox="1"/>
          <p:nvPr/>
        </p:nvSpPr>
        <p:spPr>
          <a:xfrm>
            <a:off x="3810538" y="1838706"/>
            <a:ext cx="2566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olina LT Std" panose="00000500000000000000" pitchFamily="2" charset="0"/>
              </a:rPr>
              <a:t>ml blood / 100 ml tissue / minute</a:t>
            </a:r>
          </a:p>
        </p:txBody>
      </p:sp>
      <p:sp>
        <p:nvSpPr>
          <p:cNvPr id="15" name="TextBox 96">
            <a:extLst>
              <a:ext uri="{FF2B5EF4-FFF2-40B4-BE49-F238E27FC236}">
                <a16:creationId xmlns:a16="http://schemas.microsoft.com/office/drawing/2014/main" id="{85E09BED-D64D-40DC-8413-2CFA9629CCF8}"/>
              </a:ext>
            </a:extLst>
          </p:cNvPr>
          <p:cNvSpPr txBox="1"/>
          <p:nvPr/>
        </p:nvSpPr>
        <p:spPr>
          <a:xfrm>
            <a:off x="2711624" y="197993"/>
            <a:ext cx="8784976" cy="144655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with the technique of acral oscillography used in this study, a clear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trend towards an advantage or disadvantage caused by compression,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could not be provided 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17CE5635-E5D3-4202-A405-D5FF3311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>
            <a:extLst>
              <a:ext uri="{FF2B5EF4-FFF2-40B4-BE49-F238E27FC236}">
                <a16:creationId xmlns:a16="http://schemas.microsoft.com/office/drawing/2014/main" id="{AE5A88A7-7D9B-4C84-B646-BB85E849E829}"/>
              </a:ext>
            </a:extLst>
          </p:cNvPr>
          <p:cNvGrpSpPr/>
          <p:nvPr/>
        </p:nvGrpSpPr>
        <p:grpSpPr>
          <a:xfrm>
            <a:off x="4357869" y="1454967"/>
            <a:ext cx="7560840" cy="3662469"/>
            <a:chOff x="4357869" y="1454967"/>
            <a:chExt cx="7560840" cy="3662469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9BD9A601-96C2-460E-A1E2-80350A565522}"/>
                </a:ext>
              </a:extLst>
            </p:cNvPr>
            <p:cNvGrpSpPr/>
            <p:nvPr/>
          </p:nvGrpSpPr>
          <p:grpSpPr>
            <a:xfrm>
              <a:off x="4357869" y="1454967"/>
              <a:ext cx="7560840" cy="3136100"/>
              <a:chOff x="4357869" y="1454967"/>
              <a:chExt cx="7560840" cy="3136100"/>
            </a:xfrm>
          </p:grpSpPr>
          <p:cxnSp>
            <p:nvCxnSpPr>
              <p:cNvPr id="16" name="Straight Connector 74">
                <a:extLst>
                  <a:ext uri="{FF2B5EF4-FFF2-40B4-BE49-F238E27FC236}">
                    <a16:creationId xmlns:a16="http://schemas.microsoft.com/office/drawing/2014/main" id="{23650E44-8486-48CB-8BB6-A8A20C8EF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7869" y="4591067"/>
                <a:ext cx="756084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74">
                <a:extLst>
                  <a:ext uri="{FF2B5EF4-FFF2-40B4-BE49-F238E27FC236}">
                    <a16:creationId xmlns:a16="http://schemas.microsoft.com/office/drawing/2014/main" id="{DCDFE3ED-29C8-4EE8-8AB7-ED03A69254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7869" y="3550703"/>
                <a:ext cx="756084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74">
                <a:extLst>
                  <a:ext uri="{FF2B5EF4-FFF2-40B4-BE49-F238E27FC236}">
                    <a16:creationId xmlns:a16="http://schemas.microsoft.com/office/drawing/2014/main" id="{1D214E55-9B11-4A2E-97B6-3AFB0321D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7869" y="4067133"/>
                <a:ext cx="756084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74">
                <a:extLst>
                  <a:ext uri="{FF2B5EF4-FFF2-40B4-BE49-F238E27FC236}">
                    <a16:creationId xmlns:a16="http://schemas.microsoft.com/office/drawing/2014/main" id="{4FCD0D9E-53CB-4956-936F-DE6AC32C8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7869" y="3016830"/>
                <a:ext cx="756084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74">
                <a:extLst>
                  <a:ext uri="{FF2B5EF4-FFF2-40B4-BE49-F238E27FC236}">
                    <a16:creationId xmlns:a16="http://schemas.microsoft.com/office/drawing/2014/main" id="{912B8060-5BEA-4B6C-9EF5-3AB08BB796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7869" y="2492896"/>
                <a:ext cx="756084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74">
                <a:extLst>
                  <a:ext uri="{FF2B5EF4-FFF2-40B4-BE49-F238E27FC236}">
                    <a16:creationId xmlns:a16="http://schemas.microsoft.com/office/drawing/2014/main" id="{2E31376A-3CC9-4FEE-90B9-389259895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7869" y="1978901"/>
                <a:ext cx="756084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74">
                <a:extLst>
                  <a:ext uri="{FF2B5EF4-FFF2-40B4-BE49-F238E27FC236}">
                    <a16:creationId xmlns:a16="http://schemas.microsoft.com/office/drawing/2014/main" id="{D7EFEC0F-0ACD-4C30-A143-FCA99F7AB9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7869" y="1454967"/>
                <a:ext cx="756084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74">
              <a:extLst>
                <a:ext uri="{FF2B5EF4-FFF2-40B4-BE49-F238E27FC236}">
                  <a16:creationId xmlns:a16="http://schemas.microsoft.com/office/drawing/2014/main" id="{D670B7DC-814A-4B11-AA2B-284A57BCBBA3}"/>
                </a:ext>
              </a:extLst>
            </p:cNvPr>
            <p:cNvCxnSpPr>
              <a:cxnSpLocks/>
            </p:cNvCxnSpPr>
            <p:nvPr/>
          </p:nvCxnSpPr>
          <p:spPr>
            <a:xfrm>
              <a:off x="4357869" y="5117436"/>
              <a:ext cx="756084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graph based on data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EB9987D5-CE0A-49F2-ADD9-D14163C05561}"/>
              </a:ext>
            </a:extLst>
          </p:cNvPr>
          <p:cNvSpPr txBox="1"/>
          <p:nvPr/>
        </p:nvSpPr>
        <p:spPr>
          <a:xfrm>
            <a:off x="2711624" y="197993"/>
            <a:ext cx="7748420" cy="113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volumetry performed on 8 patients revealed </a:t>
            </a:r>
            <a:b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     an average volume reduction of </a:t>
            </a: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7.3% (</a:t>
            </a:r>
            <a:r>
              <a:rPr lang="en-US" sz="2000" i="1">
                <a:solidFill>
                  <a:schemeClr val="bg1"/>
                </a:solidFill>
                <a:latin typeface="Georgia" panose="02040502050405020303" pitchFamily="18" charset="0"/>
              </a:rPr>
              <a:t>p</a:t>
            </a: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=0.03)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64DE3392-2115-451C-B3E5-4A4DE83AA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30" name="Chart 2">
            <a:extLst>
              <a:ext uri="{FF2B5EF4-FFF2-40B4-BE49-F238E27FC236}">
                <a16:creationId xmlns:a16="http://schemas.microsoft.com/office/drawing/2014/main" id="{8936AD21-EE79-40CF-9BFE-F4D132645E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413159"/>
              </p:ext>
            </p:extLst>
          </p:nvPr>
        </p:nvGraphicFramePr>
        <p:xfrm>
          <a:off x="3791744" y="1336767"/>
          <a:ext cx="8136904" cy="390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2798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BF6C2A9B-D22D-4010-9B93-958965ED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648" y="1715426"/>
            <a:ext cx="9394750" cy="370059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modified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EB9987D5-CE0A-49F2-ADD9-D14163C05561}"/>
              </a:ext>
            </a:extLst>
          </p:cNvPr>
          <p:cNvSpPr txBox="1"/>
          <p:nvPr/>
        </p:nvSpPr>
        <p:spPr>
          <a:xfrm>
            <a:off x="2711624" y="197993"/>
            <a:ext cx="774842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1421B78B-7E76-4AD1-9A46-C6A02F81DAB5}"/>
              </a:ext>
            </a:extLst>
          </p:cNvPr>
          <p:cNvSpPr txBox="1"/>
          <p:nvPr/>
        </p:nvSpPr>
        <p:spPr>
          <a:xfrm>
            <a:off x="3561436" y="2282402"/>
            <a:ext cx="1944216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GB" sz="2400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GB" sz="2000">
                <a:solidFill>
                  <a:schemeClr val="bg1"/>
                </a:solidFill>
                <a:latin typeface="Georgia" panose="02040502050405020303" pitchFamily="18" charset="0"/>
              </a:rPr>
              <a:t>in addition: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147FE149-97F2-456B-9526-A3801EC3C369}"/>
              </a:ext>
            </a:extLst>
          </p:cNvPr>
          <p:cNvSpPr txBox="1"/>
          <p:nvPr/>
        </p:nvSpPr>
        <p:spPr>
          <a:xfrm>
            <a:off x="3985778" y="2744067"/>
            <a:ext cx="3788395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indent="-342900"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no pain or skin problems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comfortable compression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good tolerance</a:t>
            </a:r>
            <a:endParaRPr lang="en-GB" sz="2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F793A146-B86E-465D-A132-5CBA6982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BF6C2A9B-D22D-4010-9B93-958965ED7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7648" y="1715426"/>
            <a:ext cx="9394750" cy="370059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C12EADE-0AEE-48CD-B9FA-D2568371B783}"/>
              </a:ext>
            </a:extLst>
          </p:cNvPr>
          <p:cNvSpPr txBox="1"/>
          <p:nvPr/>
        </p:nvSpPr>
        <p:spPr>
          <a:xfrm>
            <a:off x="13732" y="5842337"/>
            <a:ext cx="12178268" cy="1015663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r"/>
            <a:r>
              <a:rPr lang="nl-NL"/>
              <a:t>modified from:</a:t>
            </a:r>
          </a:p>
          <a:p>
            <a:pPr algn="r"/>
            <a:r>
              <a:rPr lang="nl-NL"/>
              <a:t>Jünger M, Haase H, Schwenke L, Bichel J, Schuren J, Ladwig A.</a:t>
            </a:r>
          </a:p>
          <a:p>
            <a:pPr algn="r"/>
            <a:r>
              <a:rPr lang="en-GB"/>
              <a:t>Macro- and microperfusion during application of a new compression system, </a:t>
            </a:r>
          </a:p>
          <a:p>
            <a:pPr algn="r"/>
            <a:r>
              <a:rPr lang="en-GB"/>
              <a:t>designed for patients with leg ulcer and concomitant peripheral arterial occlusive disease.</a:t>
            </a:r>
            <a:endParaRPr lang="nl-NL"/>
          </a:p>
          <a:p>
            <a:pPr algn="r"/>
            <a:r>
              <a:rPr lang="en-GB"/>
              <a:t>Clin Hemorheology and Microcirculation 2013; 53(3): 281-293.</a:t>
            </a:r>
            <a:endParaRPr lang="nl-NL"/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EB9987D5-CE0A-49F2-ADD9-D14163C05561}"/>
              </a:ext>
            </a:extLst>
          </p:cNvPr>
          <p:cNvSpPr txBox="1"/>
          <p:nvPr/>
        </p:nvSpPr>
        <p:spPr>
          <a:xfrm>
            <a:off x="2711624" y="197993"/>
            <a:ext cx="774842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15 patients with PAOD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27">
            <a:extLst>
              <a:ext uri="{FF2B5EF4-FFF2-40B4-BE49-F238E27FC236}">
                <a16:creationId xmlns:a16="http://schemas.microsoft.com/office/drawing/2014/main" id="{632A5F51-C4B4-4FBE-906C-5179498B8321}"/>
              </a:ext>
            </a:extLst>
          </p:cNvPr>
          <p:cNvSpPr txBox="1"/>
          <p:nvPr/>
        </p:nvSpPr>
        <p:spPr>
          <a:xfrm>
            <a:off x="3071664" y="1348755"/>
            <a:ext cx="7748420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conclusions: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9F657865-794C-48F9-9477-B8471BDF1D94}"/>
              </a:ext>
            </a:extLst>
          </p:cNvPr>
          <p:cNvSpPr txBox="1"/>
          <p:nvPr/>
        </p:nvSpPr>
        <p:spPr>
          <a:xfrm>
            <a:off x="3985778" y="2037616"/>
            <a:ext cx="6834306" cy="28315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indent="-342900"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the presence of intact skin without any pressure-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related injury, provided the essential clinical proof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that the microcirculation in the dermal capillary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system remained sufficient.</a:t>
            </a:r>
          </a:p>
          <a:p>
            <a:pPr indent="-342900">
              <a:buClr>
                <a:srgbClr val="FFFF00"/>
              </a:buClr>
              <a:buSzPct val="100000"/>
              <a:buFont typeface="Symbol" pitchFamily="18" charset="2"/>
              <a:buChar char="º"/>
            </a:pPr>
            <a:endParaRPr lang="en-US" sz="9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indent="-342900"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The absence of hypoxy-related pain confirmed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these results.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sz="9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indent="-342900"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It could be shown that there were beneficial effects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 on the microcirculation.</a:t>
            </a:r>
            <a:endParaRPr lang="en-GB" sz="2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23C39173-8BE7-4A14-8D2B-6DDBA88BC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safe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85DD8FA-A898-4061-BE75-084BB8472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09"/>
          <a:stretch/>
        </p:blipFill>
        <p:spPr>
          <a:xfrm>
            <a:off x="3048000" y="1908382"/>
            <a:ext cx="6000328" cy="353138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69C2658-3DFF-4944-A039-FD99F7B79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995" y="1186320"/>
            <a:ext cx="4858433" cy="4777146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F0656FA5-D897-42B6-8FCB-707C4AF53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B80A835-396E-41F3-BE68-9C00430C8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582" y="0"/>
            <a:ext cx="9626418" cy="58526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24E22D-BE67-41F5-91F2-2617E0ECB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BDFC76DE-9CB8-4BB8-BF31-3CE921A4B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776" y="1700808"/>
            <a:ext cx="7050195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" ...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 the </a:t>
            </a:r>
            <a:r>
              <a:rPr 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'instructions for use'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most commercially available compression bandages and systems, one can read that these products should not be used on patients with an ABPI below 0.8 "</a:t>
            </a:r>
            <a:endParaRPr lang="nl-NL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8FFCF9C3-709F-4064-BAEE-5CAA9C52504D}"/>
              </a:ext>
            </a:extLst>
          </p:cNvPr>
          <p:cNvSpPr txBox="1"/>
          <p:nvPr/>
        </p:nvSpPr>
        <p:spPr>
          <a:xfrm>
            <a:off x="3155504" y="6027003"/>
            <a:ext cx="9036496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from:</a:t>
            </a:r>
          </a:p>
          <a:p>
            <a:pPr algn="r"/>
            <a:r>
              <a:rPr lang="en-US" noProof="1"/>
              <a:t>Schuren J.</a:t>
            </a:r>
          </a:p>
          <a:p>
            <a:pPr algn="r"/>
            <a:r>
              <a:rPr lang="en-US" noProof="1"/>
              <a:t>Compression unravelled.</a:t>
            </a:r>
          </a:p>
          <a:p>
            <a:pPr algn="r"/>
            <a:r>
              <a:rPr lang="en-US" noProof="1"/>
              <a:t>Margreff Druck GmbH, Essen, Germany; 2011: 140.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05C062E-FBC7-4D96-8F1E-9ACBA6212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49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59359C74-75AF-49D6-B21F-A46105523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rcRect b="12690"/>
          <a:stretch/>
        </p:blipFill>
        <p:spPr bwMode="auto">
          <a:xfrm>
            <a:off x="3812799" y="116632"/>
            <a:ext cx="7899825" cy="50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76200" dir="2700000" algn="tl" rotWithShape="0">
              <a:prstClr val="black"/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Box 63">
            <a:extLst>
              <a:ext uri="{FF2B5EF4-FFF2-40B4-BE49-F238E27FC236}">
                <a16:creationId xmlns:a16="http://schemas.microsoft.com/office/drawing/2014/main" id="{4FB51946-C035-4386-91D1-9401C80E1E65}"/>
              </a:ext>
            </a:extLst>
          </p:cNvPr>
          <p:cNvSpPr txBox="1"/>
          <p:nvPr/>
        </p:nvSpPr>
        <p:spPr>
          <a:xfrm>
            <a:off x="3048000" y="6211669"/>
            <a:ext cx="9144000" cy="646331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Mosti G, Iabichella ML, Partsch H.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Compression therapy in mixed ulcers increases venous output and arterial perfusion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2012; 55: 122-128. 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3DD79A39-2ED3-40D7-AE6B-E5A0EF853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Box 63">
            <a:extLst>
              <a:ext uri="{FF2B5EF4-FFF2-40B4-BE49-F238E27FC236}">
                <a16:creationId xmlns:a16="http://schemas.microsoft.com/office/drawing/2014/main" id="{4FB51946-C035-4386-91D1-9401C80E1E65}"/>
              </a:ext>
            </a:extLst>
          </p:cNvPr>
          <p:cNvSpPr txBox="1"/>
          <p:nvPr/>
        </p:nvSpPr>
        <p:spPr>
          <a:xfrm>
            <a:off x="3048000" y="6027003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Mosti G, Iabichella ML, Partsch H.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Compression therapy in mixed ulcers increases venous output and arterial perfusion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2012; 55: 122-128. </a:t>
            </a:r>
          </a:p>
        </p:txBody>
      </p:sp>
      <p:sp>
        <p:nvSpPr>
          <p:cNvPr id="55" name="TextBox 78">
            <a:extLst>
              <a:ext uri="{FF2B5EF4-FFF2-40B4-BE49-F238E27FC236}">
                <a16:creationId xmlns:a16="http://schemas.microsoft.com/office/drawing/2014/main" id="{6CAEF981-DAC6-4FF6-A23B-F0954A2B78C4}"/>
              </a:ext>
            </a:extLst>
          </p:cNvPr>
          <p:cNvSpPr txBox="1"/>
          <p:nvPr/>
        </p:nvSpPr>
        <p:spPr>
          <a:xfrm>
            <a:off x="2676128" y="116632"/>
            <a:ext cx="8964488" cy="20159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25 patients with PAOD </a:t>
            </a:r>
            <a:r>
              <a:rPr lang="en-GB" sz="2000" b="1">
                <a:solidFill>
                  <a:schemeClr val="bg1"/>
                </a:solidFill>
                <a:latin typeface="Georgia" panose="02040502050405020303" pitchFamily="18" charset="0"/>
              </a:rPr>
              <a:t>(mean ABPI: 0.58; range: 0.5-0.65)</a:t>
            </a:r>
            <a:endParaRPr lang="en-GB" sz="2400" b="1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endParaRPr lang="en-GB" sz="3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Inelastic compression of up to 40 mmHg (B1):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</a:pPr>
            <a:endParaRPr lang="en-US" sz="5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increases the arterial perfusion of the compressed part of the leg</a:t>
            </a:r>
          </a:p>
          <a:p>
            <a:pPr>
              <a:buClr>
                <a:schemeClr val="accent4">
                  <a:lumMod val="50000"/>
                </a:schemeClr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does not detoriate the arterial perfusion distal to the bandage</a:t>
            </a:r>
          </a:p>
          <a:p>
            <a:pPr>
              <a:buClr>
                <a:schemeClr val="accent4">
                  <a:lumMod val="50000"/>
                </a:schemeClr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significantly increases  transcutaneous oxygen pressure on the forefoot </a:t>
            </a:r>
          </a:p>
          <a:p>
            <a:pPr>
              <a:buClr>
                <a:schemeClr val="accent4">
                  <a:lumMod val="50000"/>
                </a:schemeClr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significantly improves the reduced venous pump function (EF)</a:t>
            </a:r>
            <a:endParaRPr lang="en-GB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B872F17-3DDB-4E6C-A9AA-196425D7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2171701"/>
            <a:ext cx="7124700" cy="3060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1088C7B-8E29-4DCF-84F1-DB4342A1CB29}"/>
              </a:ext>
            </a:extLst>
          </p:cNvPr>
          <p:cNvSpPr/>
          <p:nvPr/>
        </p:nvSpPr>
        <p:spPr>
          <a:xfrm>
            <a:off x="4389401" y="2142874"/>
            <a:ext cx="482352" cy="46166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TextBox 76">
            <a:extLst>
              <a:ext uri="{FF2B5EF4-FFF2-40B4-BE49-F238E27FC236}">
                <a16:creationId xmlns:a16="http://schemas.microsoft.com/office/drawing/2014/main" id="{883D0D5A-8F59-4CA0-AB3D-D6E3D42EF843}"/>
              </a:ext>
            </a:extLst>
          </p:cNvPr>
          <p:cNvSpPr txBox="1"/>
          <p:nvPr/>
        </p:nvSpPr>
        <p:spPr>
          <a:xfrm>
            <a:off x="3287688" y="2164794"/>
            <a:ext cx="7115016" cy="400110"/>
          </a:xfrm>
          <a:prstGeom prst="rect">
            <a:avLst/>
          </a:prstGeom>
          <a:noFill/>
          <a:effectLst>
            <a:outerShdw blurRad="381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laser Doppler flux sub-bandage (peri-wound skin)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25095324-BF29-4F9A-B5FC-6804C3901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3E29F7E-A7E6-4E7B-89A2-EFA774BD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596" y="2658955"/>
            <a:ext cx="7581472" cy="2592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Box 63">
            <a:extLst>
              <a:ext uri="{FF2B5EF4-FFF2-40B4-BE49-F238E27FC236}">
                <a16:creationId xmlns:a16="http://schemas.microsoft.com/office/drawing/2014/main" id="{4FB51946-C035-4386-91D1-9401C80E1E65}"/>
              </a:ext>
            </a:extLst>
          </p:cNvPr>
          <p:cNvSpPr txBox="1"/>
          <p:nvPr/>
        </p:nvSpPr>
        <p:spPr>
          <a:xfrm>
            <a:off x="3048000" y="6027003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Mosti G, Iabichella ML, Partsch H.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Compression therapy in mixed ulcers increases venous output and arterial perfusion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2012; 55: 122-128. </a:t>
            </a:r>
          </a:p>
        </p:txBody>
      </p:sp>
      <p:sp>
        <p:nvSpPr>
          <p:cNvPr id="55" name="TextBox 78">
            <a:extLst>
              <a:ext uri="{FF2B5EF4-FFF2-40B4-BE49-F238E27FC236}">
                <a16:creationId xmlns:a16="http://schemas.microsoft.com/office/drawing/2014/main" id="{6CAEF981-DAC6-4FF6-A23B-F0954A2B78C4}"/>
              </a:ext>
            </a:extLst>
          </p:cNvPr>
          <p:cNvSpPr txBox="1"/>
          <p:nvPr/>
        </p:nvSpPr>
        <p:spPr>
          <a:xfrm>
            <a:off x="2676128" y="116632"/>
            <a:ext cx="8964488" cy="20159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25 patients with PAOD </a:t>
            </a:r>
            <a:r>
              <a:rPr lang="en-GB" sz="2000" b="1">
                <a:solidFill>
                  <a:schemeClr val="bg1"/>
                </a:solidFill>
                <a:latin typeface="Georgia" panose="02040502050405020303" pitchFamily="18" charset="0"/>
              </a:rPr>
              <a:t>(mean ABPI: 0.58; range: 0.5-0.65)</a:t>
            </a:r>
            <a:endParaRPr lang="en-GB" sz="2400" b="1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endParaRPr lang="en-GB" sz="3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Inelastic compression of up to 40 mmHg (B1):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</a:pPr>
            <a:endParaRPr lang="en-US" sz="5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increases the arterial perfusion of the compressed part of the leg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 does not detoriate the arterial perfusion distal to the bandage</a:t>
            </a:r>
          </a:p>
          <a:p>
            <a:pPr>
              <a:buClr>
                <a:schemeClr val="accent4">
                  <a:lumMod val="50000"/>
                </a:schemeClr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significantly increases  transcutaneous oxygen pressure on the forefoot </a:t>
            </a:r>
          </a:p>
          <a:p>
            <a:pPr>
              <a:buClr>
                <a:schemeClr val="accent4">
                  <a:lumMod val="50000"/>
                </a:schemeClr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significantly improves the reduced venous pump function (EF)</a:t>
            </a:r>
            <a:endParaRPr lang="en-GB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1088C7B-8E29-4DCF-84F1-DB4342A1CB29}"/>
              </a:ext>
            </a:extLst>
          </p:cNvPr>
          <p:cNvSpPr/>
          <p:nvPr/>
        </p:nvSpPr>
        <p:spPr>
          <a:xfrm>
            <a:off x="4389401" y="2142874"/>
            <a:ext cx="482352" cy="46166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Box 76">
            <a:extLst>
              <a:ext uri="{FF2B5EF4-FFF2-40B4-BE49-F238E27FC236}">
                <a16:creationId xmlns:a16="http://schemas.microsoft.com/office/drawing/2014/main" id="{52E5DCD9-537E-456F-9619-7E3013FE4C2A}"/>
              </a:ext>
            </a:extLst>
          </p:cNvPr>
          <p:cNvSpPr txBox="1"/>
          <p:nvPr/>
        </p:nvSpPr>
        <p:spPr>
          <a:xfrm>
            <a:off x="2848520" y="2157961"/>
            <a:ext cx="6851393" cy="400110"/>
          </a:xfrm>
          <a:prstGeom prst="rect">
            <a:avLst/>
          </a:prstGeom>
          <a:noFill/>
          <a:effectLst>
            <a:outerShdw blurRad="381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laser Doppler flux distal to the bandage (toe)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57437E92-2698-4AF4-8501-BE2721B8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2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Box 63">
            <a:extLst>
              <a:ext uri="{FF2B5EF4-FFF2-40B4-BE49-F238E27FC236}">
                <a16:creationId xmlns:a16="http://schemas.microsoft.com/office/drawing/2014/main" id="{4FB51946-C035-4386-91D1-9401C80E1E65}"/>
              </a:ext>
            </a:extLst>
          </p:cNvPr>
          <p:cNvSpPr txBox="1"/>
          <p:nvPr/>
        </p:nvSpPr>
        <p:spPr>
          <a:xfrm>
            <a:off x="3048000" y="6027003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Mosti G, Iabichella ML, Partsch H.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Compression therapy in mixed ulcers increases venous output and arterial perfusion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2012; 55: 122-128. </a:t>
            </a:r>
          </a:p>
        </p:txBody>
      </p:sp>
      <p:sp>
        <p:nvSpPr>
          <p:cNvPr id="55" name="TextBox 78">
            <a:extLst>
              <a:ext uri="{FF2B5EF4-FFF2-40B4-BE49-F238E27FC236}">
                <a16:creationId xmlns:a16="http://schemas.microsoft.com/office/drawing/2014/main" id="{6CAEF981-DAC6-4FF6-A23B-F0954A2B78C4}"/>
              </a:ext>
            </a:extLst>
          </p:cNvPr>
          <p:cNvSpPr txBox="1"/>
          <p:nvPr/>
        </p:nvSpPr>
        <p:spPr>
          <a:xfrm>
            <a:off x="2676128" y="116632"/>
            <a:ext cx="8964488" cy="20159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25 patients with PAOD </a:t>
            </a:r>
            <a:r>
              <a:rPr lang="en-GB" sz="2000" b="1">
                <a:solidFill>
                  <a:schemeClr val="bg1"/>
                </a:solidFill>
                <a:latin typeface="Georgia" panose="02040502050405020303" pitchFamily="18" charset="0"/>
              </a:rPr>
              <a:t>(mean ABPI: 0.58; range: 0.5-0.65)</a:t>
            </a:r>
            <a:endParaRPr lang="en-GB" sz="2400" b="1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endParaRPr lang="en-GB" sz="3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Inelastic compression of up to 40 mmHg (B1):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</a:pPr>
            <a:endParaRPr lang="en-US" sz="5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increases the arterial perfusion of the compressed part of the leg</a:t>
            </a: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does not detoriate the arterial perfusion distal to the bandage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significantly increases  transcutaneous oxygen pressure on the forefoot </a:t>
            </a:r>
          </a:p>
          <a:p>
            <a:pPr>
              <a:buClr>
                <a:schemeClr val="accent4">
                  <a:lumMod val="50000"/>
                </a:schemeClr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significantly improves the reduced venous pump function (EF)</a:t>
            </a:r>
            <a:endParaRPr lang="en-GB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1088C7B-8E29-4DCF-84F1-DB4342A1CB29}"/>
              </a:ext>
            </a:extLst>
          </p:cNvPr>
          <p:cNvSpPr/>
          <p:nvPr/>
        </p:nvSpPr>
        <p:spPr>
          <a:xfrm>
            <a:off x="4389401" y="2142874"/>
            <a:ext cx="482352" cy="46166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Box 51">
            <a:extLst>
              <a:ext uri="{FF2B5EF4-FFF2-40B4-BE49-F238E27FC236}">
                <a16:creationId xmlns:a16="http://schemas.microsoft.com/office/drawing/2014/main" id="{0E0D795A-8992-4299-93D0-77BF70CB56A0}"/>
              </a:ext>
            </a:extLst>
          </p:cNvPr>
          <p:cNvSpPr txBox="1"/>
          <p:nvPr/>
        </p:nvSpPr>
        <p:spPr>
          <a:xfrm>
            <a:off x="3208560" y="2157961"/>
            <a:ext cx="6948875" cy="400110"/>
          </a:xfrm>
          <a:prstGeom prst="rect">
            <a:avLst/>
          </a:prstGeom>
          <a:noFill/>
          <a:effectLst>
            <a:outerShdw blurRad="381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TcPO</a:t>
            </a:r>
            <a:r>
              <a:rPr lang="en-GB" sz="2000" b="1" baseline="-250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</a:t>
            </a:r>
            <a:r>
              <a:rPr lang="en-GB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measurements (Periflux system 5000)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8C06ED4-620E-4CBA-BB72-1D09DC62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2536856"/>
            <a:ext cx="6809657" cy="2880000"/>
          </a:xfrm>
          <a:prstGeom prst="rect">
            <a:avLst/>
          </a:prstGeom>
        </p:spPr>
      </p:pic>
      <p:sp>
        <p:nvSpPr>
          <p:cNvPr id="23" name="Text Box 2">
            <a:extLst>
              <a:ext uri="{FF2B5EF4-FFF2-40B4-BE49-F238E27FC236}">
                <a16:creationId xmlns:a16="http://schemas.microsoft.com/office/drawing/2014/main" id="{A6F80460-C2FE-401C-8CAC-5CEA26FBD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51">
            <a:extLst>
              <a:ext uri="{FF2B5EF4-FFF2-40B4-BE49-F238E27FC236}">
                <a16:creationId xmlns:a16="http://schemas.microsoft.com/office/drawing/2014/main" id="{B8224105-5D7B-4B69-AB2C-F261CD47E416}"/>
              </a:ext>
            </a:extLst>
          </p:cNvPr>
          <p:cNvSpPr txBox="1"/>
          <p:nvPr/>
        </p:nvSpPr>
        <p:spPr>
          <a:xfrm>
            <a:off x="2804560" y="2157961"/>
            <a:ext cx="8280920" cy="400110"/>
          </a:xfrm>
          <a:prstGeom prst="rect">
            <a:avLst/>
          </a:prstGeom>
          <a:noFill/>
          <a:effectLst>
            <a:outerShdw blurRad="381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Ejection fraction (strain-gauge plethysmography)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Box 63">
            <a:extLst>
              <a:ext uri="{FF2B5EF4-FFF2-40B4-BE49-F238E27FC236}">
                <a16:creationId xmlns:a16="http://schemas.microsoft.com/office/drawing/2014/main" id="{4FB51946-C035-4386-91D1-9401C80E1E65}"/>
              </a:ext>
            </a:extLst>
          </p:cNvPr>
          <p:cNvSpPr txBox="1"/>
          <p:nvPr/>
        </p:nvSpPr>
        <p:spPr>
          <a:xfrm>
            <a:off x="3048000" y="6027003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Mosti G, Iabichella ML, Partsch H.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Compression therapy in mixed ulcers increases venous output and arterial perfusion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2012; 55: 122-128. </a:t>
            </a:r>
          </a:p>
        </p:txBody>
      </p:sp>
      <p:sp>
        <p:nvSpPr>
          <p:cNvPr id="55" name="TextBox 78">
            <a:extLst>
              <a:ext uri="{FF2B5EF4-FFF2-40B4-BE49-F238E27FC236}">
                <a16:creationId xmlns:a16="http://schemas.microsoft.com/office/drawing/2014/main" id="{6CAEF981-DAC6-4FF6-A23B-F0954A2B78C4}"/>
              </a:ext>
            </a:extLst>
          </p:cNvPr>
          <p:cNvSpPr txBox="1"/>
          <p:nvPr/>
        </p:nvSpPr>
        <p:spPr>
          <a:xfrm>
            <a:off x="2676128" y="116632"/>
            <a:ext cx="8964488" cy="20159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25 patients with PAOD </a:t>
            </a:r>
            <a:r>
              <a:rPr lang="en-GB" sz="2000" b="1">
                <a:solidFill>
                  <a:schemeClr val="bg1"/>
                </a:solidFill>
                <a:latin typeface="Georgia" panose="02040502050405020303" pitchFamily="18" charset="0"/>
              </a:rPr>
              <a:t>(mean ABPI: 0.58; range: 0.5-0.65)</a:t>
            </a:r>
            <a:endParaRPr lang="en-GB" sz="2400" b="1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endParaRPr lang="en-GB" sz="3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Inelastic compression of up to 40 mmHg (B1):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</a:pPr>
            <a:endParaRPr lang="en-US" sz="5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increases the arterial perfusion of the compressed part of the leg</a:t>
            </a: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does not detoriate the arterial perfusion distal to the bandage</a:t>
            </a: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significantly increases  transcutaneous oxygen pressure on the forefoot 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significantly improves the reduced venous pump function (EF)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1C432E-5FF0-4EF1-863B-2C70FD3E3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2558071"/>
            <a:ext cx="6315571" cy="2844000"/>
          </a:xfrm>
          <a:prstGeom prst="rect">
            <a:avLst/>
          </a:prstGeom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40B6A4C8-30D1-44E9-9FF9-3D278E24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4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51">
            <a:extLst>
              <a:ext uri="{FF2B5EF4-FFF2-40B4-BE49-F238E27FC236}">
                <a16:creationId xmlns:a16="http://schemas.microsoft.com/office/drawing/2014/main" id="{B8224105-5D7B-4B69-AB2C-F261CD47E416}"/>
              </a:ext>
            </a:extLst>
          </p:cNvPr>
          <p:cNvSpPr txBox="1"/>
          <p:nvPr/>
        </p:nvSpPr>
        <p:spPr>
          <a:xfrm>
            <a:off x="2804560" y="2157961"/>
            <a:ext cx="8280920" cy="400110"/>
          </a:xfrm>
          <a:prstGeom prst="rect">
            <a:avLst/>
          </a:prstGeom>
          <a:noFill/>
          <a:effectLst>
            <a:outerShdw blurRad="381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Ejection fraction (strain-gauge plethysmography)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Box 63">
            <a:extLst>
              <a:ext uri="{FF2B5EF4-FFF2-40B4-BE49-F238E27FC236}">
                <a16:creationId xmlns:a16="http://schemas.microsoft.com/office/drawing/2014/main" id="{4FB51946-C035-4386-91D1-9401C80E1E65}"/>
              </a:ext>
            </a:extLst>
          </p:cNvPr>
          <p:cNvSpPr txBox="1"/>
          <p:nvPr/>
        </p:nvSpPr>
        <p:spPr>
          <a:xfrm>
            <a:off x="3048000" y="6027003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Mosti G, Iabichella ML, Partsch H.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Compression therapy in mixed ulcers increases venous output and arterial perfusion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2012; 55: 122-128. </a:t>
            </a:r>
          </a:p>
        </p:txBody>
      </p:sp>
      <p:sp>
        <p:nvSpPr>
          <p:cNvPr id="55" name="TextBox 78">
            <a:extLst>
              <a:ext uri="{FF2B5EF4-FFF2-40B4-BE49-F238E27FC236}">
                <a16:creationId xmlns:a16="http://schemas.microsoft.com/office/drawing/2014/main" id="{6CAEF981-DAC6-4FF6-A23B-F0954A2B78C4}"/>
              </a:ext>
            </a:extLst>
          </p:cNvPr>
          <p:cNvSpPr txBox="1"/>
          <p:nvPr/>
        </p:nvSpPr>
        <p:spPr>
          <a:xfrm>
            <a:off x="2676128" y="116632"/>
            <a:ext cx="8964488" cy="20159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25 patients with PAOD </a:t>
            </a:r>
            <a:r>
              <a:rPr lang="en-GB" sz="2000" b="1">
                <a:solidFill>
                  <a:schemeClr val="bg1"/>
                </a:solidFill>
                <a:latin typeface="Georgia" panose="02040502050405020303" pitchFamily="18" charset="0"/>
              </a:rPr>
              <a:t>(mean ABPI: 0.58; range: 0.5-0.65)</a:t>
            </a:r>
            <a:endParaRPr lang="en-GB" sz="2400" b="1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endParaRPr lang="en-GB" sz="3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Inelastic compression of up to 40 mmHg (B1):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</a:pPr>
            <a:endParaRPr lang="en-US" sz="5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increases the arterial perfusion of the compressed part of the leg</a:t>
            </a: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does not detoriate the arterial perfusion distal to the bandage</a:t>
            </a:r>
          </a:p>
          <a:p>
            <a:pPr>
              <a:buClr>
                <a:schemeClr val="accent3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accent3"/>
                </a:solidFill>
                <a:latin typeface="Georgia" panose="02040502050405020303" pitchFamily="18" charset="0"/>
              </a:rPr>
              <a:t>significantly increases  transcutaneous oxygen pressure on the forefoot </a:t>
            </a: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 </a:t>
            </a:r>
            <a:r>
              <a:rPr lang="en-US">
                <a:solidFill>
                  <a:schemeClr val="bg1"/>
                </a:solidFill>
                <a:latin typeface="Georgia" panose="02040502050405020303" pitchFamily="18" charset="0"/>
              </a:rPr>
              <a:t>significantly improves the reduced venous pump function (EF)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1C432E-5FF0-4EF1-863B-2C70FD3E3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84" y="2558071"/>
            <a:ext cx="6315571" cy="2844000"/>
          </a:xfrm>
          <a:prstGeom prst="rect">
            <a:avLst/>
          </a:prstGeom>
        </p:spPr>
      </p:pic>
      <p:sp>
        <p:nvSpPr>
          <p:cNvPr id="17" name="Rectangle 53">
            <a:extLst>
              <a:ext uri="{FF2B5EF4-FFF2-40B4-BE49-F238E27FC236}">
                <a16:creationId xmlns:a16="http://schemas.microsoft.com/office/drawing/2014/main" id="{2CD60960-7D11-4E76-8BC0-7F9F11A56ECD}"/>
              </a:ext>
            </a:extLst>
          </p:cNvPr>
          <p:cNvSpPr/>
          <p:nvPr/>
        </p:nvSpPr>
        <p:spPr>
          <a:xfrm>
            <a:off x="4454388" y="2583463"/>
            <a:ext cx="5890084" cy="585743"/>
          </a:xfrm>
          <a:prstGeom prst="rect">
            <a:avLst/>
          </a:prstGeom>
          <a:solidFill>
            <a:schemeClr val="accent4">
              <a:lumMod val="60000"/>
              <a:lumOff val="40000"/>
              <a:alpha val="3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Georgia" panose="02040502050405020303" pitchFamily="18" charset="0"/>
            </a:endParaRPr>
          </a:p>
        </p:txBody>
      </p:sp>
      <p:sp>
        <p:nvSpPr>
          <p:cNvPr id="19" name="TextBox 54">
            <a:extLst>
              <a:ext uri="{FF2B5EF4-FFF2-40B4-BE49-F238E27FC236}">
                <a16:creationId xmlns:a16="http://schemas.microsoft.com/office/drawing/2014/main" id="{79DB4F90-BD82-4C8E-BC98-3252BAEE4DCC}"/>
              </a:ext>
            </a:extLst>
          </p:cNvPr>
          <p:cNvSpPr txBox="1"/>
          <p:nvPr/>
        </p:nvSpPr>
        <p:spPr>
          <a:xfrm>
            <a:off x="5078314" y="2651602"/>
            <a:ext cx="1603324" cy="369332"/>
          </a:xfrm>
          <a:prstGeom prst="rect">
            <a:avLst/>
          </a:prstGeom>
          <a:noFill/>
          <a:effectLst>
            <a:outerShdw blurRad="38100" dist="50800" dir="2700000" algn="tl" rotWithShape="0">
              <a:srgbClr val="181E0C"/>
            </a:outerShdw>
          </a:effectLst>
        </p:spPr>
        <p:txBody>
          <a:bodyPr wrap="none" rtlCol="0">
            <a:spAutoFit/>
          </a:bodyPr>
          <a:lstStyle/>
          <a:p>
            <a:r>
              <a:rPr lang="en-GB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normal range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8BFFC30B-0531-4294-A1EB-1C6D5977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5" name="TextBox 63">
            <a:extLst>
              <a:ext uri="{FF2B5EF4-FFF2-40B4-BE49-F238E27FC236}">
                <a16:creationId xmlns:a16="http://schemas.microsoft.com/office/drawing/2014/main" id="{4FB51946-C035-4386-91D1-9401C80E1E65}"/>
              </a:ext>
            </a:extLst>
          </p:cNvPr>
          <p:cNvSpPr txBox="1"/>
          <p:nvPr/>
        </p:nvSpPr>
        <p:spPr>
          <a:xfrm>
            <a:off x="3048000" y="6027003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Mosti G, Iabichella ML, Partsch H.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Compression therapy in mixed ulcers increases venous output and arterial perfusion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2012; 55: 122-128. </a:t>
            </a:r>
          </a:p>
        </p:txBody>
      </p:sp>
      <p:sp>
        <p:nvSpPr>
          <p:cNvPr id="55" name="TextBox 78">
            <a:extLst>
              <a:ext uri="{FF2B5EF4-FFF2-40B4-BE49-F238E27FC236}">
                <a16:creationId xmlns:a16="http://schemas.microsoft.com/office/drawing/2014/main" id="{6CAEF981-DAC6-4FF6-A23B-F0954A2B78C4}"/>
              </a:ext>
            </a:extLst>
          </p:cNvPr>
          <p:cNvSpPr txBox="1"/>
          <p:nvPr/>
        </p:nvSpPr>
        <p:spPr>
          <a:xfrm>
            <a:off x="2676128" y="116632"/>
            <a:ext cx="8964488" cy="81560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25 patients with PAOD </a:t>
            </a:r>
            <a:r>
              <a:rPr lang="en-GB" sz="2000" b="1">
                <a:solidFill>
                  <a:schemeClr val="bg1"/>
                </a:solidFill>
                <a:latin typeface="Georgia" panose="02040502050405020303" pitchFamily="18" charset="0"/>
              </a:rPr>
              <a:t>(mean ABPI: 0.58; range: 0.5-0.65)</a:t>
            </a:r>
            <a:endParaRPr lang="en-GB" sz="2400" b="1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endParaRPr lang="en-GB" sz="3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Inelastic compression of up to 40 mmHg (B1)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C2FF4611-22CF-4C33-9C5E-F24F3F4BE764}"/>
              </a:ext>
            </a:extLst>
          </p:cNvPr>
          <p:cNvSpPr txBox="1"/>
          <p:nvPr/>
        </p:nvSpPr>
        <p:spPr>
          <a:xfrm>
            <a:off x="3647728" y="1771069"/>
            <a:ext cx="5688632" cy="31700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conclusions:</a:t>
            </a:r>
          </a:p>
          <a:p>
            <a:pPr>
              <a:buClr>
                <a:srgbClr val="FFFF00"/>
              </a:buClr>
              <a:buSzPct val="100000"/>
            </a:pPr>
            <a:endParaRPr lang="en-GB" sz="8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... patients with mixed ulcers show a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signiﬁcant improvement of reduced venous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pumping function when inelastic bandages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with a pressure up to 40 mmHg are applied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sz="80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buClr>
                <a:srgbClr val="FFFF00"/>
              </a:buClr>
              <a:buSzPct val="100000"/>
              <a:buFont typeface="Symbol" pitchFamily="18" charset="2"/>
              <a:buChar char="º"/>
            </a:pP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... an increase of the arterial perfusion of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the compressed part of the leg and no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deteriorating effect on the areas distal to </a:t>
            </a:r>
            <a:b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000">
                <a:solidFill>
                  <a:schemeClr val="bg1"/>
                </a:solidFill>
                <a:latin typeface="Georgia" panose="02040502050405020303" pitchFamily="18" charset="0"/>
              </a:rPr>
              <a:t>     the bandage could be demonstrated</a:t>
            </a:r>
            <a:endParaRPr lang="en-GB" sz="20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538154B-4F1A-4570-9B66-D314062F6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4251" y="724908"/>
            <a:ext cx="3060457" cy="4369858"/>
          </a:xfrm>
          <a:prstGeom prst="rect">
            <a:avLst/>
          </a:prstGeom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4A3CC65C-3C9C-4E63-8133-C1FECD555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" y="5364781"/>
            <a:ext cx="106256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is compression effective in arterial patients</a:t>
            </a:r>
            <a:r>
              <a:rPr lang="en-US" sz="14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nl-NL" sz="2800" b="1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25" name="TextBox 67">
            <a:extLst>
              <a:ext uri="{FF2B5EF4-FFF2-40B4-BE49-F238E27FC236}">
                <a16:creationId xmlns:a16="http://schemas.microsoft.com/office/drawing/2014/main" id="{48439C01-B4C3-4B25-82E5-3FFDADFD8626}"/>
              </a:ext>
            </a:extLst>
          </p:cNvPr>
          <p:cNvSpPr txBox="1"/>
          <p:nvPr/>
        </p:nvSpPr>
        <p:spPr>
          <a:xfrm>
            <a:off x="3048000" y="6027004"/>
            <a:ext cx="9144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Ghauri A, Nyamekye I, Grabs A, Farndon J, Poskit K. 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diagnosis and management of mixed arterial/venous leg ulcers in communitybased clinics. 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Eur J Vasc Endovasc Surg 1998; 16: 350-355.</a:t>
            </a:r>
          </a:p>
        </p:txBody>
      </p: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D8ADB7B0-F723-43CA-8AAA-4F5FC695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542" y="629872"/>
            <a:ext cx="7773074" cy="4608975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99223695-426F-4D96-9C3E-9DEDFA8A5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06" y="1728281"/>
            <a:ext cx="5808265" cy="3188504"/>
          </a:xfrm>
          <a:prstGeom prst="rect">
            <a:avLst/>
          </a:prstGeom>
        </p:spPr>
      </p:pic>
      <p:grpSp>
        <p:nvGrpSpPr>
          <p:cNvPr id="59" name="Groep 58">
            <a:extLst>
              <a:ext uri="{FF2B5EF4-FFF2-40B4-BE49-F238E27FC236}">
                <a16:creationId xmlns:a16="http://schemas.microsoft.com/office/drawing/2014/main" id="{977B64CD-9D7E-4FDC-AEE9-84D95F268701}"/>
              </a:ext>
            </a:extLst>
          </p:cNvPr>
          <p:cNvGrpSpPr/>
          <p:nvPr/>
        </p:nvGrpSpPr>
        <p:grpSpPr>
          <a:xfrm>
            <a:off x="7536321" y="3429313"/>
            <a:ext cx="4259799" cy="707886"/>
            <a:chOff x="8049815" y="3141977"/>
            <a:chExt cx="4259799" cy="707886"/>
          </a:xfrm>
        </p:grpSpPr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84353E63-DB79-4F56-9CF5-74D959923D95}"/>
                </a:ext>
              </a:extLst>
            </p:cNvPr>
            <p:cNvGrpSpPr/>
            <p:nvPr/>
          </p:nvGrpSpPr>
          <p:grpSpPr>
            <a:xfrm>
              <a:off x="8049815" y="3322533"/>
              <a:ext cx="904819" cy="1"/>
              <a:chOff x="8791581" y="1870641"/>
              <a:chExt cx="904819" cy="1"/>
            </a:xfrm>
          </p:grpSpPr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D7AE8C5C-9B3C-4750-9C08-B55FAB4CDD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1581" y="1870641"/>
                <a:ext cx="904819" cy="1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139700" dist="889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BE37DF38-95FA-4DEA-B9D9-4A8B776E47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1581" y="1870641"/>
                <a:ext cx="904819" cy="1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dist="254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446607E-563E-4E3B-84CD-360D4D7E523B}"/>
                </a:ext>
              </a:extLst>
            </p:cNvPr>
            <p:cNvGrpSpPr/>
            <p:nvPr/>
          </p:nvGrpSpPr>
          <p:grpSpPr>
            <a:xfrm>
              <a:off x="8049815" y="3640566"/>
              <a:ext cx="904819" cy="1"/>
              <a:chOff x="10614508" y="1772816"/>
              <a:chExt cx="904819" cy="1"/>
            </a:xfrm>
          </p:grpSpPr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4DF910C-CE4F-4275-80F3-9F89D05D07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14508" y="1772816"/>
                <a:ext cx="904819" cy="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outerShdw blurRad="139700" dist="889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63D5F829-FFEE-487E-A55F-9622A71876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14508" y="1772816"/>
                <a:ext cx="904819" cy="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outerShdw dist="254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27">
              <a:extLst>
                <a:ext uri="{FF2B5EF4-FFF2-40B4-BE49-F238E27FC236}">
                  <a16:creationId xmlns:a16="http://schemas.microsoft.com/office/drawing/2014/main" id="{E3D8AF6B-F8C8-4074-80E7-0AE651F8C52A}"/>
                </a:ext>
              </a:extLst>
            </p:cNvPr>
            <p:cNvSpPr txBox="1"/>
            <p:nvPr/>
          </p:nvSpPr>
          <p:spPr>
            <a:xfrm>
              <a:off x="8954634" y="3141977"/>
              <a:ext cx="3354980" cy="70788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Clr>
                  <a:srgbClr val="FFFF00"/>
                </a:buClr>
                <a:buSzPct val="100000"/>
              </a:pPr>
              <a:r>
                <a:rPr lang="nl-NL" sz="2000">
                  <a:solidFill>
                    <a:schemeClr val="bg1"/>
                  </a:solidFill>
                  <a:latin typeface="Georgia" panose="02040502050405020303" pitchFamily="18" charset="0"/>
                </a:rPr>
                <a:t>ABPI &gt; 0,85 (n = 221)</a:t>
              </a:r>
            </a:p>
            <a:p>
              <a:pPr>
                <a:buClr>
                  <a:srgbClr val="FFFF00"/>
                </a:buClr>
                <a:buSzPct val="100000"/>
              </a:pPr>
              <a:r>
                <a:rPr lang="nl-NL" sz="2000">
                  <a:solidFill>
                    <a:schemeClr val="bg1"/>
                  </a:solidFill>
                  <a:latin typeface="Georgia" panose="02040502050405020303" pitchFamily="18" charset="0"/>
                </a:rPr>
                <a:t>ABPI 0.5 - 0.85 (n = 33)</a:t>
              </a:r>
              <a:endParaRPr lang="en-GB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67" name="Groep 66">
            <a:extLst>
              <a:ext uri="{FF2B5EF4-FFF2-40B4-BE49-F238E27FC236}">
                <a16:creationId xmlns:a16="http://schemas.microsoft.com/office/drawing/2014/main" id="{2047D6F8-8964-40E1-9790-6A0EDC5FF8A9}"/>
              </a:ext>
            </a:extLst>
          </p:cNvPr>
          <p:cNvGrpSpPr/>
          <p:nvPr/>
        </p:nvGrpSpPr>
        <p:grpSpPr>
          <a:xfrm>
            <a:off x="1847528" y="5363634"/>
            <a:ext cx="8406902" cy="524367"/>
            <a:chOff x="1847528" y="5363634"/>
            <a:chExt cx="8406902" cy="524367"/>
          </a:xfrm>
        </p:grpSpPr>
        <p:sp>
          <p:nvSpPr>
            <p:cNvPr id="68" name="Text Box 2">
              <a:extLst>
                <a:ext uri="{FF2B5EF4-FFF2-40B4-BE49-F238E27FC236}">
                  <a16:creationId xmlns:a16="http://schemas.microsoft.com/office/drawing/2014/main" id="{BCD56EC4-3318-485C-8452-C94E73604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3792" y="5363634"/>
              <a:ext cx="3480638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arterial patients</a:t>
              </a:r>
              <a:r>
                <a:rPr lang="nl-NL" sz="10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 </a:t>
              </a: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? </a:t>
              </a:r>
            </a:p>
          </p:txBody>
        </p:sp>
        <p:sp>
          <p:nvSpPr>
            <p:cNvPr id="69" name="Text Box 2">
              <a:extLst>
                <a:ext uri="{FF2B5EF4-FFF2-40B4-BE49-F238E27FC236}">
                  <a16:creationId xmlns:a16="http://schemas.microsoft.com/office/drawing/2014/main" id="{56C90BFC-6108-4372-B055-4780455C8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528" y="5364781"/>
              <a:ext cx="648072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is compression effective in</a:t>
              </a:r>
            </a:p>
          </p:txBody>
        </p:sp>
      </p:grpSp>
      <p:sp>
        <p:nvSpPr>
          <p:cNvPr id="70" name="TextBox 27">
            <a:extLst>
              <a:ext uri="{FF2B5EF4-FFF2-40B4-BE49-F238E27FC236}">
                <a16:creationId xmlns:a16="http://schemas.microsoft.com/office/drawing/2014/main" id="{ACE2FB16-2060-4CC1-B7D0-C8F0EA0EFE61}"/>
              </a:ext>
            </a:extLst>
          </p:cNvPr>
          <p:cNvSpPr txBox="1"/>
          <p:nvPr/>
        </p:nvSpPr>
        <p:spPr>
          <a:xfrm>
            <a:off x="2495600" y="197993"/>
            <a:ext cx="7964444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254 patients with chronic venous leg ulceration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1" name="Afbeelding 70">
            <a:extLst>
              <a:ext uri="{FF2B5EF4-FFF2-40B4-BE49-F238E27FC236}">
                <a16:creationId xmlns:a16="http://schemas.microsoft.com/office/drawing/2014/main" id="{D9055945-A7BC-4706-94F0-BB245E894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72" y="1053943"/>
            <a:ext cx="1793213" cy="1248799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16122F5B-AB03-4E1E-8867-DFF6D390C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7608" y="2046080"/>
            <a:ext cx="1793213" cy="1248799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  <p:sp>
        <p:nvSpPr>
          <p:cNvPr id="73" name="TextBox 27">
            <a:extLst>
              <a:ext uri="{FF2B5EF4-FFF2-40B4-BE49-F238E27FC236}">
                <a16:creationId xmlns:a16="http://schemas.microsoft.com/office/drawing/2014/main" id="{8B4B5CDD-C0FB-4691-9411-38C131C515E6}"/>
              </a:ext>
            </a:extLst>
          </p:cNvPr>
          <p:cNvSpPr txBox="1"/>
          <p:nvPr/>
        </p:nvSpPr>
        <p:spPr>
          <a:xfrm>
            <a:off x="10643347" y="2062036"/>
            <a:ext cx="1152773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Georgia" panose="02040502050405020303" pitchFamily="18" charset="0"/>
              </a:rPr>
              <a:t>applied </a:t>
            </a:r>
          </a:p>
          <a:p>
            <a:pPr>
              <a:buClr>
                <a:srgbClr val="FFFF00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Georgia" panose="02040502050405020303" pitchFamily="18" charset="0"/>
              </a:rPr>
              <a:t>at 25%</a:t>
            </a:r>
          </a:p>
          <a:p>
            <a:pPr>
              <a:buClr>
                <a:srgbClr val="FFFF00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Georgia" panose="02040502050405020303" pitchFamily="18" charset="0"/>
              </a:rPr>
              <a:t>stretch</a:t>
            </a:r>
            <a:endParaRPr lang="en-GB" sz="16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931BD3C9-945F-49D6-B342-C729685E7E36}"/>
              </a:ext>
            </a:extLst>
          </p:cNvPr>
          <p:cNvGrpSpPr/>
          <p:nvPr/>
        </p:nvGrpSpPr>
        <p:grpSpPr>
          <a:xfrm>
            <a:off x="1847528" y="5363634"/>
            <a:ext cx="8406902" cy="524367"/>
            <a:chOff x="1847528" y="5363634"/>
            <a:chExt cx="8406902" cy="524367"/>
          </a:xfrm>
        </p:grpSpPr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230CAA74-F2FB-4571-BC2D-EA93261E9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3792" y="5363634"/>
              <a:ext cx="3480638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arterial patients</a:t>
              </a:r>
              <a:r>
                <a:rPr lang="nl-NL" sz="10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 </a:t>
              </a: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? </a:t>
              </a: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0D3DE516-19A5-4291-8791-B114B4EF0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528" y="5364781"/>
              <a:ext cx="648072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is compression effective in</a:t>
              </a:r>
            </a:p>
          </p:txBody>
        </p:sp>
      </p:grp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D8ADB7B0-F723-43CA-8AAA-4F5FC695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542" y="629872"/>
            <a:ext cx="7773074" cy="460897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C9099A3-73CC-46DB-9111-D8EEB40C1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677" y="894983"/>
            <a:ext cx="6276656" cy="4048768"/>
          </a:xfrm>
          <a:prstGeom prst="rect">
            <a:avLst/>
          </a:prstGeom>
        </p:spPr>
      </p:pic>
      <p:sp>
        <p:nvSpPr>
          <p:cNvPr id="30" name="TextBox 67">
            <a:extLst>
              <a:ext uri="{FF2B5EF4-FFF2-40B4-BE49-F238E27FC236}">
                <a16:creationId xmlns:a16="http://schemas.microsoft.com/office/drawing/2014/main" id="{7CB06B79-67D8-4DE0-9ED5-73A03E454C7D}"/>
              </a:ext>
            </a:extLst>
          </p:cNvPr>
          <p:cNvSpPr txBox="1"/>
          <p:nvPr/>
        </p:nvSpPr>
        <p:spPr>
          <a:xfrm>
            <a:off x="0" y="6027003"/>
            <a:ext cx="12192000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Marston WA, Carlin RE, Passman MA, Farber MA, Keagy BA.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Healing rates and cost efficacy of outpatient compression treatment for leg ulcers associated with venous insufficiency.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 Vasc Surg 1999; 30: 491-498.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834C74B5-E1BF-4601-A5FB-212DBF74EBB7}"/>
              </a:ext>
            </a:extLst>
          </p:cNvPr>
          <p:cNvSpPr txBox="1"/>
          <p:nvPr/>
        </p:nvSpPr>
        <p:spPr>
          <a:xfrm>
            <a:off x="2495600" y="197993"/>
            <a:ext cx="7964444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242 patients with chronic venous leg ulceration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977B64CD-9D7E-4FDC-AEE9-84D95F268701}"/>
              </a:ext>
            </a:extLst>
          </p:cNvPr>
          <p:cNvGrpSpPr/>
          <p:nvPr/>
        </p:nvGrpSpPr>
        <p:grpSpPr>
          <a:xfrm>
            <a:off x="7536321" y="3429313"/>
            <a:ext cx="4259799" cy="707886"/>
            <a:chOff x="8049815" y="3141977"/>
            <a:chExt cx="4259799" cy="707886"/>
          </a:xfrm>
        </p:grpSpPr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84353E63-DB79-4F56-9CF5-74D959923D95}"/>
                </a:ext>
              </a:extLst>
            </p:cNvPr>
            <p:cNvGrpSpPr/>
            <p:nvPr/>
          </p:nvGrpSpPr>
          <p:grpSpPr>
            <a:xfrm>
              <a:off x="8049815" y="3322533"/>
              <a:ext cx="904819" cy="1"/>
              <a:chOff x="8791581" y="1870641"/>
              <a:chExt cx="904819" cy="1"/>
            </a:xfrm>
          </p:grpSpPr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D7AE8C5C-9B3C-4750-9C08-B55FAB4CDD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1581" y="1870641"/>
                <a:ext cx="904819" cy="1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139700" dist="889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BE37DF38-95FA-4DEA-B9D9-4A8B776E47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1581" y="1870641"/>
                <a:ext cx="904819" cy="1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dist="254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446607E-563E-4E3B-84CD-360D4D7E523B}"/>
                </a:ext>
              </a:extLst>
            </p:cNvPr>
            <p:cNvGrpSpPr/>
            <p:nvPr/>
          </p:nvGrpSpPr>
          <p:grpSpPr>
            <a:xfrm>
              <a:off x="8049815" y="3640566"/>
              <a:ext cx="904819" cy="1"/>
              <a:chOff x="10614508" y="1772816"/>
              <a:chExt cx="904819" cy="1"/>
            </a:xfrm>
          </p:grpSpPr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4DF910C-CE4F-4275-80F3-9F89D05D07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14508" y="1772816"/>
                <a:ext cx="904819" cy="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outerShdw blurRad="139700" dist="889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63D5F829-FFEE-487E-A55F-9622A71876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14508" y="1772816"/>
                <a:ext cx="904819" cy="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outerShdw dist="254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27">
              <a:extLst>
                <a:ext uri="{FF2B5EF4-FFF2-40B4-BE49-F238E27FC236}">
                  <a16:creationId xmlns:a16="http://schemas.microsoft.com/office/drawing/2014/main" id="{E3D8AF6B-F8C8-4074-80E7-0AE651F8C52A}"/>
                </a:ext>
              </a:extLst>
            </p:cNvPr>
            <p:cNvSpPr txBox="1"/>
            <p:nvPr/>
          </p:nvSpPr>
          <p:spPr>
            <a:xfrm>
              <a:off x="8954634" y="3141977"/>
              <a:ext cx="3354980" cy="70788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Clr>
                  <a:srgbClr val="FFFF00"/>
                </a:buClr>
                <a:buSzPct val="100000"/>
              </a:pPr>
              <a:r>
                <a:rPr lang="nl-NL" sz="2000">
                  <a:solidFill>
                    <a:schemeClr val="bg1"/>
                  </a:solidFill>
                  <a:latin typeface="Georgia" panose="02040502050405020303" pitchFamily="18" charset="0"/>
                </a:rPr>
                <a:t>ABPI &gt; 0,8 (n = 208)</a:t>
              </a:r>
            </a:p>
            <a:p>
              <a:pPr>
                <a:buClr>
                  <a:srgbClr val="FFFF00"/>
                </a:buClr>
                <a:buSzPct val="100000"/>
              </a:pPr>
              <a:r>
                <a:rPr lang="nl-NL" sz="2000">
                  <a:solidFill>
                    <a:schemeClr val="bg1"/>
                  </a:solidFill>
                  <a:latin typeface="Georgia" panose="02040502050405020303" pitchFamily="18" charset="0"/>
                </a:rPr>
                <a:t>ABPI 0.5 - 0.8 (n = 34)</a:t>
              </a:r>
              <a:endParaRPr lang="en-GB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066CF40B-6568-4514-AE2B-6094FB9D4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1432" y="1318519"/>
            <a:ext cx="1793213" cy="1246826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174A7862-6CBD-4307-AD79-7F5604730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050" y="795239"/>
            <a:ext cx="1793213" cy="1248799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41296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EACE99BF-D4BB-4181-9C70-229AECD94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7E23F7-38DE-4492-892E-DB70AFF5B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931BD3C9-945F-49D6-B342-C729685E7E36}"/>
              </a:ext>
            </a:extLst>
          </p:cNvPr>
          <p:cNvGrpSpPr/>
          <p:nvPr/>
        </p:nvGrpSpPr>
        <p:grpSpPr>
          <a:xfrm>
            <a:off x="1847528" y="5363634"/>
            <a:ext cx="8406902" cy="524367"/>
            <a:chOff x="1847528" y="5363634"/>
            <a:chExt cx="8406902" cy="524367"/>
          </a:xfrm>
        </p:grpSpPr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230CAA74-F2FB-4571-BC2D-EA93261E9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3792" y="5363634"/>
              <a:ext cx="3480638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arterial patients</a:t>
              </a:r>
              <a:r>
                <a:rPr lang="nl-NL" sz="10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 </a:t>
              </a: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? </a:t>
              </a: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0D3DE516-19A5-4291-8791-B114B4EF0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528" y="5364781"/>
              <a:ext cx="6480720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50800" dist="508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nl-NL" sz="28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itchFamily="18" charset="0"/>
                </a:rPr>
                <a:t>is compression effective in</a:t>
              </a:r>
            </a:p>
          </p:txBody>
        </p:sp>
      </p:grpSp>
      <p:sp>
        <p:nvSpPr>
          <p:cNvPr id="29" name="TextBox 27">
            <a:extLst>
              <a:ext uri="{FF2B5EF4-FFF2-40B4-BE49-F238E27FC236}">
                <a16:creationId xmlns:a16="http://schemas.microsoft.com/office/drawing/2014/main" id="{F229E03B-CEFD-4518-977C-459B268C255E}"/>
              </a:ext>
            </a:extLst>
          </p:cNvPr>
          <p:cNvSpPr txBox="1"/>
          <p:nvPr/>
        </p:nvSpPr>
        <p:spPr>
          <a:xfrm>
            <a:off x="2495600" y="197993"/>
            <a:ext cx="7964444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>
              <a:buClr>
                <a:srgbClr val="FFFF00"/>
              </a:buClr>
              <a:buSzPct val="100000"/>
            </a:pPr>
            <a:r>
              <a:rPr lang="en-GB" sz="2400" b="1">
                <a:solidFill>
                  <a:schemeClr val="bg1"/>
                </a:solidFill>
                <a:latin typeface="Georgia" panose="02040502050405020303" pitchFamily="18" charset="0"/>
              </a:rPr>
              <a:t>1347 patients with chronic venous leg ulceration</a:t>
            </a:r>
            <a:endParaRPr lang="en-GB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D8ADB7B0-F723-43CA-8AAA-4F5FC6952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542" y="629872"/>
            <a:ext cx="7773074" cy="4608975"/>
          </a:xfrm>
          <a:prstGeom prst="rect">
            <a:avLst/>
          </a:prstGeom>
        </p:spPr>
      </p:pic>
      <p:grpSp>
        <p:nvGrpSpPr>
          <p:cNvPr id="59" name="Groep 58">
            <a:extLst>
              <a:ext uri="{FF2B5EF4-FFF2-40B4-BE49-F238E27FC236}">
                <a16:creationId xmlns:a16="http://schemas.microsoft.com/office/drawing/2014/main" id="{977B64CD-9D7E-4FDC-AEE9-84D95F268701}"/>
              </a:ext>
            </a:extLst>
          </p:cNvPr>
          <p:cNvGrpSpPr/>
          <p:nvPr/>
        </p:nvGrpSpPr>
        <p:grpSpPr>
          <a:xfrm>
            <a:off x="7536321" y="3429313"/>
            <a:ext cx="4259799" cy="707886"/>
            <a:chOff x="8049815" y="3141977"/>
            <a:chExt cx="4259799" cy="707886"/>
          </a:xfrm>
        </p:grpSpPr>
        <p:grpSp>
          <p:nvGrpSpPr>
            <p:cNvPr id="60" name="Groep 59">
              <a:extLst>
                <a:ext uri="{FF2B5EF4-FFF2-40B4-BE49-F238E27FC236}">
                  <a16:creationId xmlns:a16="http://schemas.microsoft.com/office/drawing/2014/main" id="{84353E63-DB79-4F56-9CF5-74D959923D95}"/>
                </a:ext>
              </a:extLst>
            </p:cNvPr>
            <p:cNvGrpSpPr/>
            <p:nvPr/>
          </p:nvGrpSpPr>
          <p:grpSpPr>
            <a:xfrm>
              <a:off x="8049815" y="3322533"/>
              <a:ext cx="904819" cy="1"/>
              <a:chOff x="8791581" y="1870641"/>
              <a:chExt cx="904819" cy="1"/>
            </a:xfrm>
          </p:grpSpPr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D7AE8C5C-9B3C-4750-9C08-B55FAB4CDD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1581" y="1870641"/>
                <a:ext cx="904819" cy="1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blurRad="139700" dist="889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BE37DF38-95FA-4DEA-B9D9-4A8B776E47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1581" y="1870641"/>
                <a:ext cx="904819" cy="1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outerShdw dist="254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7446607E-563E-4E3B-84CD-360D4D7E523B}"/>
                </a:ext>
              </a:extLst>
            </p:cNvPr>
            <p:cNvGrpSpPr/>
            <p:nvPr/>
          </p:nvGrpSpPr>
          <p:grpSpPr>
            <a:xfrm>
              <a:off x="8049815" y="3640566"/>
              <a:ext cx="904819" cy="1"/>
              <a:chOff x="10614508" y="1772816"/>
              <a:chExt cx="904819" cy="1"/>
            </a:xfrm>
          </p:grpSpPr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B4DF910C-CE4F-4275-80F3-9F89D05D07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14508" y="1772816"/>
                <a:ext cx="904819" cy="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outerShdw blurRad="139700" dist="889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63D5F829-FFEE-487E-A55F-9622A71876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14508" y="1772816"/>
                <a:ext cx="904819" cy="1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outerShdw dist="254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27">
              <a:extLst>
                <a:ext uri="{FF2B5EF4-FFF2-40B4-BE49-F238E27FC236}">
                  <a16:creationId xmlns:a16="http://schemas.microsoft.com/office/drawing/2014/main" id="{E3D8AF6B-F8C8-4074-80E7-0AE651F8C52A}"/>
                </a:ext>
              </a:extLst>
            </p:cNvPr>
            <p:cNvSpPr txBox="1"/>
            <p:nvPr/>
          </p:nvSpPr>
          <p:spPr>
            <a:xfrm>
              <a:off x="8954634" y="3141977"/>
              <a:ext cx="3354980" cy="70788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buClr>
                  <a:srgbClr val="FFFF00"/>
                </a:buClr>
                <a:buSzPct val="100000"/>
              </a:pPr>
              <a:r>
                <a:rPr lang="nl-NL" sz="2000">
                  <a:solidFill>
                    <a:schemeClr val="bg1"/>
                  </a:solidFill>
                  <a:latin typeface="Georgia" panose="02040502050405020303" pitchFamily="18" charset="0"/>
                </a:rPr>
                <a:t>ABPI &gt; 0,85 (n = 1154)</a:t>
              </a:r>
            </a:p>
            <a:p>
              <a:pPr>
                <a:buClr>
                  <a:srgbClr val="FFFF00"/>
                </a:buClr>
                <a:buSzPct val="100000"/>
              </a:pPr>
              <a:r>
                <a:rPr lang="nl-NL" sz="2000">
                  <a:solidFill>
                    <a:schemeClr val="bg1"/>
                  </a:solidFill>
                  <a:latin typeface="Georgia" panose="02040502050405020303" pitchFamily="18" charset="0"/>
                </a:rPr>
                <a:t>ABPI 0.5 - 0.85 (n = 193)</a:t>
              </a:r>
              <a:endParaRPr lang="en-GB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477BBF-3532-4389-8C3F-6A53B2B7F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1412776"/>
            <a:ext cx="5876212" cy="3477638"/>
          </a:xfrm>
          <a:prstGeom prst="rect">
            <a:avLst/>
          </a:prstGeom>
        </p:spPr>
      </p:pic>
      <p:sp>
        <p:nvSpPr>
          <p:cNvPr id="34" name="TextBox 67">
            <a:extLst>
              <a:ext uri="{FF2B5EF4-FFF2-40B4-BE49-F238E27FC236}">
                <a16:creationId xmlns:a16="http://schemas.microsoft.com/office/drawing/2014/main" id="{873AEE25-D0D4-48FC-A994-7CBC3A895F13}"/>
              </a:ext>
            </a:extLst>
          </p:cNvPr>
          <p:cNvSpPr txBox="1"/>
          <p:nvPr/>
        </p:nvSpPr>
        <p:spPr>
          <a:xfrm>
            <a:off x="7775036" y="6027003"/>
            <a:ext cx="4416964" cy="830997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modified from: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Humphreys M, Stewart A, Gohel M,  Taylor M, Whyman M.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Management of mixed arterial and venous leg ulcers.</a:t>
            </a:r>
          </a:p>
          <a:p>
            <a:pPr algn="r"/>
            <a:r>
              <a:rPr lang="en-US" sz="1200" i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Br J Surg 2007; 94: 1104-1107.</a:t>
            </a:r>
          </a:p>
        </p:txBody>
      </p:sp>
      <p:pic>
        <p:nvPicPr>
          <p:cNvPr id="37" name="Afbeelding 36">
            <a:extLst>
              <a:ext uri="{FF2B5EF4-FFF2-40B4-BE49-F238E27FC236}">
                <a16:creationId xmlns:a16="http://schemas.microsoft.com/office/drawing/2014/main" id="{940E4AD3-131C-4864-A692-061EE9B1E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542" y="2100225"/>
            <a:ext cx="1793213" cy="1246826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DB464460-A3D7-4C13-9945-D9C22363B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609" y="1451374"/>
            <a:ext cx="1793213" cy="1248799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4511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B50A6C5-1DF1-4F4F-860E-84949C474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582" y="0"/>
            <a:ext cx="9626418" cy="585266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36AA91-13E5-4CF3-9DE9-D9BBF30D8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7193" y="3402759"/>
            <a:ext cx="5978690" cy="200257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2" name="TextBox 41">
            <a:extLst>
              <a:ext uri="{FF2B5EF4-FFF2-40B4-BE49-F238E27FC236}">
                <a16:creationId xmlns:a16="http://schemas.microsoft.com/office/drawing/2014/main" id="{E59FD917-3330-4726-9D77-D529D5A0AE75}"/>
              </a:ext>
            </a:extLst>
          </p:cNvPr>
          <p:cNvSpPr txBox="1"/>
          <p:nvPr/>
        </p:nvSpPr>
        <p:spPr>
          <a:xfrm>
            <a:off x="7784580" y="6027003"/>
            <a:ext cx="440742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from:</a:t>
            </a:r>
          </a:p>
          <a:p>
            <a:pPr algn="r"/>
            <a:r>
              <a:rPr lang="en-US" noProof="1"/>
              <a:t>Schuren J.</a:t>
            </a:r>
          </a:p>
          <a:p>
            <a:pPr algn="r"/>
            <a:r>
              <a:rPr lang="en-US" noProof="1"/>
              <a:t>Compression unravelled.</a:t>
            </a:r>
          </a:p>
          <a:p>
            <a:pPr algn="r"/>
            <a:r>
              <a:rPr lang="en-US" noProof="1"/>
              <a:t>Margreff Druck GmbH, Essen, Germany; 2011: 140.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5422477-D817-41C1-9123-66878B6D1DE7}"/>
              </a:ext>
            </a:extLst>
          </p:cNvPr>
          <p:cNvSpPr txBox="1"/>
          <p:nvPr/>
        </p:nvSpPr>
        <p:spPr>
          <a:xfrm>
            <a:off x="4079776" y="1573292"/>
            <a:ext cx="5514440" cy="2123658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in addition:</a:t>
            </a:r>
          </a:p>
          <a:p>
            <a:endParaRPr lang="en-US" sz="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r>
              <a:rPr lang="en-US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... a large number of confusing recommendations can be found on compression  for patients </a:t>
            </a:r>
          </a:p>
          <a:p>
            <a:r>
              <a:rPr lang="en-US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with mixed venous/arterial ulcers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E8548470-253B-4B62-9F4E-12B85B427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20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731A988-45DE-41BF-B204-432EFAEB9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0" b="14825"/>
          <a:stretch/>
        </p:blipFill>
        <p:spPr>
          <a:xfrm>
            <a:off x="5807968" y="0"/>
            <a:ext cx="4272941" cy="494116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B694393-B3AA-4E84-A1C9-7539AC37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compression or no compression in arterial patients 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D5CD73-9314-4500-B9E6-A7C402C84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7332">
            <a:off x="5064284" y="3382918"/>
            <a:ext cx="2590830" cy="26762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95AC0C5-A026-404A-9E80-C78D35C5A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994" y="3300738"/>
            <a:ext cx="2744797" cy="2791478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EDE6089F-CE58-462A-986F-4BF02F614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267" y="3008351"/>
            <a:ext cx="309634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conclusion</a:t>
            </a:r>
          </a:p>
        </p:txBody>
      </p:sp>
    </p:spTree>
    <p:extLst>
      <p:ext uri="{BB962C8B-B14F-4D97-AF65-F5344CB8AC3E}">
        <p14:creationId xmlns:p14="http://schemas.microsoft.com/office/powerpoint/2010/main" val="397683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76B1484D-1662-43CF-BB2A-099C79869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582" y="0"/>
            <a:ext cx="9626418" cy="58526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B694393-B3AA-4E84-A1C9-7539AC37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compression or no compression in arterial patients 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EDE6089F-CE58-462A-986F-4BF02F614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160" y="3008351"/>
            <a:ext cx="309634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conclusion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A8ADD38-5BFB-4791-90C3-CFF71C6D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31" y="1284802"/>
            <a:ext cx="4884777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... based on the presented findings, it can be concluded that compression can be </a:t>
            </a:r>
          </a:p>
          <a:p>
            <a:pPr>
              <a:buClr>
                <a:srgbClr val="FFFF00"/>
              </a:buClr>
            </a:pPr>
            <a:r>
              <a:rPr lang="nl-NL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used safely and effectively in arterial patients with chronic venus ulceration 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3129244D-2F35-4F3B-BC21-1B2579E4B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4131" y="3455946"/>
            <a:ext cx="2505863" cy="246393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F52D041-C8E9-4766-AE57-1D7008C17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227" y="3682430"/>
            <a:ext cx="1896026" cy="17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2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B694393-B3AA-4E84-A1C9-7539AC37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compression or no compression in arterial patients 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12E19852-20C7-4AF7-8AA6-9205B905F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2844225"/>
            <a:ext cx="718921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thank you for your attention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B9E8EC83-E784-4688-B4E8-9C3F5C65F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453" y="805435"/>
            <a:ext cx="432048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schemeClr val="tx1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buClr>
                <a:srgbClr val="FFFF00"/>
              </a:buClr>
              <a:defRPr sz="4000" b="1" cap="sm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olina LT Std" panose="00000500000000000000" pitchFamily="50" charset="0"/>
              </a:defRPr>
            </a:lvl1pPr>
          </a:lstStyle>
          <a:p>
            <a:r>
              <a:rPr lang="nl-NL" sz="2400" cap="none">
                <a:latin typeface="Georgia" panose="02040502050405020303" pitchFamily="18" charset="0"/>
              </a:rPr>
              <a:t>...on behalf of all the patients with mixed arterial/venous leg ulcers who could benefit effective compression: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7CC4472D-6A7E-494C-9732-A25529972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453" y="805435"/>
            <a:ext cx="432048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25400" dir="13500000" algn="br" rotWithShape="0">
              <a:prstClr val="black"/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buClr>
                <a:srgbClr val="FFFF00"/>
              </a:buClr>
              <a:defRPr sz="4800" b="1" cap="sm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rolina LT Std" panose="00000500000000000000" pitchFamily="50" charset="0"/>
              </a:defRPr>
            </a:lvl1pPr>
          </a:lstStyle>
          <a:p>
            <a:pPr algn="l"/>
            <a:r>
              <a:rPr lang="nl-NL" sz="2400" cap="none">
                <a:latin typeface="Georgia" panose="02040502050405020303" pitchFamily="18" charset="0"/>
              </a:rPr>
              <a:t>...on behalf of all the patients with mixed arterial/venous leg ulcers who could benefit effective compression: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340DB840-ED06-4A4A-B2F9-BDE44C9E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602777">
            <a:off x="9110342" y="3489936"/>
            <a:ext cx="1174474" cy="147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7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2145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731A988-45DE-41BF-B204-432EFAEB9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0" b="14825"/>
          <a:stretch/>
        </p:blipFill>
        <p:spPr>
          <a:xfrm>
            <a:off x="5807968" y="0"/>
            <a:ext cx="4272941" cy="494116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B694393-B3AA-4E84-A1C9-7539AC37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compression or no compression in arterial patients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D5CD73-9314-4500-B9E6-A7C402C84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7332">
            <a:off x="3617952" y="2386913"/>
            <a:ext cx="1664352" cy="171922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95AC0C5-A026-404A-9E80-C78D35C5A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928" y="2460911"/>
            <a:ext cx="1792379" cy="1822862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850F67A3-E57A-4904-A1F6-386795934026}"/>
              </a:ext>
            </a:extLst>
          </p:cNvPr>
          <p:cNvSpPr/>
          <p:nvPr/>
        </p:nvSpPr>
        <p:spPr>
          <a:xfrm>
            <a:off x="6867" y="0"/>
            <a:ext cx="12192000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B50A6C5-1DF1-4F4F-860E-84949C474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582" y="0"/>
            <a:ext cx="9626418" cy="585266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9B96144-F7EE-4249-A05F-46F53B3BB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259F66B5-AF39-4236-9198-A245EA862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sp>
        <p:nvSpPr>
          <p:cNvPr id="12" name="TextBox 41">
            <a:extLst>
              <a:ext uri="{FF2B5EF4-FFF2-40B4-BE49-F238E27FC236}">
                <a16:creationId xmlns:a16="http://schemas.microsoft.com/office/drawing/2014/main" id="{E59FD917-3330-4726-9D77-D529D5A0AE75}"/>
              </a:ext>
            </a:extLst>
          </p:cNvPr>
          <p:cNvSpPr txBox="1"/>
          <p:nvPr/>
        </p:nvSpPr>
        <p:spPr>
          <a:xfrm>
            <a:off x="7784580" y="6027003"/>
            <a:ext cx="4407420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from:</a:t>
            </a:r>
          </a:p>
          <a:p>
            <a:pPr algn="r"/>
            <a:r>
              <a:rPr lang="en-US" noProof="1"/>
              <a:t>Schuren J.</a:t>
            </a:r>
          </a:p>
          <a:p>
            <a:pPr algn="r"/>
            <a:r>
              <a:rPr lang="en-US" noProof="1"/>
              <a:t>Compression unravelled.</a:t>
            </a:r>
          </a:p>
          <a:p>
            <a:pPr algn="r"/>
            <a:r>
              <a:rPr lang="en-US" noProof="1"/>
              <a:t>Margreff Druck GmbH, Essen, Germany; 2011: 140.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52F1F52-A6B1-49CA-8A26-83559DD3AC14}"/>
              </a:ext>
            </a:extLst>
          </p:cNvPr>
          <p:cNvSpPr txBox="1"/>
          <p:nvPr/>
        </p:nvSpPr>
        <p:spPr>
          <a:xfrm>
            <a:off x="4079776" y="427886"/>
            <a:ext cx="7667500" cy="4801314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not compress with low abpi's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not compress ≤ 0,9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not compress ≤ 0,8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not compress ≤ 0,7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not compress ≤ 0,6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not compress ≤ 0,5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reduce pressure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reduce pressure to ≤ 30 mmHg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reduce pressure to ≤ 20 mmHg   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use short stretch bandages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use long stretch bandages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it is recommended to modifiy compression systems 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long stretch bandages require minor training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inelastic compression may be preferred 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≤ 0,9: extra padding should be used  </a:t>
            </a:r>
            <a:endParaRPr lang="en-US" sz="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patients deserve more detailed study </a:t>
            </a:r>
          </a:p>
          <a:p>
            <a:pPr>
              <a:buClr>
                <a:srgbClr val="FFFF00"/>
              </a:buClr>
              <a:buSzPct val="80000"/>
              <a:buFont typeface="Wingdings" pitchFamily="2" charset="2"/>
              <a:buChar char="ü"/>
            </a:pPr>
            <a:r>
              <a:rPr lang="en-US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further research is needed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8103C8CB-2232-4E65-8912-84480598E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69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95D9156-7B23-4F4F-9A7A-3116A873E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341" y="240943"/>
            <a:ext cx="9041152" cy="469432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95274C0-BA02-402A-A3E9-06A6BF411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7332">
            <a:off x="3617952" y="2386913"/>
            <a:ext cx="1664352" cy="17192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92D54CF-A00B-4E97-9384-3DC0736F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8928" y="2460911"/>
            <a:ext cx="1792379" cy="182286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3FDC16-A450-4EF7-8484-2B4A44A9572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9455" y="2924944"/>
            <a:ext cx="3043124" cy="2920656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D695D474-D74B-47B1-B840-CAA503DF4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77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2E7CB988-82F0-4331-8D92-B6AC4355A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341" y="240943"/>
            <a:ext cx="9041152" cy="469432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3FDC16-A450-4EF7-8484-2B4A44A95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9455" y="2924944"/>
            <a:ext cx="3043124" cy="2920656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8900FB03-FCA2-49FF-AEFF-109625D1D4BF}"/>
              </a:ext>
            </a:extLst>
          </p:cNvPr>
          <p:cNvSpPr txBox="1"/>
          <p:nvPr/>
        </p:nvSpPr>
        <p:spPr>
          <a:xfrm>
            <a:off x="4151784" y="1007604"/>
            <a:ext cx="6048672" cy="2308324"/>
          </a:xfrm>
          <a:prstGeom prst="rect">
            <a:avLst/>
          </a:prstGeom>
          <a:noFill/>
          <a:effectLst>
            <a:outerShdw blurRad="50800" dist="50800" dir="2700000" algn="tl" rotWithShape="0">
              <a:srgbClr val="181E0C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... in 2016, a total of 436 Canadian clinicians with experience in the care of mixed venous/arterial ulcers participated in a survey on knowledge, attitude and practice in the management of these ulcers</a:t>
            </a: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1DB63725-5E94-4A93-8336-7369927C960E}"/>
              </a:ext>
            </a:extLst>
          </p:cNvPr>
          <p:cNvSpPr txBox="1"/>
          <p:nvPr/>
        </p:nvSpPr>
        <p:spPr>
          <a:xfrm>
            <a:off x="0" y="6211669"/>
            <a:ext cx="12198444" cy="646331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Woo K, Sears K.</a:t>
            </a:r>
          </a:p>
          <a:p>
            <a:pPr algn="r"/>
            <a:r>
              <a:rPr lang="en-US" noProof="1"/>
              <a:t>Knowledge, attitude and practice in the management of mixed arteriovenous leg ulcers. </a:t>
            </a:r>
          </a:p>
          <a:p>
            <a:pPr algn="r"/>
            <a:r>
              <a:rPr lang="en-US" noProof="1"/>
              <a:t>The International Journal of Lower Extremity Wounds 2016; 15(1): 52-57.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D9FEEB14-1D89-411A-8085-47D2B1C81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79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27F0D8EA-302E-40B0-9E1A-8B46BEBC8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941827"/>
            <a:ext cx="8460000" cy="3209278"/>
          </a:xfrm>
          <a:prstGeom prst="rect">
            <a:avLst/>
          </a:prstGeom>
          <a:effectLst>
            <a:outerShdw blurRad="317500" dist="139700" dir="2700000" algn="tl" rotWithShape="0">
              <a:prstClr val="black"/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BC7ABED-DF77-4A23-AF3F-17EEC0EDC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75"/>
          <a:stretch/>
        </p:blipFill>
        <p:spPr>
          <a:xfrm>
            <a:off x="2570945" y="2852936"/>
            <a:ext cx="9627922" cy="299746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1395C813-4835-4932-B092-22A77462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b="6747"/>
          <a:stretch/>
        </p:blipFill>
        <p:spPr>
          <a:xfrm>
            <a:off x="6866" y="570939"/>
            <a:ext cx="4440656" cy="5470430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05571842-A1FD-4437-82A8-9B771F13AA47}"/>
              </a:ext>
            </a:extLst>
          </p:cNvPr>
          <p:cNvSpPr/>
          <p:nvPr/>
        </p:nvSpPr>
        <p:spPr>
          <a:xfrm>
            <a:off x="0" y="5229200"/>
            <a:ext cx="12192000" cy="792088"/>
          </a:xfrm>
          <a:prstGeom prst="rect">
            <a:avLst/>
          </a:prstGeom>
          <a:solidFill>
            <a:schemeClr val="accent3">
              <a:lumMod val="75000"/>
              <a:alpha val="19000"/>
            </a:schemeClr>
          </a:solidFill>
          <a:ln>
            <a:noFill/>
          </a:ln>
          <a:effectLst>
            <a:outerShdw blurRad="63500" dist="101600" dir="54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 extrusionH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EABA71-B239-45DA-A0BA-DA0702FC5E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1" t="15926" b="12075"/>
          <a:stretch/>
        </p:blipFill>
        <p:spPr>
          <a:xfrm>
            <a:off x="0" y="0"/>
            <a:ext cx="2185848" cy="105786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3FDC16-A450-4EF7-8484-2B4A44A9572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9455" y="2924944"/>
            <a:ext cx="3043124" cy="2920656"/>
          </a:xfrm>
          <a:prstGeom prst="rect">
            <a:avLst/>
          </a:prstGeom>
        </p:spPr>
      </p:pic>
      <p:sp>
        <p:nvSpPr>
          <p:cNvPr id="18" name="TextBox 41">
            <a:extLst>
              <a:ext uri="{FF2B5EF4-FFF2-40B4-BE49-F238E27FC236}">
                <a16:creationId xmlns:a16="http://schemas.microsoft.com/office/drawing/2014/main" id="{1DB63725-5E94-4A93-8336-7369927C960E}"/>
              </a:ext>
            </a:extLst>
          </p:cNvPr>
          <p:cNvSpPr txBox="1"/>
          <p:nvPr/>
        </p:nvSpPr>
        <p:spPr>
          <a:xfrm>
            <a:off x="0" y="6027003"/>
            <a:ext cx="12198444" cy="830997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solidFill>
                  <a:srgbClr val="FFFF00"/>
                </a:solidFill>
                <a:latin typeface="Georgia" panose="02040502050405020303" pitchFamily="18" charset="0"/>
              </a:defRPr>
            </a:lvl1pPr>
          </a:lstStyle>
          <a:p>
            <a:pPr algn="r"/>
            <a:r>
              <a:rPr lang="en-US" noProof="1"/>
              <a:t>from:</a:t>
            </a:r>
          </a:p>
          <a:p>
            <a:pPr algn="r"/>
            <a:r>
              <a:rPr lang="en-US" noProof="1"/>
              <a:t>Woo K, Sears K.</a:t>
            </a:r>
          </a:p>
          <a:p>
            <a:pPr algn="r"/>
            <a:r>
              <a:rPr lang="en-US" noProof="1"/>
              <a:t>Knowledge, attitude and practice in the management of mixed arteriovenous leg ulcers. </a:t>
            </a:r>
          </a:p>
          <a:p>
            <a:pPr algn="r"/>
            <a:r>
              <a:rPr lang="en-US" noProof="1"/>
              <a:t>The International Journal of Lower Extremity Wounds 2016; 15(1): 52-57.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A1B45EB-752F-4B4F-875A-4DB9AD2E5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7332">
            <a:off x="3617952" y="2386913"/>
            <a:ext cx="1664352" cy="17192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6F2D8B1-B487-4CD6-B138-AE1511D56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8928" y="2460911"/>
            <a:ext cx="1792379" cy="1822862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6511E4C1-E634-4272-B596-38E3946EB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3634"/>
            <a:ext cx="12192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508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nl-NL" sz="28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why this controversy</a:t>
            </a:r>
            <a:r>
              <a:rPr lang="nl-NL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nl-NL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01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jur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ure" id="{AC689007-7295-4C77-A44A-1B8209249020}" vid="{52F6D575-FEE6-4790-A323-2243438F15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68388</TotalTime>
  <Words>3652</Words>
  <Application>Microsoft Office PowerPoint</Application>
  <PresentationFormat>Breedbeeld</PresentationFormat>
  <Paragraphs>498</Paragraphs>
  <Slides>53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60" baseType="lpstr">
      <vt:lpstr>Symbol</vt:lpstr>
      <vt:lpstr>Georgia</vt:lpstr>
      <vt:lpstr>Wingdings</vt:lpstr>
      <vt:lpstr>Carolina LT Std</vt:lpstr>
      <vt:lpstr>Arial</vt:lpstr>
      <vt:lpstr>Calibri</vt:lpstr>
      <vt:lpstr>sjure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3M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"start &amp; finish slides"</dc:title>
  <dc:creator>jan schuren</dc:creator>
  <cp:lastModifiedBy>Jan Schuren</cp:lastModifiedBy>
  <cp:revision>3438</cp:revision>
  <dcterms:created xsi:type="dcterms:W3CDTF">2011-10-28T08:40:01Z</dcterms:created>
  <dcterms:modified xsi:type="dcterms:W3CDTF">2022-05-13T16:40:21Z</dcterms:modified>
  <cp:category/>
</cp:coreProperties>
</file>