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7"/>
  </p:notesMasterIdLst>
  <p:sldIdLst>
    <p:sldId id="256" r:id="rId2"/>
    <p:sldId id="268" r:id="rId3"/>
    <p:sldId id="257" r:id="rId4"/>
    <p:sldId id="258" r:id="rId5"/>
    <p:sldId id="259" r:id="rId6"/>
    <p:sldId id="261" r:id="rId7"/>
    <p:sldId id="267" r:id="rId8"/>
    <p:sldId id="263" r:id="rId9"/>
    <p:sldId id="264" r:id="rId10"/>
    <p:sldId id="260" r:id="rId11"/>
    <p:sldId id="265" r:id="rId12"/>
    <p:sldId id="266" r:id="rId13"/>
    <p:sldId id="270" r:id="rId14"/>
    <p:sldId id="262" r:id="rId15"/>
    <p:sldId id="269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78776"/>
  </p:normalViewPr>
  <p:slideViewPr>
    <p:cSldViewPr snapToGrid="0" snapToObjects="1">
      <p:cViewPr varScale="1">
        <p:scale>
          <a:sx n="50" d="100"/>
          <a:sy n="50" d="100"/>
        </p:scale>
        <p:origin x="12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A581E3-B32B-46D0-A83E-EA737131665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032A2CA-CD7D-429B-B93D-55C393D54CFC}">
      <dgm:prSet/>
      <dgm:spPr/>
      <dgm:t>
        <a:bodyPr/>
        <a:lstStyle/>
        <a:p>
          <a:r>
            <a:rPr lang="fr-FR"/>
            <a:t>Amoxicillin</a:t>
          </a:r>
          <a:endParaRPr lang="en-US"/>
        </a:p>
      </dgm:t>
    </dgm:pt>
    <dgm:pt modelId="{78DF9D60-1F19-4195-A6FC-695455E7C1EC}" type="parTrans" cxnId="{C992A57E-F21A-425C-BCB0-1F3EA3946CB9}">
      <dgm:prSet/>
      <dgm:spPr/>
      <dgm:t>
        <a:bodyPr/>
        <a:lstStyle/>
        <a:p>
          <a:endParaRPr lang="en-US"/>
        </a:p>
      </dgm:t>
    </dgm:pt>
    <dgm:pt modelId="{5B6248BC-B2DC-4DDF-B67E-3A165BF37626}" type="sibTrans" cxnId="{C992A57E-F21A-425C-BCB0-1F3EA3946CB9}">
      <dgm:prSet/>
      <dgm:spPr/>
      <dgm:t>
        <a:bodyPr/>
        <a:lstStyle/>
        <a:p>
          <a:endParaRPr lang="en-US"/>
        </a:p>
      </dgm:t>
    </dgm:pt>
    <dgm:pt modelId="{5EC4BB96-C168-4DAB-9CFF-3F649B81EBED}">
      <dgm:prSet/>
      <dgm:spPr/>
      <dgm:t>
        <a:bodyPr/>
        <a:lstStyle/>
        <a:p>
          <a:r>
            <a:rPr lang="fr-FR"/>
            <a:t>50mg/kg/day</a:t>
          </a:r>
          <a:endParaRPr lang="en-US"/>
        </a:p>
      </dgm:t>
    </dgm:pt>
    <dgm:pt modelId="{685FAE1D-9835-491B-ABA5-B4411B4E7763}" type="parTrans" cxnId="{7D21BEC3-FD36-40A7-9B78-E1317A64769B}">
      <dgm:prSet/>
      <dgm:spPr/>
      <dgm:t>
        <a:bodyPr/>
        <a:lstStyle/>
        <a:p>
          <a:endParaRPr lang="en-US"/>
        </a:p>
      </dgm:t>
    </dgm:pt>
    <dgm:pt modelId="{41FC8918-6805-4705-B011-D10238481E6A}" type="sibTrans" cxnId="{7D21BEC3-FD36-40A7-9B78-E1317A64769B}">
      <dgm:prSet/>
      <dgm:spPr/>
      <dgm:t>
        <a:bodyPr/>
        <a:lstStyle/>
        <a:p>
          <a:endParaRPr lang="en-US"/>
        </a:p>
      </dgm:t>
    </dgm:pt>
    <dgm:pt modelId="{5DD21755-D32D-AE46-97D6-BBC4742126B4}" type="pres">
      <dgm:prSet presAssocID="{58A581E3-B32B-46D0-A83E-EA7371316651}" presName="linear" presStyleCnt="0">
        <dgm:presLayoutVars>
          <dgm:animLvl val="lvl"/>
          <dgm:resizeHandles val="exact"/>
        </dgm:presLayoutVars>
      </dgm:prSet>
      <dgm:spPr/>
    </dgm:pt>
    <dgm:pt modelId="{27E4A99F-3389-3742-8B0D-63A3B51C5E25}" type="pres">
      <dgm:prSet presAssocID="{9032A2CA-CD7D-429B-B93D-55C393D54CF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63D7CF5-F98F-004D-8BF0-2B617E32FF95}" type="pres">
      <dgm:prSet presAssocID="{5B6248BC-B2DC-4DDF-B67E-3A165BF37626}" presName="spacer" presStyleCnt="0"/>
      <dgm:spPr/>
    </dgm:pt>
    <dgm:pt modelId="{AE5C9E93-D428-8D4F-8B75-B4DDE7BADC25}" type="pres">
      <dgm:prSet presAssocID="{5EC4BB96-C168-4DAB-9CFF-3F649B81EBE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2D7CE0E-96FC-C243-86D6-60CF111794B7}" type="presOf" srcId="{58A581E3-B32B-46D0-A83E-EA7371316651}" destId="{5DD21755-D32D-AE46-97D6-BBC4742126B4}" srcOrd="0" destOrd="0" presId="urn:microsoft.com/office/officeart/2005/8/layout/vList2"/>
    <dgm:cxn modelId="{C992A57E-F21A-425C-BCB0-1F3EA3946CB9}" srcId="{58A581E3-B32B-46D0-A83E-EA7371316651}" destId="{9032A2CA-CD7D-429B-B93D-55C393D54CFC}" srcOrd="0" destOrd="0" parTransId="{78DF9D60-1F19-4195-A6FC-695455E7C1EC}" sibTransId="{5B6248BC-B2DC-4DDF-B67E-3A165BF37626}"/>
    <dgm:cxn modelId="{60205D84-6327-B747-89B6-AB2BCEAC1804}" type="presOf" srcId="{5EC4BB96-C168-4DAB-9CFF-3F649B81EBED}" destId="{AE5C9E93-D428-8D4F-8B75-B4DDE7BADC25}" srcOrd="0" destOrd="0" presId="urn:microsoft.com/office/officeart/2005/8/layout/vList2"/>
    <dgm:cxn modelId="{7D21BEC3-FD36-40A7-9B78-E1317A64769B}" srcId="{58A581E3-B32B-46D0-A83E-EA7371316651}" destId="{5EC4BB96-C168-4DAB-9CFF-3F649B81EBED}" srcOrd="1" destOrd="0" parTransId="{685FAE1D-9835-491B-ABA5-B4411B4E7763}" sibTransId="{41FC8918-6805-4705-B011-D10238481E6A}"/>
    <dgm:cxn modelId="{CCE88BCD-66A5-A64A-ABE7-F39F2E78DE98}" type="presOf" srcId="{9032A2CA-CD7D-429B-B93D-55C393D54CFC}" destId="{27E4A99F-3389-3742-8B0D-63A3B51C5E25}" srcOrd="0" destOrd="0" presId="urn:microsoft.com/office/officeart/2005/8/layout/vList2"/>
    <dgm:cxn modelId="{DE1C4FF5-F26D-454A-8EFD-85B24249F9D4}" type="presParOf" srcId="{5DD21755-D32D-AE46-97D6-BBC4742126B4}" destId="{27E4A99F-3389-3742-8B0D-63A3B51C5E25}" srcOrd="0" destOrd="0" presId="urn:microsoft.com/office/officeart/2005/8/layout/vList2"/>
    <dgm:cxn modelId="{E3AD245F-6F80-D240-946C-4966F23CAD0D}" type="presParOf" srcId="{5DD21755-D32D-AE46-97D6-BBC4742126B4}" destId="{C63D7CF5-F98F-004D-8BF0-2B617E32FF95}" srcOrd="1" destOrd="0" presId="urn:microsoft.com/office/officeart/2005/8/layout/vList2"/>
    <dgm:cxn modelId="{84567CAA-65AC-834C-B009-1735EF9EFD3A}" type="presParOf" srcId="{5DD21755-D32D-AE46-97D6-BBC4742126B4}" destId="{AE5C9E93-D428-8D4F-8B75-B4DDE7BADC2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E4A99F-3389-3742-8B0D-63A3B51C5E25}">
      <dsp:nvSpPr>
        <dsp:cNvPr id="0" name=""/>
        <dsp:cNvSpPr/>
      </dsp:nvSpPr>
      <dsp:spPr>
        <a:xfrm>
          <a:off x="0" y="647912"/>
          <a:ext cx="49284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500" kern="1200"/>
            <a:t>Amoxicillin</a:t>
          </a:r>
          <a:endParaRPr lang="en-US" sz="5500" kern="1200"/>
        </a:p>
      </dsp:txBody>
      <dsp:txXfrm>
        <a:off x="64397" y="712309"/>
        <a:ext cx="4799606" cy="1190381"/>
      </dsp:txXfrm>
    </dsp:sp>
    <dsp:sp modelId="{AE5C9E93-D428-8D4F-8B75-B4DDE7BADC25}">
      <dsp:nvSpPr>
        <dsp:cNvPr id="0" name=""/>
        <dsp:cNvSpPr/>
      </dsp:nvSpPr>
      <dsp:spPr>
        <a:xfrm>
          <a:off x="0" y="2125487"/>
          <a:ext cx="49284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500" kern="1200"/>
            <a:t>50mg/kg/day</a:t>
          </a:r>
          <a:endParaRPr lang="en-US" sz="5500" kern="1200"/>
        </a:p>
      </dsp:txBody>
      <dsp:txXfrm>
        <a:off x="64397" y="2189884"/>
        <a:ext cx="4799606" cy="1190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D8E91-A4F4-5D4E-8B70-A82C3923BA6A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2E96B-0B89-0043-8C9A-3CBCF4BC0F30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55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Goodmorning</a:t>
            </a:r>
            <a:r>
              <a:rPr lang="fr-FR" dirty="0"/>
              <a:t>! I </a:t>
            </a:r>
            <a:r>
              <a:rPr lang="fr-FR" dirty="0" err="1"/>
              <a:t>am</a:t>
            </a:r>
            <a:r>
              <a:rPr lang="fr-FR" dirty="0"/>
              <a:t> Dr Salma ADHAM, I </a:t>
            </a:r>
            <a:r>
              <a:rPr lang="fr-FR" dirty="0" err="1"/>
              <a:t>am</a:t>
            </a:r>
            <a:r>
              <a:rPr lang="fr-FR" dirty="0"/>
              <a:t> a vascular </a:t>
            </a:r>
            <a:r>
              <a:rPr lang="fr-FR" dirty="0" err="1"/>
              <a:t>medicine</a:t>
            </a:r>
            <a:r>
              <a:rPr lang="fr-FR" dirty="0"/>
              <a:t> </a:t>
            </a:r>
            <a:r>
              <a:rPr lang="fr-FR" dirty="0" err="1"/>
              <a:t>specialist</a:t>
            </a:r>
            <a:r>
              <a:rPr lang="fr-FR" dirty="0"/>
              <a:t> and I </a:t>
            </a:r>
            <a:r>
              <a:rPr lang="fr-FR" dirty="0" err="1"/>
              <a:t>work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Pr Isabelle QUERE in Montpellier.</a:t>
            </a:r>
          </a:p>
          <a:p>
            <a:r>
              <a:rPr lang="fr-FR" dirty="0"/>
              <a:t>I </a:t>
            </a:r>
            <a:r>
              <a:rPr lang="fr-FR" dirty="0" err="1"/>
              <a:t>would</a:t>
            </a:r>
            <a:r>
              <a:rPr lang="fr-FR" dirty="0"/>
              <a:t> like to </a:t>
            </a:r>
            <a:r>
              <a:rPr lang="fr-FR" dirty="0" err="1"/>
              <a:t>thank</a:t>
            </a:r>
            <a:r>
              <a:rPr lang="fr-FR" dirty="0"/>
              <a:t> the </a:t>
            </a:r>
            <a:r>
              <a:rPr lang="fr-FR" dirty="0" err="1"/>
              <a:t>organizers</a:t>
            </a:r>
            <a:r>
              <a:rPr lang="fr-FR" dirty="0"/>
              <a:t> of the ICC meeting for </a:t>
            </a:r>
            <a:r>
              <a:rPr lang="fr-FR" dirty="0" err="1"/>
              <a:t>this</a:t>
            </a:r>
            <a:r>
              <a:rPr lang="fr-FR" dirty="0"/>
              <a:t> invitation to </a:t>
            </a:r>
            <a:r>
              <a:rPr lang="fr-FR" dirty="0" err="1"/>
              <a:t>speak</a:t>
            </a:r>
            <a:r>
              <a:rPr lang="fr-FR" dirty="0"/>
              <a:t> about compression </a:t>
            </a:r>
            <a:r>
              <a:rPr lang="fr-FR" dirty="0" err="1"/>
              <a:t>therapy</a:t>
            </a:r>
            <a:r>
              <a:rPr lang="fr-FR" dirty="0"/>
              <a:t> in </a:t>
            </a:r>
            <a:r>
              <a:rPr lang="fr-FR" dirty="0" err="1"/>
              <a:t>erysipela</a:t>
            </a:r>
            <a:r>
              <a:rPr lang="fr-FR" dirty="0"/>
              <a:t> and </a:t>
            </a:r>
            <a:r>
              <a:rPr lang="fr-FR" dirty="0" err="1"/>
              <a:t>here</a:t>
            </a:r>
            <a:r>
              <a:rPr lang="fr-FR" dirty="0"/>
              <a:t> 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in </a:t>
            </a:r>
            <a:r>
              <a:rPr lang="fr-FR" dirty="0" err="1"/>
              <a:t>favor</a:t>
            </a:r>
            <a:r>
              <a:rPr lang="fr-FR" dirty="0"/>
              <a:t> of no compression.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E96B-0B89-0043-8C9A-3CBCF4BC0F3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184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Another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interesting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published</a:t>
            </a:r>
            <a:r>
              <a:rPr lang="fr-FR" dirty="0"/>
              <a:t> last </a:t>
            </a:r>
            <a:r>
              <a:rPr lang="fr-FR" dirty="0" err="1"/>
              <a:t>year</a:t>
            </a:r>
            <a:r>
              <a:rPr lang="fr-FR" dirty="0"/>
              <a:t> in the British Journal of </a:t>
            </a:r>
            <a:r>
              <a:rPr lang="fr-FR" dirty="0" err="1"/>
              <a:t>Dermatology</a:t>
            </a:r>
            <a:r>
              <a:rPr lang="fr-FR" dirty="0"/>
              <a:t> : CELLULITIS IN CHRONIC OEDEMA OF THE LOWER LEG, AN INTERNATION CROSS SECTIONAL STUDY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E96B-0B89-0043-8C9A-3CBCF4BC0F3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968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already</a:t>
            </a:r>
            <a:r>
              <a:rPr lang="fr-FR" dirty="0"/>
              <a:t> know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known</a:t>
            </a:r>
            <a:r>
              <a:rPr lang="fr-FR" dirty="0"/>
              <a:t> association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chronic</a:t>
            </a:r>
            <a:r>
              <a:rPr lang="fr-FR" dirty="0"/>
              <a:t> </a:t>
            </a:r>
            <a:r>
              <a:rPr lang="fr-FR" dirty="0" err="1"/>
              <a:t>oedema</a:t>
            </a:r>
            <a:r>
              <a:rPr lang="fr-FR" dirty="0"/>
              <a:t> an </a:t>
            </a:r>
            <a:r>
              <a:rPr lang="fr-FR" dirty="0" err="1"/>
              <a:t>cellulitis</a:t>
            </a:r>
            <a:r>
              <a:rPr lang="fr-FR" dirty="0"/>
              <a:t>.</a:t>
            </a:r>
          </a:p>
          <a:p>
            <a:r>
              <a:rPr lang="fr-FR" dirty="0"/>
              <a:t>Guidelines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suggest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control of </a:t>
            </a:r>
            <a:r>
              <a:rPr lang="fr-FR" dirty="0" err="1"/>
              <a:t>oedema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important to </a:t>
            </a:r>
            <a:r>
              <a:rPr lang="fr-FR" dirty="0" err="1"/>
              <a:t>reduce</a:t>
            </a:r>
            <a:r>
              <a:rPr lang="fr-FR" dirty="0"/>
              <a:t> the </a:t>
            </a:r>
            <a:r>
              <a:rPr lang="fr-FR" dirty="0" err="1"/>
              <a:t>risk</a:t>
            </a:r>
            <a:r>
              <a:rPr lang="fr-FR" dirty="0"/>
              <a:t> of </a:t>
            </a:r>
            <a:r>
              <a:rPr lang="fr-FR" dirty="0" err="1"/>
              <a:t>recurrent</a:t>
            </a:r>
            <a:r>
              <a:rPr lang="fr-FR" dirty="0"/>
              <a:t> </a:t>
            </a:r>
            <a:r>
              <a:rPr lang="fr-FR" dirty="0" err="1"/>
              <a:t>cellulitis</a:t>
            </a:r>
            <a:r>
              <a:rPr lang="fr-FR" dirty="0"/>
              <a:t> but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limited</a:t>
            </a:r>
            <a:r>
              <a:rPr lang="fr-FR" dirty="0"/>
              <a:t> </a:t>
            </a:r>
            <a:r>
              <a:rPr lang="fr-FR" dirty="0" err="1"/>
              <a:t>evidence</a:t>
            </a:r>
            <a:r>
              <a:rPr lang="fr-FR" dirty="0"/>
              <a:t>.</a:t>
            </a:r>
          </a:p>
          <a:p>
            <a:r>
              <a:rPr lang="fr-FR" dirty="0"/>
              <a:t>So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aimed</a:t>
            </a:r>
            <a:r>
              <a:rPr lang="fr-FR" dirty="0"/>
              <a:t> to </a:t>
            </a:r>
            <a:r>
              <a:rPr lang="fr-FR" dirty="0" err="1"/>
              <a:t>invetigate</a:t>
            </a:r>
            <a:r>
              <a:rPr lang="fr-FR" dirty="0"/>
              <a:t> the </a:t>
            </a:r>
            <a:r>
              <a:rPr lang="fr-FR" dirty="0" err="1"/>
              <a:t>prevalence</a:t>
            </a:r>
            <a:r>
              <a:rPr lang="fr-FR" dirty="0"/>
              <a:t> and </a:t>
            </a:r>
            <a:r>
              <a:rPr lang="fr-FR" dirty="0" err="1"/>
              <a:t>risk</a:t>
            </a:r>
            <a:r>
              <a:rPr lang="fr-FR" dirty="0"/>
              <a:t> factor of </a:t>
            </a:r>
            <a:r>
              <a:rPr lang="fr-FR" dirty="0" err="1"/>
              <a:t>cellulitis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E96B-0B89-0043-8C9A-3CBCF4BC0F3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736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For me, 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interesting</a:t>
            </a:r>
            <a:r>
              <a:rPr lang="fr-FR" dirty="0"/>
              <a:t> </a:t>
            </a:r>
            <a:r>
              <a:rPr lang="fr-FR" dirty="0" err="1"/>
              <a:t>result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last one, at the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bottom</a:t>
            </a:r>
            <a:r>
              <a:rPr lang="fr-FR" dirty="0"/>
              <a:t> of the table: </a:t>
            </a:r>
            <a:r>
              <a:rPr lang="fr-FR" dirty="0" err="1"/>
              <a:t>uncontrolled</a:t>
            </a:r>
            <a:r>
              <a:rPr lang="fr-FR" dirty="0"/>
              <a:t> </a:t>
            </a:r>
            <a:r>
              <a:rPr lang="fr-FR" dirty="0" err="1"/>
              <a:t>swelling</a:t>
            </a:r>
            <a:r>
              <a:rPr lang="fr-FR" dirty="0"/>
              <a:t> </a:t>
            </a:r>
            <a:r>
              <a:rPr lang="fr-FR" dirty="0" err="1"/>
              <a:t>led</a:t>
            </a:r>
            <a:r>
              <a:rPr lang="fr-FR" dirty="0"/>
              <a:t> to more </a:t>
            </a:r>
            <a:r>
              <a:rPr lang="fr-FR" dirty="0" err="1"/>
              <a:t>erysipela</a:t>
            </a:r>
            <a:r>
              <a:rPr lang="fr-FR" dirty="0"/>
              <a:t>. In </a:t>
            </a:r>
            <a:r>
              <a:rPr lang="fr-FR" dirty="0" err="1"/>
              <a:t>fact</a:t>
            </a:r>
            <a:r>
              <a:rPr lang="fr-FR" dirty="0"/>
              <a:t>, </a:t>
            </a:r>
            <a:r>
              <a:rPr lang="fr-FR" dirty="0" err="1"/>
              <a:t>controlled</a:t>
            </a:r>
            <a:r>
              <a:rPr lang="fr-FR" dirty="0"/>
              <a:t> </a:t>
            </a:r>
            <a:r>
              <a:rPr lang="fr-FR" dirty="0" err="1"/>
              <a:t>swelling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protective factor for </a:t>
            </a:r>
            <a:r>
              <a:rPr lang="fr-FR" dirty="0" err="1"/>
              <a:t>erysipela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0.51 OR.</a:t>
            </a:r>
          </a:p>
          <a:p>
            <a:r>
              <a:rPr lang="fr-FR" dirty="0"/>
              <a:t>On the </a:t>
            </a:r>
            <a:r>
              <a:rPr lang="fr-FR" dirty="0" err="1"/>
              <a:t>contrary</a:t>
            </a:r>
            <a:r>
              <a:rPr lang="fr-FR" dirty="0"/>
              <a:t>, the more </a:t>
            </a:r>
            <a:r>
              <a:rPr lang="fr-FR" dirty="0" err="1"/>
              <a:t>severe</a:t>
            </a:r>
            <a:r>
              <a:rPr lang="fr-FR" dirty="0"/>
              <a:t> the </a:t>
            </a:r>
            <a:r>
              <a:rPr lang="fr-FR" dirty="0" err="1"/>
              <a:t>lymphedema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, the more patients are at </a:t>
            </a:r>
            <a:r>
              <a:rPr lang="fr-FR" dirty="0" err="1"/>
              <a:t>risk</a:t>
            </a:r>
            <a:r>
              <a:rPr lang="fr-FR" dirty="0"/>
              <a:t> for </a:t>
            </a:r>
            <a:r>
              <a:rPr lang="fr-FR" dirty="0" err="1"/>
              <a:t>cellulitis</a:t>
            </a:r>
            <a:r>
              <a:rPr lang="fr-FR" dirty="0"/>
              <a:t>. So </a:t>
            </a:r>
            <a:r>
              <a:rPr lang="fr-FR" dirty="0" err="1"/>
              <a:t>cellulitis</a:t>
            </a:r>
            <a:r>
              <a:rPr lang="fr-FR" dirty="0"/>
              <a:t> </a:t>
            </a:r>
            <a:r>
              <a:rPr lang="fr-FR" dirty="0" err="1"/>
              <a:t>might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prevented</a:t>
            </a:r>
            <a:r>
              <a:rPr lang="fr-FR" dirty="0"/>
              <a:t> by effective compression </a:t>
            </a:r>
            <a:r>
              <a:rPr lang="fr-FR" dirty="0" err="1"/>
              <a:t>therapy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E96B-0B89-0043-8C9A-3CBCF4BC0F3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683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about compression </a:t>
            </a:r>
            <a:r>
              <a:rPr lang="fr-FR" dirty="0" err="1"/>
              <a:t>then</a:t>
            </a:r>
            <a:r>
              <a:rPr lang="fr-FR" dirty="0"/>
              <a:t>? As </a:t>
            </a:r>
            <a:r>
              <a:rPr lang="fr-FR" dirty="0" err="1"/>
              <a:t>it</a:t>
            </a:r>
            <a:r>
              <a:rPr lang="fr-FR" dirty="0"/>
              <a:t> has been </a:t>
            </a:r>
            <a:r>
              <a:rPr lang="fr-FR" dirty="0" err="1"/>
              <a:t>said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, compression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always</a:t>
            </a:r>
            <a:r>
              <a:rPr lang="fr-FR" dirty="0"/>
              <a:t>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no compression… </a:t>
            </a:r>
          </a:p>
          <a:p>
            <a:r>
              <a:rPr lang="fr-FR" dirty="0"/>
              <a:t>But in </a:t>
            </a:r>
            <a:r>
              <a:rPr lang="fr-FR" dirty="0" err="1"/>
              <a:t>some</a:t>
            </a:r>
            <a:r>
              <a:rPr lang="fr-FR" dirty="0"/>
              <a:t> cases,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just</a:t>
            </a:r>
            <a:r>
              <a:rPr lang="fr-FR" dirty="0"/>
              <a:t> not possible to </a:t>
            </a:r>
            <a:r>
              <a:rPr lang="fr-FR" dirty="0" err="1"/>
              <a:t>apply</a:t>
            </a:r>
            <a:r>
              <a:rPr lang="fr-FR" dirty="0"/>
              <a:t> compression, </a:t>
            </a:r>
            <a:r>
              <a:rPr lang="fr-FR" dirty="0" err="1"/>
              <a:t>especially</a:t>
            </a:r>
            <a:r>
              <a:rPr lang="fr-FR" dirty="0"/>
              <a:t> in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painful</a:t>
            </a:r>
            <a:r>
              <a:rPr lang="fr-FR" dirty="0"/>
              <a:t> patients… </a:t>
            </a:r>
            <a:r>
              <a:rPr lang="fr-FR" dirty="0" err="1"/>
              <a:t>meaning</a:t>
            </a:r>
            <a:r>
              <a:rPr lang="fr-FR" dirty="0"/>
              <a:t> at the </a:t>
            </a:r>
            <a:r>
              <a:rPr lang="fr-FR" dirty="0" err="1"/>
              <a:t>beginning</a:t>
            </a:r>
            <a:r>
              <a:rPr lang="fr-FR" dirty="0"/>
              <a:t> of an </a:t>
            </a:r>
            <a:r>
              <a:rPr lang="fr-FR" dirty="0" err="1"/>
              <a:t>erysipela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E96B-0B89-0043-8C9A-3CBCF4BC0F3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85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Finally</a:t>
            </a:r>
            <a:r>
              <a:rPr lang="fr-FR" dirty="0"/>
              <a:t>, I </a:t>
            </a:r>
            <a:r>
              <a:rPr lang="fr-FR" dirty="0" err="1"/>
              <a:t>think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best </a:t>
            </a:r>
            <a:r>
              <a:rPr lang="fr-FR" dirty="0" err="1"/>
              <a:t>answer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« no compression at first </a:t>
            </a:r>
            <a:r>
              <a:rPr lang="fr-FR" dirty="0" err="1"/>
              <a:t>then</a:t>
            </a:r>
            <a:r>
              <a:rPr lang="fr-FR" dirty="0"/>
              <a:t> compression as </a:t>
            </a:r>
            <a:r>
              <a:rPr lang="fr-FR" dirty="0" err="1"/>
              <a:t>soon</a:t>
            </a:r>
            <a:r>
              <a:rPr lang="fr-FR" dirty="0"/>
              <a:t> as possible » to </a:t>
            </a:r>
            <a:r>
              <a:rPr lang="fr-FR" dirty="0" err="1"/>
              <a:t>reduce</a:t>
            </a:r>
            <a:r>
              <a:rPr lang="fr-FR" dirty="0"/>
              <a:t> the augmentation of </a:t>
            </a:r>
            <a:r>
              <a:rPr lang="fr-FR" dirty="0" err="1"/>
              <a:t>oedema</a:t>
            </a:r>
            <a:r>
              <a:rPr lang="fr-FR" dirty="0"/>
              <a:t> due to infection and inflammation and to </a:t>
            </a:r>
            <a:r>
              <a:rPr lang="fr-FR" dirty="0" err="1"/>
              <a:t>prevent</a:t>
            </a:r>
            <a:r>
              <a:rPr lang="fr-FR" dirty="0"/>
              <a:t> </a:t>
            </a:r>
            <a:r>
              <a:rPr lang="fr-FR" dirty="0" err="1"/>
              <a:t>recurrent</a:t>
            </a:r>
            <a:r>
              <a:rPr lang="fr-FR" dirty="0"/>
              <a:t> </a:t>
            </a:r>
            <a:r>
              <a:rPr lang="fr-FR" dirty="0" err="1"/>
              <a:t>episodes</a:t>
            </a:r>
            <a:r>
              <a:rPr lang="fr-FR" dirty="0"/>
              <a:t> of </a:t>
            </a:r>
            <a:r>
              <a:rPr lang="fr-FR" dirty="0" err="1"/>
              <a:t>cellulitis</a:t>
            </a:r>
            <a:r>
              <a:rPr lang="fr-FR" dirty="0"/>
              <a:t>. </a:t>
            </a:r>
            <a:r>
              <a:rPr lang="fr-FR" dirty="0" err="1"/>
              <a:t>However</a:t>
            </a:r>
            <a:r>
              <a:rPr lang="fr-FR" dirty="0"/>
              <a:t>, the first </a:t>
            </a:r>
            <a:r>
              <a:rPr lang="fr-FR" dirty="0" err="1"/>
              <a:t>treatment</a:t>
            </a:r>
            <a:r>
              <a:rPr lang="fr-FR" dirty="0"/>
              <a:t>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remains</a:t>
            </a:r>
            <a:r>
              <a:rPr lang="fr-FR" dirty="0"/>
              <a:t> </a:t>
            </a:r>
            <a:r>
              <a:rPr lang="fr-FR" dirty="0" err="1"/>
              <a:t>amoxicillin</a:t>
            </a:r>
            <a:r>
              <a:rPr lang="fr-FR" dirty="0"/>
              <a:t> and the entry site </a:t>
            </a:r>
            <a:r>
              <a:rPr lang="fr-FR" dirty="0" err="1"/>
              <a:t>treatment</a:t>
            </a:r>
            <a:r>
              <a:rPr lang="fr-FR" dirty="0"/>
              <a:t>.</a:t>
            </a:r>
          </a:p>
          <a:p>
            <a:r>
              <a:rPr lang="fr-FR" dirty="0"/>
              <a:t>I </a:t>
            </a:r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attention.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E96B-0B89-0043-8C9A-3CBCF4BC0F3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90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First </a:t>
            </a:r>
            <a:r>
              <a:rPr lang="fr-FR" dirty="0" err="1"/>
              <a:t>thing</a:t>
            </a:r>
            <a:r>
              <a:rPr lang="fr-FR" dirty="0"/>
              <a:t> I </a:t>
            </a:r>
            <a:r>
              <a:rPr lang="fr-FR" dirty="0" err="1"/>
              <a:t>did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go on Google and look for recommandations or articles </a:t>
            </a:r>
            <a:r>
              <a:rPr lang="fr-FR" dirty="0" err="1"/>
              <a:t>supporting</a:t>
            </a:r>
            <a:r>
              <a:rPr lang="fr-FR" dirty="0"/>
              <a:t> no compression in leg </a:t>
            </a:r>
            <a:r>
              <a:rPr lang="fr-FR" dirty="0" err="1"/>
              <a:t>erysipela</a:t>
            </a:r>
            <a:r>
              <a:rPr lang="fr-FR" dirty="0"/>
              <a:t>. </a:t>
            </a:r>
            <a:r>
              <a:rPr lang="fr-FR" dirty="0" err="1"/>
              <a:t>Unfortunately</a:t>
            </a:r>
            <a:r>
              <a:rPr lang="fr-FR" dirty="0"/>
              <a:t>, the first article I </a:t>
            </a:r>
            <a:r>
              <a:rPr lang="fr-FR" dirty="0" err="1"/>
              <a:t>found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one, </a:t>
            </a:r>
            <a:r>
              <a:rPr lang="fr-FR" dirty="0" err="1"/>
              <a:t>where</a:t>
            </a:r>
            <a:r>
              <a:rPr lang="fr-FR" dirty="0"/>
              <a:t> the </a:t>
            </a:r>
            <a:r>
              <a:rPr lang="fr-FR" dirty="0" err="1"/>
              <a:t>authors</a:t>
            </a:r>
            <a:r>
              <a:rPr lang="fr-FR" dirty="0"/>
              <a:t> </a:t>
            </a:r>
            <a:r>
              <a:rPr lang="fr-FR" dirty="0" err="1"/>
              <a:t>searched</a:t>
            </a:r>
            <a:r>
              <a:rPr lang="fr-FR" dirty="0"/>
              <a:t> for complications due to compression </a:t>
            </a:r>
            <a:r>
              <a:rPr lang="fr-FR" dirty="0" err="1"/>
              <a:t>therapy</a:t>
            </a:r>
            <a:r>
              <a:rPr lang="fr-FR" dirty="0"/>
              <a:t> in </a:t>
            </a:r>
            <a:r>
              <a:rPr lang="fr-FR" dirty="0" err="1"/>
              <a:t>cellulitis</a:t>
            </a:r>
            <a:r>
              <a:rPr lang="fr-FR" dirty="0"/>
              <a:t>… and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found</a:t>
            </a:r>
            <a:r>
              <a:rPr lang="fr-FR" dirty="0"/>
              <a:t> none. I </a:t>
            </a:r>
            <a:r>
              <a:rPr lang="fr-FR" dirty="0" err="1"/>
              <a:t>thought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quite</a:t>
            </a:r>
            <a:r>
              <a:rPr lang="fr-FR" dirty="0"/>
              <a:t> </a:t>
            </a:r>
            <a:r>
              <a:rPr lang="fr-FR" dirty="0" err="1"/>
              <a:t>annoying</a:t>
            </a:r>
            <a:r>
              <a:rPr lang="fr-FR" dirty="0"/>
              <a:t>. How </a:t>
            </a:r>
            <a:r>
              <a:rPr lang="fr-FR" dirty="0" err="1"/>
              <a:t>was</a:t>
            </a:r>
            <a:r>
              <a:rPr lang="fr-FR" dirty="0"/>
              <a:t> I </a:t>
            </a:r>
            <a:r>
              <a:rPr lang="fr-FR" dirty="0" err="1"/>
              <a:t>going</a:t>
            </a:r>
            <a:r>
              <a:rPr lang="fr-FR" dirty="0"/>
              <a:t> to do </a:t>
            </a:r>
            <a:r>
              <a:rPr lang="fr-FR" dirty="0" err="1"/>
              <a:t>this</a:t>
            </a:r>
            <a:r>
              <a:rPr lang="fr-FR" dirty="0"/>
              <a:t> topic ???</a:t>
            </a:r>
          </a:p>
          <a:p>
            <a:r>
              <a:rPr lang="fr-FR" dirty="0"/>
              <a:t>So I </a:t>
            </a:r>
            <a:r>
              <a:rPr lang="fr-FR" dirty="0" err="1"/>
              <a:t>decided</a:t>
            </a:r>
            <a:r>
              <a:rPr lang="fr-FR" dirty="0"/>
              <a:t> to start </a:t>
            </a:r>
            <a:r>
              <a:rPr lang="fr-FR" dirty="0" err="1"/>
              <a:t>from</a:t>
            </a:r>
            <a:r>
              <a:rPr lang="fr-FR" dirty="0"/>
              <a:t> scratch, </a:t>
            </a:r>
            <a:r>
              <a:rPr lang="fr-FR" dirty="0" err="1"/>
              <a:t>meaning</a:t>
            </a:r>
            <a:r>
              <a:rPr lang="fr-FR" dirty="0"/>
              <a:t> </a:t>
            </a:r>
            <a:r>
              <a:rPr lang="fr-FR" dirty="0" err="1"/>
              <a:t>oedema</a:t>
            </a:r>
            <a:r>
              <a:rPr lang="fr-FR" dirty="0"/>
              <a:t>, </a:t>
            </a:r>
            <a:r>
              <a:rPr lang="fr-FR" dirty="0" err="1"/>
              <a:t>pseudocellulitis</a:t>
            </a:r>
            <a:r>
              <a:rPr lang="fr-FR" dirty="0"/>
              <a:t> and </a:t>
            </a:r>
            <a:r>
              <a:rPr lang="fr-FR" dirty="0" err="1"/>
              <a:t>erysipela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E96B-0B89-0043-8C9A-3CBCF4BC0F3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6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So, </a:t>
            </a:r>
            <a:r>
              <a:rPr lang="fr-FR" dirty="0" err="1"/>
              <a:t>what</a:t>
            </a:r>
            <a:r>
              <a:rPr lang="fr-FR" dirty="0"/>
              <a:t> are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talking</a:t>
            </a:r>
            <a:r>
              <a:rPr lang="fr-FR" dirty="0"/>
              <a:t> about?</a:t>
            </a:r>
          </a:p>
          <a:p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talking</a:t>
            </a:r>
            <a:r>
              <a:rPr lang="fr-FR" dirty="0"/>
              <a:t> about </a:t>
            </a:r>
            <a:r>
              <a:rPr lang="fr-FR" dirty="0" err="1"/>
              <a:t>erysipela</a:t>
            </a:r>
            <a:r>
              <a:rPr lang="fr-FR" dirty="0"/>
              <a:t>, a non-</a:t>
            </a:r>
            <a:r>
              <a:rPr lang="fr-FR" dirty="0" err="1"/>
              <a:t>necrotizing</a:t>
            </a:r>
            <a:r>
              <a:rPr lang="fr-FR" dirty="0"/>
              <a:t> </a:t>
            </a:r>
            <a:r>
              <a:rPr lang="fr-FR" dirty="0" err="1"/>
              <a:t>bacetrial</a:t>
            </a:r>
            <a:r>
              <a:rPr lang="fr-FR" dirty="0"/>
              <a:t> </a:t>
            </a:r>
            <a:r>
              <a:rPr lang="fr-FR" dirty="0" err="1"/>
              <a:t>dermohypodermal</a:t>
            </a:r>
            <a:r>
              <a:rPr lang="fr-FR" dirty="0"/>
              <a:t> </a:t>
            </a:r>
            <a:r>
              <a:rPr lang="fr-FR" dirty="0" err="1"/>
              <a:t>cellulitis</a:t>
            </a:r>
            <a:r>
              <a:rPr lang="fr-FR" dirty="0"/>
              <a:t>. 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often</a:t>
            </a:r>
            <a:r>
              <a:rPr lang="fr-FR" dirty="0"/>
              <a:t> due to </a:t>
            </a:r>
            <a:r>
              <a:rPr lang="fr-FR" dirty="0" err="1"/>
              <a:t>Streptococcal</a:t>
            </a:r>
            <a:r>
              <a:rPr lang="fr-FR" dirty="0"/>
              <a:t> infection. It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known</a:t>
            </a:r>
            <a:r>
              <a:rPr lang="fr-FR" dirty="0"/>
              <a:t> complication of </a:t>
            </a:r>
            <a:r>
              <a:rPr lang="fr-FR" dirty="0" err="1"/>
              <a:t>chronic</a:t>
            </a:r>
            <a:r>
              <a:rPr lang="fr-FR" dirty="0"/>
              <a:t> </a:t>
            </a:r>
            <a:r>
              <a:rPr lang="fr-FR" dirty="0" err="1"/>
              <a:t>oedema</a:t>
            </a:r>
            <a:r>
              <a:rPr lang="fr-FR" dirty="0"/>
              <a:t> and </a:t>
            </a:r>
            <a:r>
              <a:rPr lang="fr-FR" dirty="0" err="1"/>
              <a:t>particularly</a:t>
            </a:r>
            <a:r>
              <a:rPr lang="fr-FR" dirty="0"/>
              <a:t> of </a:t>
            </a:r>
            <a:r>
              <a:rPr lang="fr-FR" dirty="0" err="1"/>
              <a:t>chronic</a:t>
            </a:r>
            <a:r>
              <a:rPr lang="fr-FR" dirty="0"/>
              <a:t> </a:t>
            </a:r>
            <a:r>
              <a:rPr lang="fr-FR" dirty="0" err="1"/>
              <a:t>lymphedema</a:t>
            </a:r>
            <a:r>
              <a:rPr lang="fr-FR" dirty="0"/>
              <a:t> 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can </a:t>
            </a:r>
            <a:r>
              <a:rPr lang="fr-FR" dirty="0" err="1"/>
              <a:t>occur</a:t>
            </a:r>
            <a:r>
              <a:rPr lang="fr-FR" dirty="0"/>
              <a:t> in up to 30% of the patients.</a:t>
            </a:r>
          </a:p>
          <a:p>
            <a:r>
              <a:rPr lang="fr-FR" dirty="0" err="1"/>
              <a:t>Clinically</a:t>
            </a:r>
            <a:r>
              <a:rPr lang="fr-FR" dirty="0"/>
              <a:t>, the patients have </a:t>
            </a:r>
            <a:r>
              <a:rPr lang="fr-FR" dirty="0" err="1"/>
              <a:t>sudden</a:t>
            </a:r>
            <a:r>
              <a:rPr lang="fr-FR" dirty="0"/>
              <a:t> </a:t>
            </a:r>
            <a:r>
              <a:rPr lang="fr-FR" dirty="0" err="1"/>
              <a:t>fever</a:t>
            </a:r>
            <a:r>
              <a:rPr lang="fr-FR" dirty="0"/>
              <a:t>,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shiver</a:t>
            </a:r>
            <a:r>
              <a:rPr lang="fr-FR" dirty="0"/>
              <a:t>, </a:t>
            </a:r>
            <a:r>
              <a:rPr lang="fr-FR" dirty="0" err="1"/>
              <a:t>they</a:t>
            </a:r>
            <a:r>
              <a:rPr lang="fr-FR" dirty="0"/>
              <a:t> have an </a:t>
            </a:r>
            <a:r>
              <a:rPr lang="fr-FR" dirty="0" err="1"/>
              <a:t>inflammatory</a:t>
            </a:r>
            <a:r>
              <a:rPr lang="fr-FR" dirty="0"/>
              <a:t> plaque on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limb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E96B-0B89-0043-8C9A-3CBCF4BC0F3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6612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FIRST </a:t>
            </a:r>
            <a:r>
              <a:rPr lang="fr-FR" dirty="0" err="1"/>
              <a:t>treatment</a:t>
            </a:r>
            <a:r>
              <a:rPr lang="fr-FR" dirty="0"/>
              <a:t>, and </a:t>
            </a:r>
            <a:r>
              <a:rPr lang="fr-FR" dirty="0" err="1"/>
              <a:t>maybe</a:t>
            </a:r>
            <a:r>
              <a:rPr lang="fr-FR" dirty="0"/>
              <a:t> the </a:t>
            </a:r>
            <a:r>
              <a:rPr lang="fr-FR" dirty="0" err="1"/>
              <a:t>only</a:t>
            </a:r>
            <a:r>
              <a:rPr lang="fr-FR" dirty="0"/>
              <a:t> one if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had</a:t>
            </a:r>
            <a:r>
              <a:rPr lang="fr-FR" dirty="0"/>
              <a:t> to chose, </a:t>
            </a:r>
            <a:r>
              <a:rPr lang="fr-FR" dirty="0" err="1"/>
              <a:t>is</a:t>
            </a:r>
            <a:r>
              <a:rPr lang="fr-FR" dirty="0"/>
              <a:t> ANTIBIOTICS, more </a:t>
            </a:r>
            <a:r>
              <a:rPr lang="fr-FR" dirty="0" err="1"/>
              <a:t>precisely</a:t>
            </a:r>
            <a:r>
              <a:rPr lang="fr-FR" dirty="0"/>
              <a:t> AMOXICILLIN 50mg per kg per </a:t>
            </a:r>
            <a:r>
              <a:rPr lang="fr-FR" dirty="0" err="1"/>
              <a:t>day</a:t>
            </a:r>
            <a:r>
              <a:rPr lang="fr-FR" dirty="0"/>
              <a:t>.</a:t>
            </a:r>
          </a:p>
          <a:p>
            <a:r>
              <a:rPr lang="fr-FR" dirty="0"/>
              <a:t>You can </a:t>
            </a:r>
            <a:r>
              <a:rPr lang="fr-FR" dirty="0" err="1"/>
              <a:t>associate</a:t>
            </a:r>
            <a:r>
              <a:rPr lang="fr-FR" dirty="0"/>
              <a:t> pain killers, </a:t>
            </a:r>
            <a:r>
              <a:rPr lang="fr-FR" dirty="0" err="1"/>
              <a:t>ice</a:t>
            </a:r>
            <a:r>
              <a:rPr lang="fr-FR" dirty="0"/>
              <a:t>, </a:t>
            </a:r>
            <a:r>
              <a:rPr lang="fr-FR" dirty="0" err="1"/>
              <a:t>limb</a:t>
            </a:r>
            <a:r>
              <a:rPr lang="fr-FR" dirty="0"/>
              <a:t> </a:t>
            </a:r>
            <a:r>
              <a:rPr lang="fr-FR" dirty="0" err="1"/>
              <a:t>elevation</a:t>
            </a:r>
            <a:r>
              <a:rPr lang="fr-FR" dirty="0"/>
              <a:t>… to </a:t>
            </a:r>
            <a:r>
              <a:rPr lang="fr-FR" dirty="0" err="1"/>
              <a:t>relieve</a:t>
            </a:r>
            <a:r>
              <a:rPr lang="fr-FR" dirty="0"/>
              <a:t> local </a:t>
            </a:r>
            <a:r>
              <a:rPr lang="fr-FR" dirty="0" err="1"/>
              <a:t>discomfort</a:t>
            </a:r>
            <a:r>
              <a:rPr lang="fr-FR" dirty="0"/>
              <a:t>. And of course </a:t>
            </a:r>
            <a:r>
              <a:rPr lang="fr-FR" dirty="0" err="1"/>
              <a:t>you</a:t>
            </a:r>
            <a:r>
              <a:rPr lang="fr-FR" dirty="0"/>
              <a:t> have to </a:t>
            </a:r>
            <a:r>
              <a:rPr lang="fr-FR" dirty="0" err="1"/>
              <a:t>treat</a:t>
            </a:r>
            <a:r>
              <a:rPr lang="fr-FR" dirty="0"/>
              <a:t> the entry site.</a:t>
            </a:r>
          </a:p>
          <a:p>
            <a:r>
              <a:rPr lang="fr-FR" dirty="0"/>
              <a:t>So, </a:t>
            </a:r>
            <a:r>
              <a:rPr lang="fr-FR" dirty="0" err="1"/>
              <a:t>remembering</a:t>
            </a:r>
            <a:r>
              <a:rPr lang="fr-FR" dirty="0"/>
              <a:t> the </a:t>
            </a:r>
            <a:r>
              <a:rPr lang="fr-FR" dirty="0" err="1"/>
              <a:t>photograph</a:t>
            </a:r>
            <a:r>
              <a:rPr lang="fr-FR" dirty="0"/>
              <a:t> I put in the </a:t>
            </a:r>
            <a:r>
              <a:rPr lang="fr-FR" dirty="0" err="1"/>
              <a:t>previous</a:t>
            </a:r>
            <a:r>
              <a:rPr lang="fr-FR" dirty="0"/>
              <a:t> slide, and </a:t>
            </a:r>
            <a:r>
              <a:rPr lang="fr-FR" dirty="0" err="1"/>
              <a:t>knowing</a:t>
            </a:r>
            <a:r>
              <a:rPr lang="fr-FR" dirty="0"/>
              <a:t> how </a:t>
            </a:r>
            <a:r>
              <a:rPr lang="fr-FR" dirty="0" err="1"/>
              <a:t>much</a:t>
            </a:r>
            <a:r>
              <a:rPr lang="fr-FR" dirty="0"/>
              <a:t> </a:t>
            </a:r>
            <a:r>
              <a:rPr lang="fr-FR" dirty="0" err="1"/>
              <a:t>painful</a:t>
            </a:r>
            <a:r>
              <a:rPr lang="fr-FR" dirty="0"/>
              <a:t> </a:t>
            </a:r>
            <a:r>
              <a:rPr lang="fr-FR" dirty="0" err="1"/>
              <a:t>erysipela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, I </a:t>
            </a:r>
            <a:r>
              <a:rPr lang="fr-FR" dirty="0" err="1"/>
              <a:t>would</a:t>
            </a:r>
            <a:r>
              <a:rPr lang="fr-FR" dirty="0"/>
              <a:t> not </a:t>
            </a:r>
            <a:r>
              <a:rPr lang="fr-FR" dirty="0" err="1"/>
              <a:t>want</a:t>
            </a:r>
            <a:r>
              <a:rPr lang="fr-FR" dirty="0"/>
              <a:t> to put </a:t>
            </a:r>
            <a:r>
              <a:rPr lang="fr-FR" dirty="0" err="1"/>
              <a:t>any</a:t>
            </a:r>
            <a:r>
              <a:rPr lang="fr-FR" dirty="0"/>
              <a:t> pressure on the </a:t>
            </a:r>
            <a:r>
              <a:rPr lang="fr-FR" dirty="0" err="1"/>
              <a:t>limb</a:t>
            </a:r>
            <a:r>
              <a:rPr lang="fr-FR" dirty="0"/>
              <a:t>… but </a:t>
            </a:r>
            <a:r>
              <a:rPr lang="fr-FR" dirty="0" err="1"/>
              <a:t>let’s</a:t>
            </a:r>
            <a:r>
              <a:rPr lang="fr-FR" dirty="0"/>
              <a:t> go 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E96B-0B89-0043-8C9A-3CBCF4BC0F3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849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Now</a:t>
            </a:r>
            <a:r>
              <a:rPr lang="fr-FR" dirty="0"/>
              <a:t>,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pseudo-</a:t>
            </a:r>
            <a:r>
              <a:rPr lang="fr-FR" dirty="0" err="1"/>
              <a:t>cellulitis</a:t>
            </a:r>
            <a:r>
              <a:rPr lang="fr-FR" dirty="0"/>
              <a:t>, a </a:t>
            </a:r>
            <a:r>
              <a:rPr lang="fr-FR" dirty="0" err="1"/>
              <a:t>differential</a:t>
            </a:r>
            <a:r>
              <a:rPr lang="fr-FR" dirty="0"/>
              <a:t> </a:t>
            </a:r>
            <a:r>
              <a:rPr lang="fr-FR" dirty="0" err="1"/>
              <a:t>diagnosis</a:t>
            </a:r>
            <a:r>
              <a:rPr lang="fr-FR" dirty="0"/>
              <a:t> of </a:t>
            </a:r>
            <a:r>
              <a:rPr lang="fr-FR" dirty="0" err="1"/>
              <a:t>erysipela</a:t>
            </a:r>
            <a:r>
              <a:rPr lang="fr-FR" dirty="0"/>
              <a:t>. </a:t>
            </a:r>
            <a:r>
              <a:rPr lang="fr-FR" dirty="0" err="1"/>
              <a:t>We</a:t>
            </a:r>
            <a:r>
              <a:rPr lang="fr-FR" dirty="0"/>
              <a:t> have all </a:t>
            </a:r>
            <a:r>
              <a:rPr lang="fr-FR" dirty="0" err="1"/>
              <a:t>seen</a:t>
            </a:r>
            <a:r>
              <a:rPr lang="fr-FR" dirty="0"/>
              <a:t> patients </a:t>
            </a:r>
            <a:r>
              <a:rPr lang="fr-FR" dirty="0" err="1"/>
              <a:t>referred</a:t>
            </a:r>
            <a:r>
              <a:rPr lang="fr-FR" dirty="0"/>
              <a:t> to us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painful</a:t>
            </a:r>
            <a:r>
              <a:rPr lang="fr-FR" dirty="0"/>
              <a:t> </a:t>
            </a:r>
            <a:r>
              <a:rPr lang="fr-FR" dirty="0" err="1"/>
              <a:t>red</a:t>
            </a:r>
            <a:r>
              <a:rPr lang="fr-FR" dirty="0"/>
              <a:t> </a:t>
            </a:r>
            <a:r>
              <a:rPr lang="fr-FR" dirty="0" err="1"/>
              <a:t>limb</a:t>
            </a:r>
            <a:r>
              <a:rPr lang="fr-FR" dirty="0"/>
              <a:t> and no </a:t>
            </a:r>
            <a:r>
              <a:rPr lang="fr-FR" dirty="0" err="1"/>
              <a:t>fever</a:t>
            </a:r>
            <a:r>
              <a:rPr lang="fr-FR" dirty="0"/>
              <a:t>, </a:t>
            </a:r>
            <a:r>
              <a:rPr lang="fr-FR" dirty="0" err="1"/>
              <a:t>mistaken</a:t>
            </a:r>
            <a:r>
              <a:rPr lang="fr-FR" dirty="0"/>
              <a:t> for </a:t>
            </a:r>
            <a:r>
              <a:rPr lang="fr-FR" dirty="0" err="1"/>
              <a:t>erysipela</a:t>
            </a:r>
            <a:r>
              <a:rPr lang="fr-FR" dirty="0"/>
              <a:t> </a:t>
            </a:r>
            <a:r>
              <a:rPr lang="fr-FR" dirty="0" err="1"/>
              <a:t>while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a pseudo-</a:t>
            </a:r>
            <a:r>
              <a:rPr lang="fr-FR" dirty="0" err="1"/>
              <a:t>cellulitis</a:t>
            </a:r>
            <a:r>
              <a:rPr lang="fr-FR" dirty="0"/>
              <a:t>… </a:t>
            </a:r>
            <a:r>
              <a:rPr lang="fr-FR" dirty="0" err="1"/>
              <a:t>However</a:t>
            </a:r>
            <a:r>
              <a:rPr lang="fr-FR" dirty="0"/>
              <a:t>, pseudo-</a:t>
            </a:r>
            <a:r>
              <a:rPr lang="fr-FR" dirty="0" err="1"/>
              <a:t>cellulitis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an </a:t>
            </a:r>
            <a:r>
              <a:rPr lang="fr-FR" dirty="0" err="1"/>
              <a:t>inflammatory</a:t>
            </a:r>
            <a:r>
              <a:rPr lang="fr-FR" dirty="0"/>
              <a:t> </a:t>
            </a:r>
            <a:r>
              <a:rPr lang="fr-FR" dirty="0" err="1"/>
              <a:t>stasis</a:t>
            </a:r>
            <a:r>
              <a:rPr lang="fr-FR" dirty="0"/>
              <a:t> of </a:t>
            </a:r>
            <a:r>
              <a:rPr lang="fr-FR" dirty="0" err="1"/>
              <a:t>edema</a:t>
            </a:r>
            <a:r>
              <a:rPr lang="fr-FR" dirty="0"/>
              <a:t> </a:t>
            </a:r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any</a:t>
            </a:r>
            <a:r>
              <a:rPr lang="fr-FR" dirty="0"/>
              <a:t> infection.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E96B-0B89-0043-8C9A-3CBCF4BC0F3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3844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 I </a:t>
            </a:r>
            <a:r>
              <a:rPr lang="fr-FR" dirty="0" err="1"/>
              <a:t>looked</a:t>
            </a:r>
            <a:r>
              <a:rPr lang="fr-FR" dirty="0"/>
              <a:t> at the </a:t>
            </a:r>
            <a:r>
              <a:rPr lang="fr-FR" dirty="0" err="1"/>
              <a:t>problem</a:t>
            </a:r>
            <a:r>
              <a:rPr lang="fr-FR" dirty="0"/>
              <a:t> in </a:t>
            </a:r>
            <a:r>
              <a:rPr lang="fr-FR" dirty="0" err="1"/>
              <a:t>another</a:t>
            </a:r>
            <a:r>
              <a:rPr lang="fr-FR" dirty="0"/>
              <a:t> </a:t>
            </a:r>
            <a:r>
              <a:rPr lang="fr-FR" dirty="0" err="1"/>
              <a:t>way</a:t>
            </a:r>
            <a:r>
              <a:rPr lang="fr-FR" dirty="0"/>
              <a:t>. If compression </a:t>
            </a:r>
            <a:r>
              <a:rPr lang="fr-FR" dirty="0" err="1"/>
              <a:t>therapy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painful</a:t>
            </a:r>
            <a:r>
              <a:rPr lang="fr-FR" dirty="0"/>
              <a:t> in </a:t>
            </a:r>
            <a:r>
              <a:rPr lang="fr-FR" dirty="0" err="1"/>
              <a:t>erysipela</a:t>
            </a:r>
            <a:r>
              <a:rPr lang="fr-FR" dirty="0"/>
              <a:t>, how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prevent</a:t>
            </a:r>
            <a:r>
              <a:rPr lang="fr-FR" dirty="0"/>
              <a:t> </a:t>
            </a:r>
            <a:r>
              <a:rPr lang="fr-FR" dirty="0" err="1"/>
              <a:t>erysipela</a:t>
            </a:r>
            <a:r>
              <a:rPr lang="fr-FR" dirty="0"/>
              <a:t> ?</a:t>
            </a:r>
          </a:p>
          <a:p>
            <a:r>
              <a:rPr lang="fr-FR" dirty="0"/>
              <a:t>I </a:t>
            </a:r>
            <a:r>
              <a:rPr lang="fr-FR" dirty="0" err="1"/>
              <a:t>found</a:t>
            </a:r>
            <a:r>
              <a:rPr lang="fr-FR" dirty="0"/>
              <a:t> a first article </a:t>
            </a:r>
            <a:r>
              <a:rPr lang="fr-FR" dirty="0" err="1"/>
              <a:t>published</a:t>
            </a:r>
            <a:r>
              <a:rPr lang="fr-FR" dirty="0"/>
              <a:t> in the New </a:t>
            </a:r>
            <a:r>
              <a:rPr lang="fr-FR" dirty="0" err="1"/>
              <a:t>England</a:t>
            </a:r>
            <a:r>
              <a:rPr lang="fr-FR" dirty="0"/>
              <a:t> Journal of </a:t>
            </a:r>
            <a:r>
              <a:rPr lang="fr-FR" dirty="0" err="1"/>
              <a:t>Medicine</a:t>
            </a:r>
            <a:r>
              <a:rPr lang="fr-FR" dirty="0"/>
              <a:t> 2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ago</a:t>
            </a:r>
            <a:r>
              <a:rPr lang="fr-FR" dirty="0"/>
              <a:t> : COMPRESSION THERAPY TO PREVENT RECURRENT CELLULITIS OF THE LEG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E96B-0B89-0043-8C9A-3CBCF4BC0F3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7077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</a:t>
            </a:r>
            <a:r>
              <a:rPr lang="fr-FR" dirty="0" err="1"/>
              <a:t>was</a:t>
            </a:r>
            <a:r>
              <a:rPr lang="fr-FR" dirty="0"/>
              <a:t> a single center </a:t>
            </a:r>
            <a:r>
              <a:rPr lang="fr-FR" dirty="0" err="1"/>
              <a:t>randomized</a:t>
            </a:r>
            <a:r>
              <a:rPr lang="fr-FR" dirty="0"/>
              <a:t> non </a:t>
            </a:r>
            <a:r>
              <a:rPr lang="fr-FR" dirty="0" err="1"/>
              <a:t>blinded</a:t>
            </a:r>
            <a:r>
              <a:rPr lang="fr-FR" dirty="0"/>
              <a:t> trial </a:t>
            </a:r>
            <a:r>
              <a:rPr lang="fr-FR" dirty="0" err="1"/>
              <a:t>where</a:t>
            </a:r>
            <a:r>
              <a:rPr lang="fr-FR" dirty="0"/>
              <a:t> participants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randomized</a:t>
            </a:r>
            <a:r>
              <a:rPr lang="fr-FR" dirty="0"/>
              <a:t> in a 1 to 1 ratio to </a:t>
            </a:r>
            <a:r>
              <a:rPr lang="fr-FR" dirty="0" err="1"/>
              <a:t>receive</a:t>
            </a:r>
            <a:r>
              <a:rPr lang="fr-FR" dirty="0"/>
              <a:t> </a:t>
            </a:r>
            <a:r>
              <a:rPr lang="fr-FR" dirty="0" err="1"/>
              <a:t>either</a:t>
            </a:r>
            <a:r>
              <a:rPr lang="fr-FR" dirty="0"/>
              <a:t> leg compression </a:t>
            </a:r>
            <a:r>
              <a:rPr lang="fr-FR" dirty="0" err="1"/>
              <a:t>therapy</a:t>
            </a:r>
            <a:r>
              <a:rPr lang="fr-FR" dirty="0"/>
              <a:t> and </a:t>
            </a:r>
            <a:r>
              <a:rPr lang="fr-FR" dirty="0" err="1"/>
              <a:t>education</a:t>
            </a:r>
            <a:r>
              <a:rPr lang="fr-FR" dirty="0"/>
              <a:t> or </a:t>
            </a:r>
            <a:r>
              <a:rPr lang="fr-FR" dirty="0" err="1"/>
              <a:t>education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E96B-0B89-0043-8C9A-3CBCF4BC0F3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168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a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nice</a:t>
            </a:r>
            <a:r>
              <a:rPr lang="fr-FR" dirty="0"/>
              <a:t> </a:t>
            </a:r>
            <a:r>
              <a:rPr lang="fr-FR" dirty="0" err="1"/>
              <a:t>flowchart</a:t>
            </a:r>
            <a:r>
              <a:rPr lang="fr-FR" dirty="0"/>
              <a:t> of the </a:t>
            </a:r>
            <a:r>
              <a:rPr lang="fr-FR" dirty="0" err="1"/>
              <a:t>study</a:t>
            </a:r>
            <a:r>
              <a:rPr lang="fr-FR" dirty="0"/>
              <a:t>, but </a:t>
            </a:r>
            <a:r>
              <a:rPr lang="fr-FR" dirty="0" err="1"/>
              <a:t>most</a:t>
            </a:r>
            <a:r>
              <a:rPr lang="fr-FR" dirty="0"/>
              <a:t> important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stopped</a:t>
            </a:r>
            <a:r>
              <a:rPr lang="fr-FR" dirty="0"/>
              <a:t> </a:t>
            </a:r>
            <a:r>
              <a:rPr lang="fr-FR" dirty="0" err="1"/>
              <a:t>prematurely</a:t>
            </a:r>
            <a:r>
              <a:rPr lang="fr-FR" dirty="0"/>
              <a:t> due to the </a:t>
            </a:r>
            <a:r>
              <a:rPr lang="fr-FR" dirty="0" err="1"/>
              <a:t>very</a:t>
            </a:r>
            <a:r>
              <a:rPr lang="fr-FR" dirty="0"/>
              <a:t> important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cellulitis</a:t>
            </a:r>
            <a:r>
              <a:rPr lang="fr-FR" dirty="0"/>
              <a:t> in the control group.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E96B-0B89-0043-8C9A-3CBCF4BC0F3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713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 </a:t>
            </a: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the </a:t>
            </a:r>
            <a:r>
              <a:rPr lang="fr-FR" dirty="0" err="1"/>
              <a:t>primary</a:t>
            </a:r>
            <a:r>
              <a:rPr lang="fr-FR" dirty="0"/>
              <a:t> </a:t>
            </a:r>
            <a:r>
              <a:rPr lang="fr-FR" dirty="0" err="1"/>
              <a:t>outcome</a:t>
            </a:r>
            <a:r>
              <a:rPr lang="fr-FR" dirty="0"/>
              <a:t> of the </a:t>
            </a:r>
            <a:r>
              <a:rPr lang="fr-FR" dirty="0" err="1"/>
              <a:t>study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cellulitis</a:t>
            </a:r>
            <a:r>
              <a:rPr lang="fr-FR" dirty="0"/>
              <a:t> </a:t>
            </a:r>
            <a:r>
              <a:rPr lang="fr-FR" dirty="0" err="1"/>
              <a:t>recurrence</a:t>
            </a:r>
            <a:r>
              <a:rPr lang="fr-FR" dirty="0"/>
              <a:t> </a:t>
            </a:r>
            <a:r>
              <a:rPr lang="fr-FR" dirty="0" err="1"/>
              <a:t>leading</a:t>
            </a:r>
            <a:r>
              <a:rPr lang="fr-FR" dirty="0"/>
              <a:t> to stop the trial for </a:t>
            </a:r>
            <a:r>
              <a:rPr lang="fr-FR" dirty="0" err="1"/>
              <a:t>efficacy</a:t>
            </a:r>
            <a:r>
              <a:rPr lang="fr-FR" dirty="0"/>
              <a:t> as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the relative </a:t>
            </a:r>
            <a:r>
              <a:rPr lang="fr-FR" dirty="0" err="1"/>
              <a:t>risk</a:t>
            </a:r>
            <a:r>
              <a:rPr lang="fr-FR" dirty="0"/>
              <a:t> of 0.37 </a:t>
            </a:r>
            <a:r>
              <a:rPr lang="fr-FR" dirty="0" err="1"/>
              <a:t>favoring</a:t>
            </a:r>
            <a:r>
              <a:rPr lang="fr-FR" dirty="0"/>
              <a:t> compression.</a:t>
            </a:r>
          </a:p>
          <a:p>
            <a:r>
              <a:rPr lang="fr-FR" dirty="0"/>
              <a:t>Most </a:t>
            </a:r>
            <a:r>
              <a:rPr lang="fr-FR" dirty="0" err="1"/>
              <a:t>importantly</a:t>
            </a:r>
            <a:r>
              <a:rPr lang="fr-FR" dirty="0"/>
              <a:t> I </a:t>
            </a:r>
            <a:r>
              <a:rPr lang="fr-FR" dirty="0" err="1"/>
              <a:t>think</a:t>
            </a:r>
            <a:r>
              <a:rPr lang="fr-FR" dirty="0"/>
              <a:t>, </a:t>
            </a:r>
            <a:r>
              <a:rPr lang="fr-FR" dirty="0" err="1"/>
              <a:t>was</a:t>
            </a:r>
            <a:r>
              <a:rPr lang="fr-FR" dirty="0"/>
              <a:t> the Kaplan Meier </a:t>
            </a:r>
            <a:r>
              <a:rPr lang="fr-FR" dirty="0" err="1"/>
              <a:t>analysis</a:t>
            </a:r>
            <a:r>
              <a:rPr lang="fr-FR" dirty="0"/>
              <a:t>, </a:t>
            </a:r>
            <a:r>
              <a:rPr lang="fr-FR" dirty="0" err="1"/>
              <a:t>demonstrating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patients </a:t>
            </a:r>
            <a:r>
              <a:rPr lang="fr-FR" dirty="0" err="1"/>
              <a:t>with</a:t>
            </a:r>
            <a:r>
              <a:rPr lang="fr-FR" dirty="0"/>
              <a:t> compression </a:t>
            </a:r>
            <a:r>
              <a:rPr lang="fr-FR" dirty="0" err="1"/>
              <a:t>were</a:t>
            </a:r>
            <a:r>
              <a:rPr lang="fr-FR" dirty="0"/>
              <a:t> free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cellulitis</a:t>
            </a:r>
            <a:r>
              <a:rPr lang="fr-FR" dirty="0"/>
              <a:t> </a:t>
            </a:r>
            <a:r>
              <a:rPr lang="fr-FR" dirty="0" err="1"/>
              <a:t>recurrence</a:t>
            </a:r>
            <a:r>
              <a:rPr lang="fr-FR" dirty="0"/>
              <a:t> over time in </a:t>
            </a:r>
            <a:r>
              <a:rPr lang="fr-FR" dirty="0" err="1"/>
              <a:t>comparison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control group.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E96B-0B89-0043-8C9A-3CBCF4BC0F3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26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‹Nr.›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51630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55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4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876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1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78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1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44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‹Nr.›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157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‹Nr.›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332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5/14/2022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39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4CA2EAD-E7C7-4F64-924A-52D34FD75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F66A481-7616-0978-0350-1B00D1533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975" y="1080000"/>
            <a:ext cx="6307200" cy="2185200"/>
          </a:xfrm>
        </p:spPr>
        <p:txBody>
          <a:bodyPr>
            <a:normAutofit/>
          </a:bodyPr>
          <a:lstStyle/>
          <a:p>
            <a:r>
              <a:rPr lang="fr-FR" sz="4400" dirty="0"/>
              <a:t>COMPRESSION OR NO COMPRESSION, THAT IS THE QUESTION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9CE521-4A89-AE30-730B-33B367D38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975" y="4068000"/>
            <a:ext cx="6307200" cy="171050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fr-FR" sz="1900" b="1" dirty="0"/>
              <a:t>Compression </a:t>
            </a:r>
            <a:r>
              <a:rPr lang="fr-FR" sz="1900" b="1" dirty="0" err="1"/>
              <a:t>therapy</a:t>
            </a:r>
            <a:r>
              <a:rPr lang="fr-FR" sz="1900" b="1" dirty="0"/>
              <a:t> in </a:t>
            </a:r>
            <a:r>
              <a:rPr lang="fr-FR" sz="1900" b="1" dirty="0" err="1"/>
              <a:t>erysipela</a:t>
            </a:r>
            <a:r>
              <a:rPr lang="fr-FR" sz="1900" b="1" dirty="0"/>
              <a:t>: in </a:t>
            </a:r>
            <a:r>
              <a:rPr lang="fr-FR" sz="1900" b="1" dirty="0" err="1"/>
              <a:t>favor</a:t>
            </a:r>
            <a:r>
              <a:rPr lang="fr-FR" sz="1900" b="1" dirty="0"/>
              <a:t> of no compression</a:t>
            </a:r>
          </a:p>
          <a:p>
            <a:pPr>
              <a:lnSpc>
                <a:spcPct val="115000"/>
              </a:lnSpc>
            </a:pPr>
            <a:r>
              <a:rPr lang="fr-FR" sz="1900" dirty="0"/>
              <a:t>Dr Salma ADHAM – ICC Meeting Amsterdam</a:t>
            </a:r>
          </a:p>
          <a:p>
            <a:pPr>
              <a:lnSpc>
                <a:spcPct val="115000"/>
              </a:lnSpc>
            </a:pPr>
            <a:r>
              <a:rPr lang="fr-FR" sz="1900" dirty="0"/>
              <a:t>2022/05/14</a:t>
            </a:r>
          </a:p>
        </p:txBody>
      </p:sp>
      <p:pic>
        <p:nvPicPr>
          <p:cNvPr id="4" name="Picture 3" descr="Un motif de ligne hexagonale avec un arrière-plan blanc">
            <a:extLst>
              <a:ext uri="{FF2B5EF4-FFF2-40B4-BE49-F238E27FC236}">
                <a16:creationId xmlns:a16="http://schemas.microsoft.com/office/drawing/2014/main" id="{8ACB5C22-17D0-ED36-5BC3-4261FEA1ED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81" r="18277"/>
          <a:stretch/>
        </p:blipFill>
        <p:spPr>
          <a:xfrm>
            <a:off x="20" y="10"/>
            <a:ext cx="3863955" cy="685798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59575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D66720-863D-229C-9CC4-370655D49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387" y="5777999"/>
            <a:ext cx="2140418" cy="94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 | ICC">
            <a:extLst>
              <a:ext uri="{FF2B5EF4-FFF2-40B4-BE49-F238E27FC236}">
                <a16:creationId xmlns:a16="http://schemas.microsoft.com/office/drawing/2014/main" id="{138B96E8-6D78-8284-DC7B-FE2BDCE90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345" y="5685183"/>
            <a:ext cx="1317827" cy="116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271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1D6B34F-7BF9-4DD7-81F6-50B3C2323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5633616-143D-8C72-6963-68BF9432F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371" b="-1"/>
          <a:stretch/>
        </p:blipFill>
        <p:spPr>
          <a:xfrm>
            <a:off x="1079400" y="1080000"/>
            <a:ext cx="10033200" cy="469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8380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3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37" name="Rectangle 33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1392239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Espace réservé du contenu 19" descr="Une image contenant texte, journal, document&#10;&#10;Description générée automatiquement">
            <a:extLst>
              <a:ext uri="{FF2B5EF4-FFF2-40B4-BE49-F238E27FC236}">
                <a16:creationId xmlns:a16="http://schemas.microsoft.com/office/drawing/2014/main" id="{B255C282-4C8E-79F5-5434-F0A4C54967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5685" y="79482"/>
            <a:ext cx="7024562" cy="6515280"/>
          </a:xfrm>
          <a:prstGeom prst="rect">
            <a:avLst/>
          </a:prstGeom>
        </p:spPr>
      </p:pic>
      <p:pic>
        <p:nvPicPr>
          <p:cNvPr id="1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EC25D67-4D1D-0752-751B-A131657545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597758" y="1618015"/>
            <a:ext cx="7247849" cy="2373671"/>
          </a:xfrm>
          <a:prstGeom prst="rect">
            <a:avLst/>
          </a:prstGeom>
        </p:spPr>
      </p:pic>
      <p:sp>
        <p:nvSpPr>
          <p:cNvPr id="12" name="Cadre 11">
            <a:extLst>
              <a:ext uri="{FF2B5EF4-FFF2-40B4-BE49-F238E27FC236}">
                <a16:creationId xmlns:a16="http://schemas.microsoft.com/office/drawing/2014/main" id="{5DB776D6-D30E-31BE-9112-D4FD467ED7F7}"/>
              </a:ext>
            </a:extLst>
          </p:cNvPr>
          <p:cNvSpPr/>
          <p:nvPr/>
        </p:nvSpPr>
        <p:spPr>
          <a:xfrm>
            <a:off x="21020" y="945148"/>
            <a:ext cx="7024562" cy="540001"/>
          </a:xfrm>
          <a:prstGeom prst="frame">
            <a:avLst>
              <a:gd name="adj1" fmla="val 3864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Cadre 12">
            <a:extLst>
              <a:ext uri="{FF2B5EF4-FFF2-40B4-BE49-F238E27FC236}">
                <a16:creationId xmlns:a16="http://schemas.microsoft.com/office/drawing/2014/main" id="{8A9B6743-BD5C-A1AE-F6A4-8ACF775FD212}"/>
              </a:ext>
            </a:extLst>
          </p:cNvPr>
          <p:cNvSpPr/>
          <p:nvPr/>
        </p:nvSpPr>
        <p:spPr>
          <a:xfrm>
            <a:off x="0" y="4137677"/>
            <a:ext cx="7024562" cy="540001"/>
          </a:xfrm>
          <a:prstGeom prst="frame">
            <a:avLst>
              <a:gd name="adj1" fmla="val 3864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05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Une image contenant table&#10;&#10;Description générée automatiquement">
            <a:extLst>
              <a:ext uri="{FF2B5EF4-FFF2-40B4-BE49-F238E27FC236}">
                <a16:creationId xmlns:a16="http://schemas.microsoft.com/office/drawing/2014/main" id="{890212DE-BF91-8211-81B4-725DBEBA5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633" y="23236"/>
            <a:ext cx="6830291" cy="6811528"/>
          </a:xfrm>
        </p:spPr>
      </p:pic>
      <p:sp>
        <p:nvSpPr>
          <p:cNvPr id="9" name="Cadre 8">
            <a:extLst>
              <a:ext uri="{FF2B5EF4-FFF2-40B4-BE49-F238E27FC236}">
                <a16:creationId xmlns:a16="http://schemas.microsoft.com/office/drawing/2014/main" id="{C6E49A98-D377-4290-06F6-BA5A71DE3C70}"/>
              </a:ext>
            </a:extLst>
          </p:cNvPr>
          <p:cNvSpPr/>
          <p:nvPr/>
        </p:nvSpPr>
        <p:spPr>
          <a:xfrm>
            <a:off x="34633" y="6252873"/>
            <a:ext cx="6830291" cy="581891"/>
          </a:xfrm>
          <a:prstGeom prst="frame">
            <a:avLst>
              <a:gd name="adj1" fmla="val 7738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4" name="Espace réservé du contenu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4B0409AD-C662-9470-5567-84868802D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836" y="2417237"/>
            <a:ext cx="5188531" cy="202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78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38">
            <a:extLst>
              <a:ext uri="{FF2B5EF4-FFF2-40B4-BE49-F238E27FC236}">
                <a16:creationId xmlns:a16="http://schemas.microsoft.com/office/drawing/2014/main" id="{3268346D-5E77-4906-AC8D-57FB88F11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E904FD5-4DAD-D60B-A06B-F5FB4062B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9" y="536575"/>
            <a:ext cx="4078800" cy="1453003"/>
          </a:xfr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pPr algn="ctr"/>
            <a:r>
              <a:rPr lang="en-US" dirty="0"/>
              <a:t>COMPRESSION</a:t>
            </a:r>
          </a:p>
        </p:txBody>
      </p:sp>
      <p:sp>
        <p:nvSpPr>
          <p:cNvPr id="45" name="Rectangle 40">
            <a:extLst>
              <a:ext uri="{FF2B5EF4-FFF2-40B4-BE49-F238E27FC236}">
                <a16:creationId xmlns:a16="http://schemas.microsoft.com/office/drawing/2014/main" id="{4168C6BE-41CC-4C4D-850F-F82321AE7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5" name="Espace réservé du contenu 4" descr="Une image contenant texte, table&#10;&#10;Description générée automatiquement">
            <a:extLst>
              <a:ext uri="{FF2B5EF4-FFF2-40B4-BE49-F238E27FC236}">
                <a16:creationId xmlns:a16="http://schemas.microsoft.com/office/drawing/2014/main" id="{D08E0B6F-1C73-1DBC-216D-4AA6AFE21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946480"/>
            <a:ext cx="4999885" cy="4962385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CBC1FDF-AE13-4731-B38F-2761BDFDB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Espace réservé du contenu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191F7B9-3DEE-0CAB-D454-F9500EC6A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11636" y="2975262"/>
            <a:ext cx="5140364" cy="2632700"/>
          </a:xfrm>
        </p:spPr>
      </p:pic>
    </p:spTree>
    <p:extLst>
      <p:ext uri="{BB962C8B-B14F-4D97-AF65-F5344CB8AC3E}">
        <p14:creationId xmlns:p14="http://schemas.microsoft.com/office/powerpoint/2010/main" val="725799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279C8A1-C4E4-4DE9-934E-91221AC99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626B8CB-83F7-B915-43CD-B5533B278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987" y="395288"/>
            <a:ext cx="6317998" cy="1120439"/>
          </a:xfr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pPr algn="ctr"/>
            <a:r>
              <a:rPr lang="en-US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COMPRESSION</a:t>
            </a:r>
          </a:p>
        </p:txBody>
      </p:sp>
      <p:pic>
        <p:nvPicPr>
          <p:cNvPr id="7" name="Espace réservé du contenu 6" descr="Une image contenant habits, personne, pantalon, très coloré&#10;&#10;Description générée automatiquement">
            <a:extLst>
              <a:ext uri="{FF2B5EF4-FFF2-40B4-BE49-F238E27FC236}">
                <a16:creationId xmlns:a16="http://schemas.microsoft.com/office/drawing/2014/main" id="{02402DD0-CB7C-4F23-9138-53BF49143E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6937" r="26721"/>
          <a:stretch/>
        </p:blipFill>
        <p:spPr>
          <a:xfrm>
            <a:off x="20" y="10"/>
            <a:ext cx="3863955" cy="685798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C7ED5D-77C4-4564-8B1A-E55609CF4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57986" y="19645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0A216B6-52CD-F560-72E3-8241CEA40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8986" y="2413468"/>
            <a:ext cx="6318000" cy="336503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/>
              <a:t>From a pragmatic standpoint, considering the events in inflammation, it is advisable to avoid vigorous compression therapy during the first two weeks of treatment.</a:t>
            </a:r>
          </a:p>
          <a:p>
            <a:pPr lvl="1"/>
            <a:r>
              <a:rPr lang="en-US"/>
              <a:t>	Pr Loic Vaillant, 	Phlebolymphology.org</a:t>
            </a:r>
          </a:p>
        </p:txBody>
      </p:sp>
    </p:spTree>
    <p:extLst>
      <p:ext uri="{BB962C8B-B14F-4D97-AF65-F5344CB8AC3E}">
        <p14:creationId xmlns:p14="http://schemas.microsoft.com/office/powerpoint/2010/main" val="209444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D2D76E3-BBAC-4D3C-9314-D3076FA90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87FECCB-7003-C429-0930-9B59728DD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825" y="536575"/>
            <a:ext cx="4788349" cy="1453003"/>
          </a:xfrm>
        </p:spPr>
        <p:txBody>
          <a:bodyPr wrap="square" anchor="ctr">
            <a:normAutofit fontScale="90000"/>
          </a:bodyPr>
          <a:lstStyle/>
          <a:p>
            <a:pPr algn="ctr"/>
            <a:r>
              <a:rPr lang="fr-FR" dirty="0"/>
              <a:t>No compression </a:t>
            </a:r>
            <a:r>
              <a:rPr lang="fr-FR" dirty="0" err="1"/>
              <a:t>then</a:t>
            </a:r>
            <a:r>
              <a:rPr lang="fr-FR" dirty="0"/>
              <a:t> compression,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answer</a:t>
            </a:r>
            <a:endParaRPr lang="fr-FR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C945D9-C3DE-4D90-9F29-7BE223A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9766" y="716800"/>
            <a:ext cx="3838575" cy="5583025"/>
            <a:chOff x="199766" y="716800"/>
            <a:chExt cx="3838575" cy="558302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8D338B3-6DA4-45F7-91E3-7D8C28D0B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33" name="Freeform 64">
                <a:extLst>
                  <a:ext uri="{FF2B5EF4-FFF2-40B4-BE49-F238E27FC236}">
                    <a16:creationId xmlns:a16="http://schemas.microsoft.com/office/drawing/2014/main" id="{6185FD3E-487C-45A4-AD94-24F4F7BACD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81">
                <a:extLst>
                  <a:ext uri="{FF2B5EF4-FFF2-40B4-BE49-F238E27FC236}">
                    <a16:creationId xmlns:a16="http://schemas.microsoft.com/office/drawing/2014/main" id="{DABEF2EB-1FA6-476D-ADEC-ACC991D1EE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61">
                <a:extLst>
                  <a:ext uri="{FF2B5EF4-FFF2-40B4-BE49-F238E27FC236}">
                    <a16:creationId xmlns:a16="http://schemas.microsoft.com/office/drawing/2014/main" id="{702C2E5D-FD1A-49AB-9CF7-7F656660A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78">
                <a:extLst>
                  <a:ext uri="{FF2B5EF4-FFF2-40B4-BE49-F238E27FC236}">
                    <a16:creationId xmlns:a16="http://schemas.microsoft.com/office/drawing/2014/main" id="{FE338B6A-36C1-4245-B24F-94D4DE5F7C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84">
                <a:extLst>
                  <a:ext uri="{FF2B5EF4-FFF2-40B4-BE49-F238E27FC236}">
                    <a16:creationId xmlns:a16="http://schemas.microsoft.com/office/drawing/2014/main" id="{6CDA6293-4165-4383-9C97-2A6679228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87">
                <a:extLst>
                  <a:ext uri="{FF2B5EF4-FFF2-40B4-BE49-F238E27FC236}">
                    <a16:creationId xmlns:a16="http://schemas.microsoft.com/office/drawing/2014/main" id="{CACA95C4-6FB3-44B0-981E-06BBAE8F02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60">
                <a:extLst>
                  <a:ext uri="{FF2B5EF4-FFF2-40B4-BE49-F238E27FC236}">
                    <a16:creationId xmlns:a16="http://schemas.microsoft.com/office/drawing/2014/main" id="{87433F39-33A6-4FCE-9B83-3D9A47A7C5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59">
                <a:extLst>
                  <a:ext uri="{FF2B5EF4-FFF2-40B4-BE49-F238E27FC236}">
                    <a16:creationId xmlns:a16="http://schemas.microsoft.com/office/drawing/2014/main" id="{09C092FC-35CB-41D8-8B13-9A238EE30C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62">
                <a:extLst>
                  <a:ext uri="{FF2B5EF4-FFF2-40B4-BE49-F238E27FC236}">
                    <a16:creationId xmlns:a16="http://schemas.microsoft.com/office/drawing/2014/main" id="{A0DF137B-3079-4986-913B-939546E64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65">
                <a:extLst>
                  <a:ext uri="{FF2B5EF4-FFF2-40B4-BE49-F238E27FC236}">
                    <a16:creationId xmlns:a16="http://schemas.microsoft.com/office/drawing/2014/main" id="{D660B18D-F0F5-419B-B3F1-B039757C95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79">
                <a:extLst>
                  <a:ext uri="{FF2B5EF4-FFF2-40B4-BE49-F238E27FC236}">
                    <a16:creationId xmlns:a16="http://schemas.microsoft.com/office/drawing/2014/main" id="{80FAC823-69BF-42B9-BA6A-E365E721EB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82">
                <a:extLst>
                  <a:ext uri="{FF2B5EF4-FFF2-40B4-BE49-F238E27FC236}">
                    <a16:creationId xmlns:a16="http://schemas.microsoft.com/office/drawing/2014/main" id="{5B5DFB3A-61ED-4206-9B53-3E8A8CE9FF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85">
                <a:extLst>
                  <a:ext uri="{FF2B5EF4-FFF2-40B4-BE49-F238E27FC236}">
                    <a16:creationId xmlns:a16="http://schemas.microsoft.com/office/drawing/2014/main" id="{C72D0A40-CAB7-45AB-B832-628D138C69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88">
                <a:extLst>
                  <a:ext uri="{FF2B5EF4-FFF2-40B4-BE49-F238E27FC236}">
                    <a16:creationId xmlns:a16="http://schemas.microsoft.com/office/drawing/2014/main" id="{A1757DD3-2A1D-4CED-A678-ECE520A1B4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2918845-1F95-46C2-8F59-32EB33C4A3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48" name="Line 63">
                  <a:extLst>
                    <a:ext uri="{FF2B5EF4-FFF2-40B4-BE49-F238E27FC236}">
                      <a16:creationId xmlns:a16="http://schemas.microsoft.com/office/drawing/2014/main" id="{E7391FC0-5104-4751-BB86-0D12BFFBE32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Line 66">
                  <a:extLst>
                    <a:ext uri="{FF2B5EF4-FFF2-40B4-BE49-F238E27FC236}">
                      <a16:creationId xmlns:a16="http://schemas.microsoft.com/office/drawing/2014/main" id="{094BBC13-5B24-4DFD-A5AD-892345304C5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Line 67">
                  <a:extLst>
                    <a:ext uri="{FF2B5EF4-FFF2-40B4-BE49-F238E27FC236}">
                      <a16:creationId xmlns:a16="http://schemas.microsoft.com/office/drawing/2014/main" id="{5D6BCBF6-E4C8-49C4-BCE6-A57F7EB6CAC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Line 80">
                  <a:extLst>
                    <a:ext uri="{FF2B5EF4-FFF2-40B4-BE49-F238E27FC236}">
                      <a16:creationId xmlns:a16="http://schemas.microsoft.com/office/drawing/2014/main" id="{4A5F536F-42F0-4F01-9893-075DD5BCCE7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Line 83">
                  <a:extLst>
                    <a:ext uri="{FF2B5EF4-FFF2-40B4-BE49-F238E27FC236}">
                      <a16:creationId xmlns:a16="http://schemas.microsoft.com/office/drawing/2014/main" id="{60BE5073-8B4E-47B4-AC5B-31D8FD99D2C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Line 86">
                  <a:extLst>
                    <a:ext uri="{FF2B5EF4-FFF2-40B4-BE49-F238E27FC236}">
                      <a16:creationId xmlns:a16="http://schemas.microsoft.com/office/drawing/2014/main" id="{B210067F-EA9E-4248-B2D2-39D656B3AF6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Line 89">
                  <a:extLst>
                    <a:ext uri="{FF2B5EF4-FFF2-40B4-BE49-F238E27FC236}">
                      <a16:creationId xmlns:a16="http://schemas.microsoft.com/office/drawing/2014/main" id="{B5121029-6739-4142-9E53-48DCA4F8BDC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6776FFF-7CFE-4739-9104-473DA368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39C6C41-5DF4-4A11-89B7-BAB3F63B58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A6F0F36F-7ABB-4F4C-9CC5-443B1936F48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4F2DB5F0-FD30-4907-86AB-7DA7CA3E31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A419F00-E825-4E5E-92EA-DDF22BB2FB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0">
                  <a:extLst>
                    <a:ext uri="{FF2B5EF4-FFF2-40B4-BE49-F238E27FC236}">
                      <a16:creationId xmlns:a16="http://schemas.microsoft.com/office/drawing/2014/main" id="{D7C5E6F1-BF29-4F80-A5F4-81345C29015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2CEDE34-3360-4BFF-8F28-053990E691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898E96F4-030D-444B-B62F-0DA02833774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A5D902ED-F254-4B06-9B62-AF188FF41A7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EBB14B7-5333-4EA3-A883-B3D949DA5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F2F0B6D-3339-445E-AE6F-EA80BB952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22" name="Freeform 68">
                  <a:extLst>
                    <a:ext uri="{FF2B5EF4-FFF2-40B4-BE49-F238E27FC236}">
                      <a16:creationId xmlns:a16="http://schemas.microsoft.com/office/drawing/2014/main" id="{1FD745BE-AAE8-4FD8-B107-4730C82F8C7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Freeform 69">
                  <a:extLst>
                    <a:ext uri="{FF2B5EF4-FFF2-40B4-BE49-F238E27FC236}">
                      <a16:creationId xmlns:a16="http://schemas.microsoft.com/office/drawing/2014/main" id="{55D7086E-72EA-4FBD-8B82-D3ECF7D5137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Line 70">
                  <a:extLst>
                    <a:ext uri="{FF2B5EF4-FFF2-40B4-BE49-F238E27FC236}">
                      <a16:creationId xmlns:a16="http://schemas.microsoft.com/office/drawing/2014/main" id="{246D59ED-9B4E-4F44-B189-00E3B8D72DC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726404C-494E-4C74-9581-BE06BE0D27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19" name="Freeform 68">
                  <a:extLst>
                    <a:ext uri="{FF2B5EF4-FFF2-40B4-BE49-F238E27FC236}">
                      <a16:creationId xmlns:a16="http://schemas.microsoft.com/office/drawing/2014/main" id="{C61F0CD3-7875-46CD-A844-0B022BEF275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Freeform 69">
                  <a:extLst>
                    <a:ext uri="{FF2B5EF4-FFF2-40B4-BE49-F238E27FC236}">
                      <a16:creationId xmlns:a16="http://schemas.microsoft.com/office/drawing/2014/main" id="{D83F2F78-08A8-49BE-AF85-1C3DD28602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Line 70">
                  <a:extLst>
                    <a:ext uri="{FF2B5EF4-FFF2-40B4-BE49-F238E27FC236}">
                      <a16:creationId xmlns:a16="http://schemas.microsoft.com/office/drawing/2014/main" id="{93069262-0DE6-4BA7-9773-656AF1E6CFD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2725E2D-27B9-4A2E-B161-230C61B08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8A7E9C1-30CF-8A39-CD83-512473373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969" y="2877018"/>
            <a:ext cx="4918190" cy="2901482"/>
          </a:xfrm>
        </p:spPr>
        <p:txBody>
          <a:bodyPr anchor="ctr">
            <a:normAutofit fontScale="85000" lnSpcReduction="20000"/>
          </a:bodyPr>
          <a:lstStyle/>
          <a:p>
            <a:pPr marL="0" indent="0" algn="ctr">
              <a:buNone/>
            </a:pPr>
            <a:r>
              <a:rPr lang="fr-FR" sz="2200" i="1" dirty="0" err="1"/>
              <a:t>Erysipela</a:t>
            </a:r>
            <a:r>
              <a:rPr lang="fr-FR" sz="2200" i="1" dirty="0"/>
              <a:t> </a:t>
            </a:r>
            <a:r>
              <a:rPr lang="fr-FR" sz="2200" i="1" dirty="0" err="1"/>
              <a:t>treatment</a:t>
            </a:r>
            <a:r>
              <a:rPr lang="fr-FR" sz="2200" i="1" dirty="0"/>
              <a:t> </a:t>
            </a:r>
            <a:r>
              <a:rPr lang="fr-FR" sz="2200" i="1" dirty="0" err="1"/>
              <a:t>recipe</a:t>
            </a:r>
            <a:endParaRPr lang="fr-FR" i="1" dirty="0"/>
          </a:p>
          <a:p>
            <a:r>
              <a:rPr lang="fr-FR" b="1" dirty="0"/>
              <a:t>Start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Amoxicillin</a:t>
            </a:r>
            <a:endParaRPr lang="fr-FR" b="1" dirty="0"/>
          </a:p>
          <a:p>
            <a:pPr lvl="1"/>
            <a:r>
              <a:rPr lang="fr-FR" sz="1900" dirty="0" err="1"/>
              <a:t>Add</a:t>
            </a:r>
            <a:r>
              <a:rPr lang="fr-FR" sz="1900" dirty="0"/>
              <a:t>: </a:t>
            </a:r>
            <a:r>
              <a:rPr lang="fr-FR" sz="1900" dirty="0" err="1"/>
              <a:t>Analgesics</a:t>
            </a:r>
            <a:r>
              <a:rPr lang="fr-FR" sz="1900" dirty="0"/>
              <a:t> and cold packs</a:t>
            </a:r>
          </a:p>
          <a:p>
            <a:pPr lvl="1"/>
            <a:r>
              <a:rPr lang="fr-FR" sz="1900" dirty="0" err="1"/>
              <a:t>Add</a:t>
            </a:r>
            <a:r>
              <a:rPr lang="fr-FR" sz="1900" dirty="0"/>
              <a:t>: </a:t>
            </a:r>
            <a:r>
              <a:rPr lang="fr-FR" sz="1900" dirty="0" err="1"/>
              <a:t>Bed</a:t>
            </a:r>
            <a:r>
              <a:rPr lang="fr-FR" sz="1900" dirty="0"/>
              <a:t> </a:t>
            </a:r>
            <a:r>
              <a:rPr lang="fr-FR" sz="1900" dirty="0" err="1"/>
              <a:t>rest</a:t>
            </a:r>
            <a:r>
              <a:rPr lang="fr-FR" sz="1900" dirty="0"/>
              <a:t> and </a:t>
            </a:r>
            <a:r>
              <a:rPr lang="fr-FR" sz="1900" dirty="0" err="1"/>
              <a:t>limb</a:t>
            </a:r>
            <a:r>
              <a:rPr lang="fr-FR" sz="1900" dirty="0"/>
              <a:t> </a:t>
            </a:r>
            <a:r>
              <a:rPr lang="fr-FR" sz="1900" dirty="0" err="1"/>
              <a:t>elevation</a:t>
            </a:r>
            <a:endParaRPr lang="fr-FR" sz="1900" dirty="0"/>
          </a:p>
          <a:p>
            <a:pPr lvl="1"/>
            <a:r>
              <a:rPr lang="fr-FR" sz="1900" dirty="0"/>
              <a:t>Don’t </a:t>
            </a:r>
            <a:r>
              <a:rPr lang="fr-FR" sz="1900" dirty="0" err="1"/>
              <a:t>forget</a:t>
            </a:r>
            <a:r>
              <a:rPr lang="fr-FR" sz="1900" dirty="0"/>
              <a:t>: Entry site </a:t>
            </a:r>
            <a:r>
              <a:rPr lang="fr-FR" sz="1900" dirty="0" err="1"/>
              <a:t>treatment</a:t>
            </a:r>
            <a:endParaRPr lang="fr-FR" sz="1900" dirty="0"/>
          </a:p>
          <a:p>
            <a:r>
              <a:rPr lang="fr-FR" b="1" dirty="0"/>
              <a:t>As </a:t>
            </a:r>
            <a:r>
              <a:rPr lang="fr-FR" b="1" dirty="0" err="1"/>
              <a:t>soon</a:t>
            </a:r>
            <a:r>
              <a:rPr lang="fr-FR" b="1" dirty="0"/>
              <a:t> as possible, long-</a:t>
            </a:r>
            <a:r>
              <a:rPr lang="fr-FR" b="1" dirty="0" err="1"/>
              <a:t>term</a:t>
            </a:r>
            <a:r>
              <a:rPr lang="fr-FR" b="1" dirty="0"/>
              <a:t> compression</a:t>
            </a:r>
            <a:endParaRPr lang="fr-FR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5C23123-3C5C-4A8B-AD1C-138D7B73D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153659" y="716800"/>
            <a:ext cx="3838575" cy="5583025"/>
            <a:chOff x="199766" y="716800"/>
            <a:chExt cx="3838575" cy="558302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DC1AC98-A945-45DC-A533-43311AB5A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78" name="Freeform 64">
                <a:extLst>
                  <a:ext uri="{FF2B5EF4-FFF2-40B4-BE49-F238E27FC236}">
                    <a16:creationId xmlns:a16="http://schemas.microsoft.com/office/drawing/2014/main" id="{525BFDD7-7DC7-4933-95CA-274FF3A12B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81">
                <a:extLst>
                  <a:ext uri="{FF2B5EF4-FFF2-40B4-BE49-F238E27FC236}">
                    <a16:creationId xmlns:a16="http://schemas.microsoft.com/office/drawing/2014/main" id="{56EAE20D-E363-445F-AAA9-8923C7A41D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61">
                <a:extLst>
                  <a:ext uri="{FF2B5EF4-FFF2-40B4-BE49-F238E27FC236}">
                    <a16:creationId xmlns:a16="http://schemas.microsoft.com/office/drawing/2014/main" id="{63DF7269-8701-4F88-89A3-EA45D9DF59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78">
                <a:extLst>
                  <a:ext uri="{FF2B5EF4-FFF2-40B4-BE49-F238E27FC236}">
                    <a16:creationId xmlns:a16="http://schemas.microsoft.com/office/drawing/2014/main" id="{2DDEEFE7-743E-40D3-AB86-C074CADC93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84">
                <a:extLst>
                  <a:ext uri="{FF2B5EF4-FFF2-40B4-BE49-F238E27FC236}">
                    <a16:creationId xmlns:a16="http://schemas.microsoft.com/office/drawing/2014/main" id="{6DC0260D-7AA3-4733-B3CB-6389FCCABD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87">
                <a:extLst>
                  <a:ext uri="{FF2B5EF4-FFF2-40B4-BE49-F238E27FC236}">
                    <a16:creationId xmlns:a16="http://schemas.microsoft.com/office/drawing/2014/main" id="{E9487A85-3305-4BD8-A4FB-7939820DE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60">
                <a:extLst>
                  <a:ext uri="{FF2B5EF4-FFF2-40B4-BE49-F238E27FC236}">
                    <a16:creationId xmlns:a16="http://schemas.microsoft.com/office/drawing/2014/main" id="{9A56408A-8D1F-4308-888A-C10250ED40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59">
                <a:extLst>
                  <a:ext uri="{FF2B5EF4-FFF2-40B4-BE49-F238E27FC236}">
                    <a16:creationId xmlns:a16="http://schemas.microsoft.com/office/drawing/2014/main" id="{B8EA7519-3D12-4CBF-9CF9-2DBF5379C4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62">
                <a:extLst>
                  <a:ext uri="{FF2B5EF4-FFF2-40B4-BE49-F238E27FC236}">
                    <a16:creationId xmlns:a16="http://schemas.microsoft.com/office/drawing/2014/main" id="{CBCFA958-AB70-45BC-86FB-95916AC8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65">
                <a:extLst>
                  <a:ext uri="{FF2B5EF4-FFF2-40B4-BE49-F238E27FC236}">
                    <a16:creationId xmlns:a16="http://schemas.microsoft.com/office/drawing/2014/main" id="{EC7CC8AD-3574-4368-9084-30AA269FB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79">
                <a:extLst>
                  <a:ext uri="{FF2B5EF4-FFF2-40B4-BE49-F238E27FC236}">
                    <a16:creationId xmlns:a16="http://schemas.microsoft.com/office/drawing/2014/main" id="{AAF385D0-C8F4-4D2E-A604-55B0C4A37A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2">
                <a:extLst>
                  <a:ext uri="{FF2B5EF4-FFF2-40B4-BE49-F238E27FC236}">
                    <a16:creationId xmlns:a16="http://schemas.microsoft.com/office/drawing/2014/main" id="{5807D27C-D4CF-4DD8-95BF-BE0E820995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85">
                <a:extLst>
                  <a:ext uri="{FF2B5EF4-FFF2-40B4-BE49-F238E27FC236}">
                    <a16:creationId xmlns:a16="http://schemas.microsoft.com/office/drawing/2014/main" id="{AF358179-B76F-48FB-9D1E-25F2B422B7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88">
                <a:extLst>
                  <a:ext uri="{FF2B5EF4-FFF2-40B4-BE49-F238E27FC236}">
                    <a16:creationId xmlns:a16="http://schemas.microsoft.com/office/drawing/2014/main" id="{4F860F54-6F02-429D-84F9-216C593FDA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AF2CD1C6-D2DC-4C27-A7A3-0D6ECCB7B2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93" name="Line 63">
                  <a:extLst>
                    <a:ext uri="{FF2B5EF4-FFF2-40B4-BE49-F238E27FC236}">
                      <a16:creationId xmlns:a16="http://schemas.microsoft.com/office/drawing/2014/main" id="{17251CE3-FBBE-4B37-B229-DF726C4AE56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" name="Line 66">
                  <a:extLst>
                    <a:ext uri="{FF2B5EF4-FFF2-40B4-BE49-F238E27FC236}">
                      <a16:creationId xmlns:a16="http://schemas.microsoft.com/office/drawing/2014/main" id="{14522961-6FA8-43A3-894B-20435789E3A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" name="Line 67">
                  <a:extLst>
                    <a:ext uri="{FF2B5EF4-FFF2-40B4-BE49-F238E27FC236}">
                      <a16:creationId xmlns:a16="http://schemas.microsoft.com/office/drawing/2014/main" id="{54230A9C-2E62-416C-A910-A26CB0BB744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" name="Line 80">
                  <a:extLst>
                    <a:ext uri="{FF2B5EF4-FFF2-40B4-BE49-F238E27FC236}">
                      <a16:creationId xmlns:a16="http://schemas.microsoft.com/office/drawing/2014/main" id="{EDC7B8CE-339C-4B31-9A1E-1E6F3F20E51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" name="Line 83">
                  <a:extLst>
                    <a:ext uri="{FF2B5EF4-FFF2-40B4-BE49-F238E27FC236}">
                      <a16:creationId xmlns:a16="http://schemas.microsoft.com/office/drawing/2014/main" id="{D5900B3C-A349-4C11-8871-F0C656F06A2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" name="Line 86">
                  <a:extLst>
                    <a:ext uri="{FF2B5EF4-FFF2-40B4-BE49-F238E27FC236}">
                      <a16:creationId xmlns:a16="http://schemas.microsoft.com/office/drawing/2014/main" id="{B836DF39-5332-440E-BD43-94EF14B9F7A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" name="Line 89">
                  <a:extLst>
                    <a:ext uri="{FF2B5EF4-FFF2-40B4-BE49-F238E27FC236}">
                      <a16:creationId xmlns:a16="http://schemas.microsoft.com/office/drawing/2014/main" id="{25596AFB-7112-451F-A40E-C4D365BC05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67B87DF-BE21-4275-A328-36294B5E87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5DF7768E-3A7E-48EA-AE6B-544137E017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0C7E39C2-9BBA-4C6E-B352-FADF72FF842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55FF2688-1869-4A97-A594-AD2F8C720AD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Rectangle 30">
                  <a:extLst>
                    <a:ext uri="{FF2B5EF4-FFF2-40B4-BE49-F238E27FC236}">
                      <a16:creationId xmlns:a16="http://schemas.microsoft.com/office/drawing/2014/main" id="{035F350E-CDEC-47D7-B1F6-BB33F7263D5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30">
                  <a:extLst>
                    <a:ext uri="{FF2B5EF4-FFF2-40B4-BE49-F238E27FC236}">
                      <a16:creationId xmlns:a16="http://schemas.microsoft.com/office/drawing/2014/main" id="{32757671-5219-4448-9D74-96978B78FB2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A62FFE05-1BB5-478B-ACB7-0201D6E0B8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08CF1D90-5BE7-4777-9D00-4B898D6A5D0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D066325E-CB67-49CD-9A41-2CFD6BCC903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405EB12-3265-4FD8-AE15-B453CFF08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BCD1DA60-1F78-4286-AD75-48457E4E42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67" name="Freeform 68">
                  <a:extLst>
                    <a:ext uri="{FF2B5EF4-FFF2-40B4-BE49-F238E27FC236}">
                      <a16:creationId xmlns:a16="http://schemas.microsoft.com/office/drawing/2014/main" id="{F2434CC9-D9BE-4CC5-A618-AC659C5CBD7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Freeform 69">
                  <a:extLst>
                    <a:ext uri="{FF2B5EF4-FFF2-40B4-BE49-F238E27FC236}">
                      <a16:creationId xmlns:a16="http://schemas.microsoft.com/office/drawing/2014/main" id="{B9A88CD6-DA9C-42B2-A37B-5A0E1BED75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Line 70">
                  <a:extLst>
                    <a:ext uri="{FF2B5EF4-FFF2-40B4-BE49-F238E27FC236}">
                      <a16:creationId xmlns:a16="http://schemas.microsoft.com/office/drawing/2014/main" id="{4A018333-A419-44AE-9CF5-57D5319073C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4C9BB730-80E2-4F3A-882B-7ED9186ABD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64" name="Freeform 68">
                  <a:extLst>
                    <a:ext uri="{FF2B5EF4-FFF2-40B4-BE49-F238E27FC236}">
                      <a16:creationId xmlns:a16="http://schemas.microsoft.com/office/drawing/2014/main" id="{D48E4E69-835A-40C7-A548-8947A81DC1C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Freeform 69">
                  <a:extLst>
                    <a:ext uri="{FF2B5EF4-FFF2-40B4-BE49-F238E27FC236}">
                      <a16:creationId xmlns:a16="http://schemas.microsoft.com/office/drawing/2014/main" id="{E4F80DAC-11B8-4A6F-9CAA-8C62C6A2E63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Line 70">
                  <a:extLst>
                    <a:ext uri="{FF2B5EF4-FFF2-40B4-BE49-F238E27FC236}">
                      <a16:creationId xmlns:a16="http://schemas.microsoft.com/office/drawing/2014/main" id="{FF491AF2-6D67-4650-B34C-5BB5F112840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53725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FDF88A62-E659-D4EA-A2B6-6E39F0818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0191" y="0"/>
            <a:ext cx="6811617" cy="6876579"/>
          </a:xfrm>
        </p:spPr>
      </p:pic>
      <p:sp>
        <p:nvSpPr>
          <p:cNvPr id="7" name="Cadre 6">
            <a:extLst>
              <a:ext uri="{FF2B5EF4-FFF2-40B4-BE49-F238E27FC236}">
                <a16:creationId xmlns:a16="http://schemas.microsoft.com/office/drawing/2014/main" id="{A9FDBC8E-B22F-9AC0-C88C-19CE8E4D4977}"/>
              </a:ext>
            </a:extLst>
          </p:cNvPr>
          <p:cNvSpPr/>
          <p:nvPr/>
        </p:nvSpPr>
        <p:spPr>
          <a:xfrm>
            <a:off x="2690191" y="5212562"/>
            <a:ext cx="6811616" cy="1356618"/>
          </a:xfrm>
          <a:prstGeom prst="frame">
            <a:avLst>
              <a:gd name="adj1" fmla="val 3864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430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65AA36A-D7CC-493C-A0EE-F8AC3564D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D56B182-6BB6-ECFC-96A8-5F0E9675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9" y="395297"/>
            <a:ext cx="4078800" cy="1594282"/>
          </a:xfr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pPr algn="ctr"/>
            <a:r>
              <a:rPr lang="en-US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ERYSIPELA</a:t>
            </a:r>
            <a:endParaRPr lang="en-US" kern="1200" cap="none" spc="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Espace réservé du contenu 5" descr="Une image contenant légume&#10;&#10;Description générée automatiquement">
            <a:extLst>
              <a:ext uri="{FF2B5EF4-FFF2-40B4-BE49-F238E27FC236}">
                <a16:creationId xmlns:a16="http://schemas.microsoft.com/office/drawing/2014/main" id="{C87DFEEB-7A57-DA0B-7B4D-93E609C0F2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4023" r="19432" b="1"/>
          <a:stretch/>
        </p:blipFill>
        <p:spPr>
          <a:xfrm>
            <a:off x="717006" y="540000"/>
            <a:ext cx="5778000" cy="5778000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850A2DA-FC3C-4E59-9724-29CF2777D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4A7E75D-FDB1-A725-C99D-E1FFF38FA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64439" y="2877017"/>
            <a:ext cx="4713668" cy="358567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140000"/>
              </a:lnSpc>
            </a:pPr>
            <a:r>
              <a:rPr lang="en-US" dirty="0"/>
              <a:t>Non-necrotizing bacterial dermo-hypodermal cellulitis</a:t>
            </a:r>
          </a:p>
          <a:p>
            <a:pPr lvl="1">
              <a:lnSpc>
                <a:spcPct val="140000"/>
              </a:lnSpc>
            </a:pPr>
            <a:r>
              <a:rPr lang="en-US" sz="1800" dirty="0"/>
              <a:t>	Streptococcal infection</a:t>
            </a:r>
          </a:p>
          <a:p>
            <a:pPr>
              <a:lnSpc>
                <a:spcPct val="140000"/>
              </a:lnSpc>
            </a:pPr>
            <a:r>
              <a:rPr lang="en-US" dirty="0"/>
              <a:t>Complication of chronic lymphedema</a:t>
            </a:r>
          </a:p>
          <a:p>
            <a:pPr lvl="1">
              <a:lnSpc>
                <a:spcPct val="140000"/>
              </a:lnSpc>
            </a:pPr>
            <a:r>
              <a:rPr lang="en-US" sz="1800" dirty="0"/>
              <a:t>	In 20-30% of cases</a:t>
            </a:r>
          </a:p>
          <a:p>
            <a:pPr>
              <a:lnSpc>
                <a:spcPct val="140000"/>
              </a:lnSpc>
            </a:pPr>
            <a:r>
              <a:rPr lang="en-US" dirty="0"/>
              <a:t>Sudden fever and shivering</a:t>
            </a:r>
          </a:p>
          <a:p>
            <a:pPr lvl="1">
              <a:lnSpc>
                <a:spcPct val="140000"/>
              </a:lnSpc>
            </a:pPr>
            <a:r>
              <a:rPr lang="en-US" sz="1800" dirty="0"/>
              <a:t>	Inflammatory plaque, promoted by lymph stasis</a:t>
            </a:r>
          </a:p>
        </p:txBody>
      </p:sp>
    </p:spTree>
    <p:extLst>
      <p:ext uri="{BB962C8B-B14F-4D97-AF65-F5344CB8AC3E}">
        <p14:creationId xmlns:p14="http://schemas.microsoft.com/office/powerpoint/2010/main" val="4219360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59D854-E5EA-3F95-2929-6B157CD8A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ERYSIPELA - TREATMENT</a:t>
            </a:r>
          </a:p>
        </p:txBody>
      </p:sp>
      <p:graphicFrame>
        <p:nvGraphicFramePr>
          <p:cNvPr id="8" name="Espace réservé du contenu 2">
            <a:extLst>
              <a:ext uri="{FF2B5EF4-FFF2-40B4-BE49-F238E27FC236}">
                <a16:creationId xmlns:a16="http://schemas.microsoft.com/office/drawing/2014/main" id="{F254D07F-4809-8869-C976-6188AC1B0463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989400" y="1685925"/>
          <a:ext cx="4928400" cy="4092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25120FA-7837-CBE1-06AC-D0DA430814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/>
          <a:p>
            <a:r>
              <a:rPr lang="fr-FR" b="1" dirty="0"/>
              <a:t>Associated </a:t>
            </a:r>
            <a:r>
              <a:rPr lang="fr-FR" b="1" dirty="0" err="1"/>
              <a:t>measures</a:t>
            </a:r>
            <a:endParaRPr lang="fr-FR" b="1" dirty="0"/>
          </a:p>
          <a:p>
            <a:pPr lvl="1"/>
            <a:r>
              <a:rPr lang="fr-FR" dirty="0"/>
              <a:t>Pain-killers</a:t>
            </a:r>
          </a:p>
          <a:p>
            <a:pPr lvl="1"/>
            <a:r>
              <a:rPr lang="fr-FR" dirty="0" err="1"/>
              <a:t>Ice</a:t>
            </a:r>
            <a:endParaRPr lang="fr-FR" dirty="0"/>
          </a:p>
          <a:p>
            <a:pPr lvl="1"/>
            <a:r>
              <a:rPr lang="fr-FR" dirty="0" err="1"/>
              <a:t>Limb</a:t>
            </a:r>
            <a:r>
              <a:rPr lang="fr-FR" dirty="0"/>
              <a:t> </a:t>
            </a:r>
            <a:r>
              <a:rPr lang="fr-FR" dirty="0" err="1"/>
              <a:t>elevation</a:t>
            </a:r>
            <a:endParaRPr lang="fr-FR" dirty="0"/>
          </a:p>
          <a:p>
            <a:pPr lvl="1"/>
            <a:r>
              <a:rPr lang="fr-FR" dirty="0"/>
              <a:t>	To </a:t>
            </a:r>
            <a:r>
              <a:rPr lang="fr-FR" dirty="0" err="1"/>
              <a:t>relieve</a:t>
            </a:r>
            <a:r>
              <a:rPr lang="fr-FR" dirty="0"/>
              <a:t> local </a:t>
            </a:r>
            <a:r>
              <a:rPr lang="fr-FR" dirty="0" err="1"/>
              <a:t>discomfort</a:t>
            </a:r>
            <a:endParaRPr lang="fr-FR" dirty="0"/>
          </a:p>
          <a:p>
            <a:pPr lvl="1"/>
            <a:r>
              <a:rPr lang="fr-FR" dirty="0" err="1"/>
              <a:t>Treatment</a:t>
            </a:r>
            <a:r>
              <a:rPr lang="fr-FR" dirty="0"/>
              <a:t> of entry site (</a:t>
            </a:r>
            <a:r>
              <a:rPr lang="fr-FR" dirty="0" err="1"/>
              <a:t>fungal</a:t>
            </a:r>
            <a:r>
              <a:rPr lang="fr-FR" dirty="0"/>
              <a:t> infection…)</a:t>
            </a:r>
          </a:p>
        </p:txBody>
      </p:sp>
    </p:spTree>
    <p:extLst>
      <p:ext uri="{BB962C8B-B14F-4D97-AF65-F5344CB8AC3E}">
        <p14:creationId xmlns:p14="http://schemas.microsoft.com/office/powerpoint/2010/main" val="1584329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5AA36A-D7CC-493C-A0EE-F8AC3564D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6005F0-9504-9EEF-8077-0D8AB0875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9" y="395297"/>
            <a:ext cx="4078800" cy="1594282"/>
          </a:xfr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pPr algn="ctr"/>
            <a:r>
              <a:rPr lang="en-US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PSEUDO-CELLULITIS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529A12A-06FB-C389-B525-508BD2DDEA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2404" r="18346" b="-1"/>
          <a:stretch/>
        </p:blipFill>
        <p:spPr>
          <a:xfrm>
            <a:off x="717006" y="540000"/>
            <a:ext cx="5778000" cy="5778000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50A2DA-FC3C-4E59-9724-29CF2777D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77F9AC-57E6-B0BF-0BCB-8F2438725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12369" y="2877018"/>
            <a:ext cx="4078800" cy="29014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i="1" dirty="0"/>
              <a:t>Stasis dermatitis</a:t>
            </a:r>
          </a:p>
          <a:p>
            <a:r>
              <a:rPr lang="en-US" dirty="0"/>
              <a:t>Non-infectious dermo-hypodermal inflammation</a:t>
            </a:r>
          </a:p>
        </p:txBody>
      </p:sp>
    </p:spTree>
    <p:extLst>
      <p:ext uri="{BB962C8B-B14F-4D97-AF65-F5344CB8AC3E}">
        <p14:creationId xmlns:p14="http://schemas.microsoft.com/office/powerpoint/2010/main" val="4125053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D6B34F-7BF9-4DD7-81F6-50B3C2323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F9B7372-6C61-27D3-E1C8-609367DF9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422"/>
          <a:stretch/>
        </p:blipFill>
        <p:spPr>
          <a:xfrm>
            <a:off x="1079400" y="1080000"/>
            <a:ext cx="10033200" cy="469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8458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9402B121-0791-2FD7-DD95-D91A4C9EE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0" y="51032"/>
            <a:ext cx="6096000" cy="6755936"/>
          </a:xfrm>
        </p:spPr>
      </p:pic>
      <p:sp>
        <p:nvSpPr>
          <p:cNvPr id="3" name="Cadre 2">
            <a:extLst>
              <a:ext uri="{FF2B5EF4-FFF2-40B4-BE49-F238E27FC236}">
                <a16:creationId xmlns:a16="http://schemas.microsoft.com/office/drawing/2014/main" id="{5A0F4313-F0E4-75B7-DF12-F98E9F99F312}"/>
              </a:ext>
            </a:extLst>
          </p:cNvPr>
          <p:cNvSpPr/>
          <p:nvPr/>
        </p:nvSpPr>
        <p:spPr>
          <a:xfrm>
            <a:off x="3047999" y="1176377"/>
            <a:ext cx="6096001" cy="1356617"/>
          </a:xfrm>
          <a:prstGeom prst="frame">
            <a:avLst>
              <a:gd name="adj1" fmla="val 3864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Cadre 3">
            <a:extLst>
              <a:ext uri="{FF2B5EF4-FFF2-40B4-BE49-F238E27FC236}">
                <a16:creationId xmlns:a16="http://schemas.microsoft.com/office/drawing/2014/main" id="{F4D177C9-3CFB-B826-9B0E-7AE39B111B4A}"/>
              </a:ext>
            </a:extLst>
          </p:cNvPr>
          <p:cNvSpPr/>
          <p:nvPr/>
        </p:nvSpPr>
        <p:spPr>
          <a:xfrm>
            <a:off x="3048000" y="5681623"/>
            <a:ext cx="6096000" cy="699328"/>
          </a:xfrm>
          <a:prstGeom prst="frame">
            <a:avLst>
              <a:gd name="adj1" fmla="val 3864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Cadre 5">
            <a:extLst>
              <a:ext uri="{FF2B5EF4-FFF2-40B4-BE49-F238E27FC236}">
                <a16:creationId xmlns:a16="http://schemas.microsoft.com/office/drawing/2014/main" id="{E794892F-49F7-DEBE-F51C-45135C28B903}"/>
              </a:ext>
            </a:extLst>
          </p:cNvPr>
          <p:cNvSpPr/>
          <p:nvPr/>
        </p:nvSpPr>
        <p:spPr>
          <a:xfrm>
            <a:off x="3011213" y="3450022"/>
            <a:ext cx="6169572" cy="1356618"/>
          </a:xfrm>
          <a:prstGeom prst="frame">
            <a:avLst>
              <a:gd name="adj1" fmla="val 3864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359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68346D-5E77-4906-AC8D-57FB88F11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68C6BE-41CC-4C4D-850F-F82321AE7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1AEB90E-3E37-FAE8-013E-3DF0D5F21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710343"/>
            <a:ext cx="4999885" cy="543465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BC1FDF-AE13-4731-B38F-2761BDFDB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Espace réservé du contenu 6" descr="Une image contenant texte, journal, document&#10;&#10;Description générée automatiquement">
            <a:extLst>
              <a:ext uri="{FF2B5EF4-FFF2-40B4-BE49-F238E27FC236}">
                <a16:creationId xmlns:a16="http://schemas.microsoft.com/office/drawing/2014/main" id="{48A78C75-EB92-4A8C-9E13-D0840C6BB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15670" y="522565"/>
            <a:ext cx="5465090" cy="5812869"/>
          </a:xfrm>
        </p:spPr>
      </p:pic>
      <p:sp>
        <p:nvSpPr>
          <p:cNvPr id="8" name="Cadre 7">
            <a:extLst>
              <a:ext uri="{FF2B5EF4-FFF2-40B4-BE49-F238E27FC236}">
                <a16:creationId xmlns:a16="http://schemas.microsoft.com/office/drawing/2014/main" id="{7D1A6D1D-37B5-779F-02A2-703BE4A3E7F9}"/>
              </a:ext>
            </a:extLst>
          </p:cNvPr>
          <p:cNvSpPr/>
          <p:nvPr/>
        </p:nvSpPr>
        <p:spPr>
          <a:xfrm>
            <a:off x="6415670" y="3025175"/>
            <a:ext cx="5465090" cy="737528"/>
          </a:xfrm>
          <a:prstGeom prst="frame">
            <a:avLst>
              <a:gd name="adj1" fmla="val 10989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0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93773F-8E9F-4F3E-A7D2-0EBECA70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CEF17922-B1B7-5653-1D0E-8D83DF124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6066" b="2056"/>
          <a:stretch/>
        </p:blipFill>
        <p:spPr>
          <a:xfrm>
            <a:off x="62323" y="62923"/>
            <a:ext cx="9233352" cy="4800625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Espace réservé du contenu 9">
            <a:extLst>
              <a:ext uri="{FF2B5EF4-FFF2-40B4-BE49-F238E27FC236}">
                <a16:creationId xmlns:a16="http://schemas.microsoft.com/office/drawing/2014/main" id="{61F541B5-0DA9-713A-789C-7FAAE0842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28495"/>
            <a:ext cx="6046929" cy="5669870"/>
          </a:xfrm>
          <a:prstGeom prst="rect">
            <a:avLst/>
          </a:prstGeom>
        </p:spPr>
      </p:pic>
      <p:sp>
        <p:nvSpPr>
          <p:cNvPr id="6" name="Cadre 5">
            <a:extLst>
              <a:ext uri="{FF2B5EF4-FFF2-40B4-BE49-F238E27FC236}">
                <a16:creationId xmlns:a16="http://schemas.microsoft.com/office/drawing/2014/main" id="{7F8CA8D8-0CD3-4DFF-19FD-436A4D954E5E}"/>
              </a:ext>
            </a:extLst>
          </p:cNvPr>
          <p:cNvSpPr/>
          <p:nvPr/>
        </p:nvSpPr>
        <p:spPr>
          <a:xfrm>
            <a:off x="125382" y="0"/>
            <a:ext cx="9134229" cy="1072055"/>
          </a:xfrm>
          <a:prstGeom prst="frame">
            <a:avLst>
              <a:gd name="adj1" fmla="val 3864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410553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986</Words>
  <Application>Microsoft Office PowerPoint</Application>
  <PresentationFormat>Breitbild</PresentationFormat>
  <Paragraphs>75</Paragraphs>
  <Slides>15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Arial</vt:lpstr>
      <vt:lpstr>Avenir Next LT Pro</vt:lpstr>
      <vt:lpstr>Calibri</vt:lpstr>
      <vt:lpstr>Goudy Old Style</vt:lpstr>
      <vt:lpstr>Wingdings</vt:lpstr>
      <vt:lpstr>FrostyVTI</vt:lpstr>
      <vt:lpstr>COMPRESSION OR NO COMPRESSION, THAT IS THE QUESTION</vt:lpstr>
      <vt:lpstr>PowerPoint-Präsentation</vt:lpstr>
      <vt:lpstr>ERYSIPELA</vt:lpstr>
      <vt:lpstr>ERYSIPELA - TREATMENT</vt:lpstr>
      <vt:lpstr>PSEUDO-CELLULITIS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COMPRESSION</vt:lpstr>
      <vt:lpstr>COMPRESSION</vt:lpstr>
      <vt:lpstr>No compression then compression, that is the answer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COMPRESSION OR NO COMPRESSION, THAT IS THE QUESTION</dc:title>
  <dc:creator>Salma Adham</dc:creator>
  <cp:lastModifiedBy>Ursula Partsch-Brokke</cp:lastModifiedBy>
  <cp:revision>49</cp:revision>
  <dcterms:created xsi:type="dcterms:W3CDTF">2022-05-13T19:00:37Z</dcterms:created>
  <dcterms:modified xsi:type="dcterms:W3CDTF">2022-05-14T08:56:58Z</dcterms:modified>
</cp:coreProperties>
</file>