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7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  <p:sldId id="265" r:id="rId4"/>
    <p:sldId id="546" r:id="rId5"/>
    <p:sldId id="532" r:id="rId6"/>
    <p:sldId id="261" r:id="rId7"/>
    <p:sldId id="257" r:id="rId8"/>
    <p:sldId id="260" r:id="rId9"/>
    <p:sldId id="258" r:id="rId10"/>
    <p:sldId id="256" r:id="rId11"/>
    <p:sldId id="259" r:id="rId12"/>
    <p:sldId id="529" r:id="rId13"/>
    <p:sldId id="316" r:id="rId14"/>
    <p:sldId id="262" r:id="rId15"/>
    <p:sldId id="263" r:id="rId16"/>
    <p:sldId id="530" r:id="rId17"/>
    <p:sldId id="531" r:id="rId18"/>
    <p:sldId id="547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B56-41BD-B103-5EAB96D47A6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B56-41BD-B103-5EAB96D47A6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B56-41BD-B103-5EAB96D47A62}"/>
              </c:ext>
            </c:extLst>
          </c:dPt>
          <c:errBars>
            <c:errBarType val="both"/>
            <c:errValType val="cust"/>
            <c:noEndCap val="0"/>
            <c:plus>
              <c:numRef>
                <c:f>Arkusz1!$H$6:$M$6</c:f>
                <c:numCache>
                  <c:formatCode>General</c:formatCode>
                  <c:ptCount val="6"/>
                  <c:pt idx="0">
                    <c:v>14.6</c:v>
                  </c:pt>
                  <c:pt idx="1">
                    <c:v>17.8</c:v>
                  </c:pt>
                  <c:pt idx="2">
                    <c:v>10</c:v>
                  </c:pt>
                  <c:pt idx="3">
                    <c:v>18.100000000000001</c:v>
                  </c:pt>
                  <c:pt idx="4">
                    <c:v>20.6</c:v>
                  </c:pt>
                  <c:pt idx="5">
                    <c:v>20.8</c:v>
                  </c:pt>
                </c:numCache>
              </c:numRef>
            </c:plus>
            <c:minus>
              <c:numRef>
                <c:f>Arkusz1!$H$6:$M$6</c:f>
                <c:numCache>
                  <c:formatCode>General</c:formatCode>
                  <c:ptCount val="6"/>
                  <c:pt idx="0">
                    <c:v>14.6</c:v>
                  </c:pt>
                  <c:pt idx="1">
                    <c:v>17.8</c:v>
                  </c:pt>
                  <c:pt idx="2">
                    <c:v>10</c:v>
                  </c:pt>
                  <c:pt idx="3">
                    <c:v>18.100000000000001</c:v>
                  </c:pt>
                  <c:pt idx="4">
                    <c:v>20.6</c:v>
                  </c:pt>
                  <c:pt idx="5">
                    <c:v>20.8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Arkusz1!$B$4:$G$5</c:f>
              <c:multiLvlStrCache>
                <c:ptCount val="6"/>
                <c:lvl>
                  <c:pt idx="0">
                    <c:v>before</c:v>
                  </c:pt>
                  <c:pt idx="1">
                    <c:v>after</c:v>
                  </c:pt>
                  <c:pt idx="2">
                    <c:v>before</c:v>
                  </c:pt>
                  <c:pt idx="3">
                    <c:v>after</c:v>
                  </c:pt>
                  <c:pt idx="4">
                    <c:v>before</c:v>
                  </c:pt>
                  <c:pt idx="5">
                    <c:v>after</c:v>
                  </c:pt>
                </c:lvl>
                <c:lvl>
                  <c:pt idx="0">
                    <c:v>Day 1</c:v>
                  </c:pt>
                  <c:pt idx="2">
                    <c:v>Day 2</c:v>
                  </c:pt>
                  <c:pt idx="4">
                    <c:v>Day 3</c:v>
                  </c:pt>
                </c:lvl>
              </c:multiLvlStrCache>
            </c:multiLvlStrRef>
          </c:cat>
          <c:val>
            <c:numRef>
              <c:f>Arkusz1!$B$6:$G$6</c:f>
              <c:numCache>
                <c:formatCode>General</c:formatCode>
                <c:ptCount val="6"/>
                <c:pt idx="0">
                  <c:v>97.8</c:v>
                </c:pt>
                <c:pt idx="1">
                  <c:v>66.3</c:v>
                </c:pt>
                <c:pt idx="2">
                  <c:v>85</c:v>
                </c:pt>
                <c:pt idx="3">
                  <c:v>66.7</c:v>
                </c:pt>
                <c:pt idx="4">
                  <c:v>74.900000000000006</c:v>
                </c:pt>
                <c:pt idx="5">
                  <c:v>65.900000000000006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B56-41BD-B103-5EAB96D47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30762544"/>
        <c:axId val="-2030760368"/>
      </c:barChart>
      <c:catAx>
        <c:axId val="-203076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030760368"/>
        <c:crosses val="autoZero"/>
        <c:auto val="1"/>
        <c:lblAlgn val="ctr"/>
        <c:lblOffset val="100"/>
        <c:noMultiLvlLbl val="0"/>
      </c:catAx>
      <c:valAx>
        <c:axId val="-203076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030762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30" b="1" i="0" baseline="0"/>
      </a:pPr>
      <a:endParaRPr lang="pl-PL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ankle</a:t>
            </a:r>
          </a:p>
        </c:rich>
      </c:tx>
      <c:layout>
        <c:manualLayout>
          <c:xMode val="edge"/>
          <c:yMode val="edge"/>
          <c:x val="0.50589664735628059"/>
          <c:y val="1.38392870115567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2073171765788424"/>
          <c:y val="8.7856407045032558E-2"/>
          <c:w val="0.86868981624676056"/>
          <c:h val="0.822426873352725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Arkusz1!$A$5</c:f>
              <c:strCache>
                <c:ptCount val="1"/>
                <c:pt idx="0">
                  <c:v>ankle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9A-41F3-8974-491ADABBF97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D9A-41F3-8974-491ADABBF97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D9A-41F3-8974-491ADABBF971}"/>
              </c:ext>
            </c:extLst>
          </c:dPt>
          <c:errBars>
            <c:errBarType val="both"/>
            <c:errValType val="cust"/>
            <c:noEndCap val="0"/>
            <c:plus>
              <c:numRef>
                <c:f>Arkusz1!$H$5:$M$5</c:f>
                <c:numCache>
                  <c:formatCode>General</c:formatCode>
                  <c:ptCount val="6"/>
                  <c:pt idx="0">
                    <c:v>0.7</c:v>
                  </c:pt>
                  <c:pt idx="1">
                    <c:v>0.7</c:v>
                  </c:pt>
                  <c:pt idx="2">
                    <c:v>0.6</c:v>
                  </c:pt>
                  <c:pt idx="3">
                    <c:v>0.5</c:v>
                  </c:pt>
                  <c:pt idx="4">
                    <c:v>0.62</c:v>
                  </c:pt>
                  <c:pt idx="5">
                    <c:v>0.46</c:v>
                  </c:pt>
                </c:numCache>
              </c:numRef>
            </c:plus>
            <c:minus>
              <c:numRef>
                <c:f>Arkusz1!$H$5:$M$5</c:f>
                <c:numCache>
                  <c:formatCode>General</c:formatCode>
                  <c:ptCount val="6"/>
                  <c:pt idx="0">
                    <c:v>0.7</c:v>
                  </c:pt>
                  <c:pt idx="1">
                    <c:v>0.7</c:v>
                  </c:pt>
                  <c:pt idx="2">
                    <c:v>0.6</c:v>
                  </c:pt>
                  <c:pt idx="3">
                    <c:v>0.5</c:v>
                  </c:pt>
                  <c:pt idx="4">
                    <c:v>0.62</c:v>
                  </c:pt>
                  <c:pt idx="5">
                    <c:v>0.46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Arkusz1!$B$3:$G$4</c:f>
              <c:multiLvlStrCache>
                <c:ptCount val="6"/>
                <c:lvl>
                  <c:pt idx="0">
                    <c:v>before</c:v>
                  </c:pt>
                  <c:pt idx="1">
                    <c:v>after</c:v>
                  </c:pt>
                  <c:pt idx="2">
                    <c:v>before</c:v>
                  </c:pt>
                  <c:pt idx="3">
                    <c:v>after</c:v>
                  </c:pt>
                  <c:pt idx="4">
                    <c:v>before</c:v>
                  </c:pt>
                  <c:pt idx="5">
                    <c:v>after</c:v>
                  </c:pt>
                </c:lvl>
                <c:lvl>
                  <c:pt idx="0">
                    <c:v>Day1</c:v>
                  </c:pt>
                  <c:pt idx="2">
                    <c:v>Day 2</c:v>
                  </c:pt>
                  <c:pt idx="4">
                    <c:v>Day 3</c:v>
                  </c:pt>
                </c:lvl>
              </c:multiLvlStrCache>
            </c:multiLvlStrRef>
          </c:cat>
          <c:val>
            <c:numRef>
              <c:f>Arkusz1!$B$5:$G$5</c:f>
              <c:numCache>
                <c:formatCode>General</c:formatCode>
                <c:ptCount val="6"/>
                <c:pt idx="0">
                  <c:v>1.8</c:v>
                </c:pt>
                <c:pt idx="1">
                  <c:v>1.1599999999999999</c:v>
                </c:pt>
                <c:pt idx="2">
                  <c:v>1.04</c:v>
                </c:pt>
                <c:pt idx="3">
                  <c:v>0.85</c:v>
                </c:pt>
                <c:pt idx="4">
                  <c:v>0.97</c:v>
                </c:pt>
                <c:pt idx="5">
                  <c:v>0.82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9A-41F3-8974-491ADABBF9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96490704"/>
        <c:axId val="-1796489616"/>
      </c:barChart>
      <c:catAx>
        <c:axId val="-179649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89616"/>
        <c:crosses val="autoZero"/>
        <c:auto val="1"/>
        <c:lblAlgn val="ctr"/>
        <c:lblOffset val="100"/>
        <c:noMultiLvlLbl val="0"/>
      </c:catAx>
      <c:valAx>
        <c:axId val="-1796489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907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 i="0" baseline="0">
          <a:solidFill>
            <a:schemeClr val="tx1"/>
          </a:solidFill>
        </a:defRPr>
      </a:pPr>
      <a:endParaRPr lang="pl-PL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600" b="1" dirty="0">
                <a:solidFill>
                  <a:schemeClr val="tx1"/>
                </a:solidFill>
              </a:rPr>
              <a:t>m</a:t>
            </a:r>
            <a:r>
              <a:rPr lang="en-US" sz="1600" b="1" dirty="0" err="1">
                <a:solidFill>
                  <a:schemeClr val="tx1"/>
                </a:solidFill>
              </a:rPr>
              <a:t>iddle</a:t>
            </a:r>
            <a:r>
              <a:rPr lang="en-US" sz="1600" b="1" dirty="0">
                <a:solidFill>
                  <a:schemeClr val="tx1"/>
                </a:solidFill>
              </a:rPr>
              <a:t> calf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8.0322178989951282E-2"/>
          <c:y val="9.7082598386070335E-2"/>
          <c:w val="0.87659920553744164"/>
          <c:h val="0.822426873352725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Arkusz1!$A$11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2D8-42B6-81A4-43D5253999F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2D8-42B6-81A4-43D5253999F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2D8-42B6-81A4-43D5253999F3}"/>
              </c:ext>
            </c:extLst>
          </c:dPt>
          <c:errBars>
            <c:errBarType val="both"/>
            <c:errValType val="cust"/>
            <c:noEndCap val="0"/>
            <c:plus>
              <c:numRef>
                <c:f>Arkusz1!$H$11:$M$11</c:f>
                <c:numCache>
                  <c:formatCode>General</c:formatCode>
                  <c:ptCount val="6"/>
                  <c:pt idx="0">
                    <c:v>0.6</c:v>
                  </c:pt>
                  <c:pt idx="1">
                    <c:v>0.5</c:v>
                  </c:pt>
                  <c:pt idx="2">
                    <c:v>0.6</c:v>
                  </c:pt>
                  <c:pt idx="3">
                    <c:v>0.47</c:v>
                  </c:pt>
                  <c:pt idx="4">
                    <c:v>0.46</c:v>
                  </c:pt>
                  <c:pt idx="5">
                    <c:v>0.34</c:v>
                  </c:pt>
                </c:numCache>
              </c:numRef>
            </c:plus>
            <c:minus>
              <c:numRef>
                <c:f>Arkusz1!$H$11:$M$11</c:f>
                <c:numCache>
                  <c:formatCode>General</c:formatCode>
                  <c:ptCount val="6"/>
                  <c:pt idx="0">
                    <c:v>0.6</c:v>
                  </c:pt>
                  <c:pt idx="1">
                    <c:v>0.5</c:v>
                  </c:pt>
                  <c:pt idx="2">
                    <c:v>0.6</c:v>
                  </c:pt>
                  <c:pt idx="3">
                    <c:v>0.47</c:v>
                  </c:pt>
                  <c:pt idx="4">
                    <c:v>0.46</c:v>
                  </c:pt>
                  <c:pt idx="5">
                    <c:v>0.34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Arkusz1!$B$9:$G$10</c:f>
              <c:multiLvlStrCache>
                <c:ptCount val="6"/>
                <c:lvl>
                  <c:pt idx="0">
                    <c:v>before</c:v>
                  </c:pt>
                  <c:pt idx="1">
                    <c:v>after</c:v>
                  </c:pt>
                  <c:pt idx="2">
                    <c:v>before</c:v>
                  </c:pt>
                  <c:pt idx="3">
                    <c:v>after</c:v>
                  </c:pt>
                  <c:pt idx="4">
                    <c:v>before</c:v>
                  </c:pt>
                  <c:pt idx="5">
                    <c:v>after</c:v>
                  </c:pt>
                </c:lvl>
                <c:lvl>
                  <c:pt idx="0">
                    <c:v>Day1</c:v>
                  </c:pt>
                  <c:pt idx="2">
                    <c:v>Day 2</c:v>
                  </c:pt>
                  <c:pt idx="4">
                    <c:v>Day 3</c:v>
                  </c:pt>
                </c:lvl>
              </c:multiLvlStrCache>
            </c:multiLvlStrRef>
          </c:cat>
          <c:val>
            <c:numRef>
              <c:f>Arkusz1!$B$11:$G$11</c:f>
              <c:numCache>
                <c:formatCode>General</c:formatCode>
                <c:ptCount val="6"/>
                <c:pt idx="0">
                  <c:v>1.68</c:v>
                </c:pt>
                <c:pt idx="1">
                  <c:v>1.04</c:v>
                </c:pt>
                <c:pt idx="2">
                  <c:v>1.01</c:v>
                </c:pt>
                <c:pt idx="3">
                  <c:v>0.76</c:v>
                </c:pt>
                <c:pt idx="4">
                  <c:v>0.88</c:v>
                </c:pt>
                <c:pt idx="5">
                  <c:v>0.69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2D8-42B6-81A4-43D525399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96495056"/>
        <c:axId val="-1796489072"/>
      </c:barChart>
      <c:catAx>
        <c:axId val="-179649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89072"/>
        <c:crosses val="autoZero"/>
        <c:auto val="1"/>
        <c:lblAlgn val="ctr"/>
        <c:lblOffset val="100"/>
        <c:noMultiLvlLbl val="0"/>
      </c:catAx>
      <c:valAx>
        <c:axId val="-1796489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9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/>
              <a:t>b</a:t>
            </a:r>
            <a:r>
              <a:rPr lang="en-US" sz="1600" dirty="0" err="1"/>
              <a:t>elow</a:t>
            </a:r>
            <a:r>
              <a:rPr lang="en-US" sz="1600" dirty="0"/>
              <a:t> knee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Arkusz1!$A$18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624-4CB9-A9B6-E2971E59FAE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624-4CB9-A9B6-E2971E59FAE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624-4CB9-A9B6-E2971E59FAE4}"/>
              </c:ext>
            </c:extLst>
          </c:dPt>
          <c:errBars>
            <c:errBarType val="both"/>
            <c:errValType val="cust"/>
            <c:noEndCap val="0"/>
            <c:plus>
              <c:numRef>
                <c:f>Arkusz1!$H$18:$M$18</c:f>
                <c:numCache>
                  <c:formatCode>General</c:formatCode>
                  <c:ptCount val="6"/>
                  <c:pt idx="0">
                    <c:v>0.5</c:v>
                  </c:pt>
                  <c:pt idx="1">
                    <c:v>0.4</c:v>
                  </c:pt>
                  <c:pt idx="2">
                    <c:v>0.4</c:v>
                  </c:pt>
                  <c:pt idx="3">
                    <c:v>0.49</c:v>
                  </c:pt>
                  <c:pt idx="4">
                    <c:v>0.33</c:v>
                  </c:pt>
                  <c:pt idx="5">
                    <c:v>0.22</c:v>
                  </c:pt>
                </c:numCache>
              </c:numRef>
            </c:plus>
            <c:minus>
              <c:numRef>
                <c:f>Arkusz1!$H$18:$M$18</c:f>
                <c:numCache>
                  <c:formatCode>General</c:formatCode>
                  <c:ptCount val="6"/>
                  <c:pt idx="0">
                    <c:v>0.5</c:v>
                  </c:pt>
                  <c:pt idx="1">
                    <c:v>0.4</c:v>
                  </c:pt>
                  <c:pt idx="2">
                    <c:v>0.4</c:v>
                  </c:pt>
                  <c:pt idx="3">
                    <c:v>0.49</c:v>
                  </c:pt>
                  <c:pt idx="4">
                    <c:v>0.33</c:v>
                  </c:pt>
                  <c:pt idx="5">
                    <c:v>0.22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Arkusz1!$B$16:$G$17</c:f>
              <c:multiLvlStrCache>
                <c:ptCount val="6"/>
                <c:lvl>
                  <c:pt idx="0">
                    <c:v>before</c:v>
                  </c:pt>
                  <c:pt idx="1">
                    <c:v>after</c:v>
                  </c:pt>
                  <c:pt idx="2">
                    <c:v>before</c:v>
                  </c:pt>
                  <c:pt idx="3">
                    <c:v>after</c:v>
                  </c:pt>
                  <c:pt idx="4">
                    <c:v>before</c:v>
                  </c:pt>
                  <c:pt idx="5">
                    <c:v>after</c:v>
                  </c:pt>
                </c:lvl>
                <c:lvl>
                  <c:pt idx="0">
                    <c:v>Day1</c:v>
                  </c:pt>
                  <c:pt idx="2">
                    <c:v>Day 2</c:v>
                  </c:pt>
                  <c:pt idx="4">
                    <c:v>Day 3</c:v>
                  </c:pt>
                </c:lvl>
              </c:multiLvlStrCache>
            </c:multiLvlStrRef>
          </c:cat>
          <c:val>
            <c:numRef>
              <c:f>Arkusz1!$B$18:$G$18</c:f>
              <c:numCache>
                <c:formatCode>General</c:formatCode>
                <c:ptCount val="6"/>
                <c:pt idx="0">
                  <c:v>1.06</c:v>
                </c:pt>
                <c:pt idx="1">
                  <c:v>0.8</c:v>
                </c:pt>
                <c:pt idx="2">
                  <c:v>0.69</c:v>
                </c:pt>
                <c:pt idx="3">
                  <c:v>0.62</c:v>
                </c:pt>
                <c:pt idx="4">
                  <c:v>0.57999999999999996</c:v>
                </c:pt>
                <c:pt idx="5">
                  <c:v>0.47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624-4CB9-A9B6-E2971E59FA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96487984"/>
        <c:axId val="-1796494512"/>
      </c:barChart>
      <c:catAx>
        <c:axId val="-179648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94512"/>
        <c:crosses val="autoZero"/>
        <c:auto val="1"/>
        <c:lblAlgn val="ctr"/>
        <c:lblOffset val="100"/>
        <c:noMultiLvlLbl val="0"/>
      </c:catAx>
      <c:valAx>
        <c:axId val="-179649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87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 i="0" baseline="0">
          <a:solidFill>
            <a:schemeClr val="tx1"/>
          </a:solidFill>
        </a:defRPr>
      </a:pPr>
      <a:endParaRPr lang="pl-PL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foot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0499759405074365"/>
          <c:y val="0.13930555555555557"/>
          <c:w val="0.88389129483814521"/>
          <c:h val="0.64358085447652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Arkusz1!$A$73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D41-4403-A99B-3AE96BE1B0A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D41-4403-A99B-3AE96BE1B0A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D41-4403-A99B-3AE96BE1B0A2}"/>
              </c:ext>
            </c:extLst>
          </c:dPt>
          <c:errBars>
            <c:errBarType val="both"/>
            <c:errValType val="cust"/>
            <c:noEndCap val="0"/>
            <c:plus>
              <c:numRef>
                <c:f>Arkusz1!$H$73:$M$73</c:f>
                <c:numCache>
                  <c:formatCode>General</c:formatCode>
                  <c:ptCount val="6"/>
                  <c:pt idx="0">
                    <c:v>0.03</c:v>
                  </c:pt>
                  <c:pt idx="1">
                    <c:v>0.04</c:v>
                  </c:pt>
                  <c:pt idx="2">
                    <c:v>0.03</c:v>
                  </c:pt>
                  <c:pt idx="3">
                    <c:v>0.03</c:v>
                  </c:pt>
                  <c:pt idx="4">
                    <c:v>0.02</c:v>
                  </c:pt>
                  <c:pt idx="5">
                    <c:v>0.01</c:v>
                  </c:pt>
                </c:numCache>
              </c:numRef>
            </c:plus>
            <c:minus>
              <c:numRef>
                <c:f>Arkusz1!$H$73:$M$73</c:f>
                <c:numCache>
                  <c:formatCode>General</c:formatCode>
                  <c:ptCount val="6"/>
                  <c:pt idx="0">
                    <c:v>0.03</c:v>
                  </c:pt>
                  <c:pt idx="1">
                    <c:v>0.04</c:v>
                  </c:pt>
                  <c:pt idx="2">
                    <c:v>0.03</c:v>
                  </c:pt>
                  <c:pt idx="3">
                    <c:v>0.03</c:v>
                  </c:pt>
                  <c:pt idx="4">
                    <c:v>0.02</c:v>
                  </c:pt>
                  <c:pt idx="5">
                    <c:v>0.01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Arkusz1!$B$71:$G$72</c:f>
              <c:multiLvlStrCache>
                <c:ptCount val="6"/>
                <c:lvl>
                  <c:pt idx="0">
                    <c:v>before</c:v>
                  </c:pt>
                  <c:pt idx="1">
                    <c:v>after</c:v>
                  </c:pt>
                  <c:pt idx="2">
                    <c:v>before</c:v>
                  </c:pt>
                  <c:pt idx="3">
                    <c:v>after</c:v>
                  </c:pt>
                  <c:pt idx="4">
                    <c:v>before</c:v>
                  </c:pt>
                  <c:pt idx="5">
                    <c:v>after</c:v>
                  </c:pt>
                </c:lvl>
                <c:lvl>
                  <c:pt idx="0">
                    <c:v>Day 1</c:v>
                  </c:pt>
                  <c:pt idx="2">
                    <c:v>Day 2</c:v>
                  </c:pt>
                  <c:pt idx="4">
                    <c:v>Day 3</c:v>
                  </c:pt>
                </c:lvl>
              </c:multiLvlStrCache>
            </c:multiLvlStrRef>
          </c:cat>
          <c:val>
            <c:numRef>
              <c:f>Arkusz1!$B$73:$G$73</c:f>
              <c:numCache>
                <c:formatCode>General</c:formatCode>
                <c:ptCount val="6"/>
                <c:pt idx="0">
                  <c:v>0.1</c:v>
                </c:pt>
                <c:pt idx="1">
                  <c:v>0.08</c:v>
                </c:pt>
                <c:pt idx="2">
                  <c:v>0.1</c:v>
                </c:pt>
                <c:pt idx="3">
                  <c:v>0.08</c:v>
                </c:pt>
                <c:pt idx="4">
                  <c:v>0.06</c:v>
                </c:pt>
                <c:pt idx="5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D41-4403-A99B-3AE96BE1B0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96484720"/>
        <c:axId val="-1796491792"/>
      </c:barChart>
      <c:catAx>
        <c:axId val="-179648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91792"/>
        <c:crosses val="autoZero"/>
        <c:auto val="1"/>
        <c:lblAlgn val="ctr"/>
        <c:lblOffset val="100"/>
        <c:noMultiLvlLbl val="0"/>
      </c:catAx>
      <c:valAx>
        <c:axId val="-179649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8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 i="0" baseline="0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ankle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Arkusz1!$A$77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E10-4C1A-83E6-92E975809D8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E10-4C1A-83E6-92E975809D8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E10-4C1A-83E6-92E975809D8E}"/>
              </c:ext>
            </c:extLst>
          </c:dPt>
          <c:errBars>
            <c:errBarType val="both"/>
            <c:errValType val="cust"/>
            <c:noEndCap val="0"/>
            <c:plus>
              <c:numRef>
                <c:f>Arkusz1!$H$77:$M$77</c:f>
                <c:numCache>
                  <c:formatCode>General</c:formatCode>
                  <c:ptCount val="6"/>
                  <c:pt idx="0">
                    <c:v>7.0000000000000007E-2</c:v>
                  </c:pt>
                  <c:pt idx="1">
                    <c:v>0.05</c:v>
                  </c:pt>
                  <c:pt idx="2">
                    <c:v>0.06</c:v>
                  </c:pt>
                  <c:pt idx="3">
                    <c:v>0.05</c:v>
                  </c:pt>
                  <c:pt idx="4">
                    <c:v>0.03</c:v>
                  </c:pt>
                  <c:pt idx="5">
                    <c:v>0.04</c:v>
                  </c:pt>
                </c:numCache>
              </c:numRef>
            </c:plus>
            <c:minus>
              <c:numRef>
                <c:f>Arkusz1!$H$77:$M$77</c:f>
                <c:numCache>
                  <c:formatCode>General</c:formatCode>
                  <c:ptCount val="6"/>
                  <c:pt idx="0">
                    <c:v>7.0000000000000007E-2</c:v>
                  </c:pt>
                  <c:pt idx="1">
                    <c:v>0.05</c:v>
                  </c:pt>
                  <c:pt idx="2">
                    <c:v>0.06</c:v>
                  </c:pt>
                  <c:pt idx="3">
                    <c:v>0.05</c:v>
                  </c:pt>
                  <c:pt idx="4">
                    <c:v>0.03</c:v>
                  </c:pt>
                  <c:pt idx="5">
                    <c:v>0.04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Arkusz1!$B$75:$G$76</c:f>
              <c:multiLvlStrCache>
                <c:ptCount val="6"/>
                <c:lvl>
                  <c:pt idx="0">
                    <c:v>before</c:v>
                  </c:pt>
                  <c:pt idx="1">
                    <c:v>after</c:v>
                  </c:pt>
                  <c:pt idx="2">
                    <c:v>before</c:v>
                  </c:pt>
                  <c:pt idx="3">
                    <c:v>after</c:v>
                  </c:pt>
                  <c:pt idx="4">
                    <c:v>before</c:v>
                  </c:pt>
                  <c:pt idx="5">
                    <c:v>after</c:v>
                  </c:pt>
                </c:lvl>
                <c:lvl>
                  <c:pt idx="0">
                    <c:v>Day 1</c:v>
                  </c:pt>
                  <c:pt idx="2">
                    <c:v>Day 2</c:v>
                  </c:pt>
                  <c:pt idx="4">
                    <c:v>Day 3</c:v>
                  </c:pt>
                </c:lvl>
              </c:multiLvlStrCache>
            </c:multiLvlStrRef>
          </c:cat>
          <c:val>
            <c:numRef>
              <c:f>Arkusz1!$B$77:$G$77</c:f>
              <c:numCache>
                <c:formatCode>General</c:formatCode>
                <c:ptCount val="6"/>
                <c:pt idx="0">
                  <c:v>0.14000000000000001</c:v>
                </c:pt>
                <c:pt idx="1">
                  <c:v>0.08</c:v>
                </c:pt>
                <c:pt idx="2">
                  <c:v>0.1</c:v>
                </c:pt>
                <c:pt idx="3">
                  <c:v>0.08</c:v>
                </c:pt>
                <c:pt idx="4">
                  <c:v>0.08</c:v>
                </c:pt>
                <c:pt idx="5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E10-4C1A-83E6-92E975809D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96492336"/>
        <c:axId val="-1796487440"/>
      </c:barChart>
      <c:catAx>
        <c:axId val="-179649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87440"/>
        <c:crosses val="autoZero"/>
        <c:auto val="1"/>
        <c:lblAlgn val="ctr"/>
        <c:lblOffset val="100"/>
        <c:noMultiLvlLbl val="0"/>
      </c:catAx>
      <c:valAx>
        <c:axId val="-1796487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9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 i="0" baseline="0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>
                <a:solidFill>
                  <a:schemeClr val="tx1"/>
                </a:solidFill>
              </a:rPr>
              <a:t>middle calf</a:t>
            </a:r>
          </a:p>
        </c:rich>
      </c:tx>
      <c:layout>
        <c:manualLayout>
          <c:xMode val="edge"/>
          <c:yMode val="edge"/>
          <c:x val="0.3667968562975832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3473025119514631"/>
          <c:y val="7.068212879272566E-2"/>
          <c:w val="0.81715044876327891"/>
          <c:h val="0.819156789206179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Arkusz1!$A$82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F8-4DCA-ABA2-84C27C50B99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F8-4DCA-ABA2-84C27C50B99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CF8-4DCA-ABA2-84C27C50B99D}"/>
              </c:ext>
            </c:extLst>
          </c:dPt>
          <c:errBars>
            <c:errBarType val="both"/>
            <c:errValType val="cust"/>
            <c:noEndCap val="0"/>
            <c:plus>
              <c:numRef>
                <c:f>Arkusz1!$H$82:$M$82</c:f>
                <c:numCache>
                  <c:formatCode>General</c:formatCode>
                  <c:ptCount val="6"/>
                  <c:pt idx="0">
                    <c:v>0.09</c:v>
                  </c:pt>
                  <c:pt idx="1">
                    <c:v>0.05</c:v>
                  </c:pt>
                  <c:pt idx="2">
                    <c:v>0.05</c:v>
                  </c:pt>
                  <c:pt idx="3">
                    <c:v>0.02</c:v>
                  </c:pt>
                  <c:pt idx="4">
                    <c:v>0.03</c:v>
                  </c:pt>
                  <c:pt idx="5">
                    <c:v>0.03</c:v>
                  </c:pt>
                </c:numCache>
              </c:numRef>
            </c:plus>
            <c:minus>
              <c:numRef>
                <c:f>Arkusz1!$H$82:$M$82</c:f>
                <c:numCache>
                  <c:formatCode>General</c:formatCode>
                  <c:ptCount val="6"/>
                  <c:pt idx="0">
                    <c:v>0.09</c:v>
                  </c:pt>
                  <c:pt idx="1">
                    <c:v>0.05</c:v>
                  </c:pt>
                  <c:pt idx="2">
                    <c:v>0.05</c:v>
                  </c:pt>
                  <c:pt idx="3">
                    <c:v>0.02</c:v>
                  </c:pt>
                  <c:pt idx="4">
                    <c:v>0.03</c:v>
                  </c:pt>
                  <c:pt idx="5">
                    <c:v>0.03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Arkusz1!$B$80:$G$81</c:f>
              <c:multiLvlStrCache>
                <c:ptCount val="6"/>
                <c:lvl>
                  <c:pt idx="0">
                    <c:v>before</c:v>
                  </c:pt>
                  <c:pt idx="1">
                    <c:v>after</c:v>
                  </c:pt>
                  <c:pt idx="2">
                    <c:v>before</c:v>
                  </c:pt>
                  <c:pt idx="3">
                    <c:v>after</c:v>
                  </c:pt>
                  <c:pt idx="4">
                    <c:v>before</c:v>
                  </c:pt>
                  <c:pt idx="5">
                    <c:v>after</c:v>
                  </c:pt>
                </c:lvl>
                <c:lvl>
                  <c:pt idx="0">
                    <c:v>Day 1</c:v>
                  </c:pt>
                  <c:pt idx="2">
                    <c:v>Day 2</c:v>
                  </c:pt>
                  <c:pt idx="4">
                    <c:v>Day 3</c:v>
                  </c:pt>
                </c:lvl>
              </c:multiLvlStrCache>
            </c:multiLvlStrRef>
          </c:cat>
          <c:val>
            <c:numRef>
              <c:f>Arkusz1!$B$82:$G$82</c:f>
              <c:numCache>
                <c:formatCode>General</c:formatCode>
                <c:ptCount val="6"/>
                <c:pt idx="0">
                  <c:v>0.23</c:v>
                </c:pt>
                <c:pt idx="1">
                  <c:v>0.1</c:v>
                </c:pt>
                <c:pt idx="2">
                  <c:v>0.11</c:v>
                </c:pt>
                <c:pt idx="3">
                  <c:v>7.0000000000000007E-2</c:v>
                </c:pt>
                <c:pt idx="4">
                  <c:v>0.08</c:v>
                </c:pt>
                <c:pt idx="5">
                  <c:v>7.0000000000000007E-2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CF8-4DCA-ABA2-84C27C50B9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96484176"/>
        <c:axId val="-1796496688"/>
      </c:barChart>
      <c:catAx>
        <c:axId val="-179648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96688"/>
        <c:crosses val="autoZero"/>
        <c:auto val="1"/>
        <c:lblAlgn val="ctr"/>
        <c:lblOffset val="100"/>
        <c:noMultiLvlLbl val="0"/>
      </c:catAx>
      <c:valAx>
        <c:axId val="-179649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8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>
                <a:solidFill>
                  <a:schemeClr val="tx1"/>
                </a:solidFill>
              </a:rPr>
              <a:t>below knee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0933303499444166"/>
          <c:y val="0.17171296296296298"/>
          <c:w val="0.83202916617831435"/>
          <c:h val="0.64358085447652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Arkusz1!$A$87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2C4-4689-8B1A-55F76E16074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2C4-4689-8B1A-55F76E16074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2C4-4689-8B1A-55F76E160744}"/>
              </c:ext>
            </c:extLst>
          </c:dPt>
          <c:errBars>
            <c:errBarType val="both"/>
            <c:errValType val="cust"/>
            <c:noEndCap val="0"/>
            <c:plus>
              <c:numRef>
                <c:f>Arkusz1!$H$87:$M$87</c:f>
                <c:numCache>
                  <c:formatCode>General</c:formatCode>
                  <c:ptCount val="6"/>
                  <c:pt idx="0">
                    <c:v>0.06</c:v>
                  </c:pt>
                  <c:pt idx="1">
                    <c:v>0.08</c:v>
                  </c:pt>
                  <c:pt idx="2">
                    <c:v>0.03</c:v>
                  </c:pt>
                  <c:pt idx="3">
                    <c:v>0.03</c:v>
                  </c:pt>
                  <c:pt idx="4">
                    <c:v>0.02</c:v>
                  </c:pt>
                  <c:pt idx="5">
                    <c:v>0.02</c:v>
                  </c:pt>
                </c:numCache>
              </c:numRef>
            </c:plus>
            <c:minus>
              <c:numRef>
                <c:f>Arkusz1!$H$87:$M$87</c:f>
                <c:numCache>
                  <c:formatCode>General</c:formatCode>
                  <c:ptCount val="6"/>
                  <c:pt idx="0">
                    <c:v>0.06</c:v>
                  </c:pt>
                  <c:pt idx="1">
                    <c:v>0.08</c:v>
                  </c:pt>
                  <c:pt idx="2">
                    <c:v>0.03</c:v>
                  </c:pt>
                  <c:pt idx="3">
                    <c:v>0.03</c:v>
                  </c:pt>
                  <c:pt idx="4">
                    <c:v>0.02</c:v>
                  </c:pt>
                  <c:pt idx="5">
                    <c:v>0.02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Arkusz1!$B$85:$G$86</c:f>
              <c:multiLvlStrCache>
                <c:ptCount val="6"/>
                <c:lvl>
                  <c:pt idx="0">
                    <c:v>before</c:v>
                  </c:pt>
                  <c:pt idx="1">
                    <c:v>after</c:v>
                  </c:pt>
                  <c:pt idx="2">
                    <c:v>before</c:v>
                  </c:pt>
                  <c:pt idx="3">
                    <c:v>after</c:v>
                  </c:pt>
                  <c:pt idx="4">
                    <c:v>before</c:v>
                  </c:pt>
                  <c:pt idx="5">
                    <c:v>after</c:v>
                  </c:pt>
                </c:lvl>
                <c:lvl>
                  <c:pt idx="0">
                    <c:v>Day 1</c:v>
                  </c:pt>
                  <c:pt idx="2">
                    <c:v>Day 2</c:v>
                  </c:pt>
                  <c:pt idx="4">
                    <c:v>Day 3</c:v>
                  </c:pt>
                </c:lvl>
              </c:multiLvlStrCache>
            </c:multiLvlStrRef>
          </c:cat>
          <c:val>
            <c:numRef>
              <c:f>Arkusz1!$B$87:$G$87</c:f>
              <c:numCache>
                <c:formatCode>General</c:formatCode>
                <c:ptCount val="6"/>
                <c:pt idx="0">
                  <c:v>8.3000000000000004E-2</c:v>
                </c:pt>
                <c:pt idx="1">
                  <c:v>0.09</c:v>
                </c:pt>
                <c:pt idx="2">
                  <c:v>7.0000000000000007E-2</c:v>
                </c:pt>
                <c:pt idx="3">
                  <c:v>7.0000000000000007E-2</c:v>
                </c:pt>
                <c:pt idx="4">
                  <c:v>0.06</c:v>
                </c:pt>
                <c:pt idx="5">
                  <c:v>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2C4-4689-8B1A-55F76E160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96486896"/>
        <c:axId val="-1796485808"/>
      </c:barChart>
      <c:catAx>
        <c:axId val="-179648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85808"/>
        <c:crosses val="autoZero"/>
        <c:auto val="1"/>
        <c:lblAlgn val="ctr"/>
        <c:lblOffset val="100"/>
        <c:noMultiLvlLbl val="0"/>
      </c:catAx>
      <c:valAx>
        <c:axId val="-179648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86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 err="1"/>
              <a:t>foot</a:t>
            </a:r>
            <a:endParaRPr lang="pl-PL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1155126227778228"/>
          <c:y val="7.5962055379242693E-2"/>
          <c:w val="0.8497889439077847"/>
          <c:h val="0.828452465003726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Arkusz1!$A$49</c:f>
              <c:strCache>
                <c:ptCount val="1"/>
                <c:pt idx="0">
                  <c:v>foot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2DC9-4045-8208-CA849555D78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DC9-4045-8208-CA849555D78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DC9-4045-8208-CA849555D78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DC9-4045-8208-CA849555D786}"/>
              </c:ext>
            </c:extLst>
          </c:dPt>
          <c:errBars>
            <c:errBarType val="both"/>
            <c:errValType val="cust"/>
            <c:noEndCap val="0"/>
            <c:plus>
              <c:numRef>
                <c:f>Arkusz1!$H$49:$M$49</c:f>
                <c:numCache>
                  <c:formatCode>General</c:formatCode>
                  <c:ptCount val="6"/>
                  <c:pt idx="0">
                    <c:v>3.75</c:v>
                  </c:pt>
                  <c:pt idx="1">
                    <c:v>3.4</c:v>
                  </c:pt>
                  <c:pt idx="2">
                    <c:v>2.4</c:v>
                  </c:pt>
                  <c:pt idx="3">
                    <c:v>2.5</c:v>
                  </c:pt>
                  <c:pt idx="4">
                    <c:v>2.2999999999999998</c:v>
                  </c:pt>
                  <c:pt idx="5">
                    <c:v>2.2999999999999998</c:v>
                  </c:pt>
                </c:numCache>
              </c:numRef>
            </c:plus>
            <c:minus>
              <c:numRef>
                <c:f>Arkusz1!$H$49:$M$49</c:f>
                <c:numCache>
                  <c:formatCode>General</c:formatCode>
                  <c:ptCount val="6"/>
                  <c:pt idx="0">
                    <c:v>3.75</c:v>
                  </c:pt>
                  <c:pt idx="1">
                    <c:v>3.4</c:v>
                  </c:pt>
                  <c:pt idx="2">
                    <c:v>2.4</c:v>
                  </c:pt>
                  <c:pt idx="3">
                    <c:v>2.5</c:v>
                  </c:pt>
                  <c:pt idx="4">
                    <c:v>2.2999999999999998</c:v>
                  </c:pt>
                  <c:pt idx="5">
                    <c:v>2.2999999999999998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Arkusz1!$B$47:$G$48</c:f>
              <c:multiLvlStrCache>
                <c:ptCount val="6"/>
                <c:lvl>
                  <c:pt idx="0">
                    <c:v>before</c:v>
                  </c:pt>
                  <c:pt idx="1">
                    <c:v>after</c:v>
                  </c:pt>
                  <c:pt idx="2">
                    <c:v>before</c:v>
                  </c:pt>
                  <c:pt idx="3">
                    <c:v>after</c:v>
                  </c:pt>
                  <c:pt idx="4">
                    <c:v>before</c:v>
                  </c:pt>
                  <c:pt idx="5">
                    <c:v>after</c:v>
                  </c:pt>
                </c:lvl>
                <c:lvl>
                  <c:pt idx="0">
                    <c:v>Day 1</c:v>
                  </c:pt>
                  <c:pt idx="2">
                    <c:v>Day 2</c:v>
                  </c:pt>
                  <c:pt idx="4">
                    <c:v>Day 3</c:v>
                  </c:pt>
                </c:lvl>
              </c:multiLvlStrCache>
            </c:multiLvlStrRef>
          </c:cat>
          <c:val>
            <c:numRef>
              <c:f>Arkusz1!$B$49:$G$49</c:f>
              <c:numCache>
                <c:formatCode>General</c:formatCode>
                <c:ptCount val="6"/>
                <c:pt idx="0">
                  <c:v>27.4</c:v>
                </c:pt>
                <c:pt idx="1">
                  <c:v>26.8</c:v>
                </c:pt>
                <c:pt idx="2">
                  <c:v>26.8</c:v>
                </c:pt>
                <c:pt idx="3">
                  <c:v>25.3</c:v>
                </c:pt>
                <c:pt idx="4">
                  <c:v>25.4</c:v>
                </c:pt>
                <c:pt idx="5">
                  <c:v>25.1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DC9-4045-8208-CA849555D7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30757648"/>
        <c:axId val="-2030755472"/>
      </c:barChart>
      <c:catAx>
        <c:axId val="-203075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030755472"/>
        <c:crosses val="autoZero"/>
        <c:auto val="1"/>
        <c:lblAlgn val="ctr"/>
        <c:lblOffset val="100"/>
        <c:noMultiLvlLbl val="0"/>
      </c:catAx>
      <c:valAx>
        <c:axId val="-203075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03075764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 i="0" baseline="0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1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 err="1"/>
              <a:t>ankle</a:t>
            </a:r>
            <a:endParaRPr lang="pl-PL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1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2014232756987853"/>
          <c:y val="8.041861480307623E-2"/>
          <c:w val="0.8497889439077847"/>
          <c:h val="0.828452465003726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Arkusz1!$O$49</c:f>
              <c:strCache>
                <c:ptCount val="1"/>
                <c:pt idx="0">
                  <c:v>ankle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B54-48AC-8656-A6922F0EDB1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B54-48AC-8656-A6922F0EDB1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B54-48AC-8656-A6922F0EDB13}"/>
              </c:ext>
            </c:extLst>
          </c:dPt>
          <c:errBars>
            <c:errBarType val="both"/>
            <c:errValType val="cust"/>
            <c:noEndCap val="0"/>
            <c:plus>
              <c:numRef>
                <c:f>Arkusz1!$J$82:$O$82</c:f>
                <c:numCache>
                  <c:formatCode>General</c:formatCode>
                  <c:ptCount val="6"/>
                  <c:pt idx="0">
                    <c:v>9.9</c:v>
                  </c:pt>
                  <c:pt idx="1">
                    <c:v>8.8000000000000007</c:v>
                  </c:pt>
                  <c:pt idx="2">
                    <c:v>9.1999999999999993</c:v>
                  </c:pt>
                  <c:pt idx="3">
                    <c:v>8.5</c:v>
                  </c:pt>
                  <c:pt idx="4">
                    <c:v>8.3000000000000007</c:v>
                  </c:pt>
                  <c:pt idx="5">
                    <c:v>8.3000000000000007</c:v>
                  </c:pt>
                </c:numCache>
              </c:numRef>
            </c:plus>
            <c:minus>
              <c:numRef>
                <c:f>Arkusz1!$J$82:$O$82</c:f>
                <c:numCache>
                  <c:formatCode>General</c:formatCode>
                  <c:ptCount val="6"/>
                  <c:pt idx="0">
                    <c:v>9.9</c:v>
                  </c:pt>
                  <c:pt idx="1">
                    <c:v>8.8000000000000007</c:v>
                  </c:pt>
                  <c:pt idx="2">
                    <c:v>9.1999999999999993</c:v>
                  </c:pt>
                  <c:pt idx="3">
                    <c:v>8.5</c:v>
                  </c:pt>
                  <c:pt idx="4">
                    <c:v>8.3000000000000007</c:v>
                  </c:pt>
                  <c:pt idx="5">
                    <c:v>8.3000000000000007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Arkusz1!$P$47:$U$48</c:f>
              <c:multiLvlStrCache>
                <c:ptCount val="6"/>
                <c:lvl>
                  <c:pt idx="0">
                    <c:v>before</c:v>
                  </c:pt>
                  <c:pt idx="1">
                    <c:v>after</c:v>
                  </c:pt>
                  <c:pt idx="2">
                    <c:v>before</c:v>
                  </c:pt>
                  <c:pt idx="3">
                    <c:v>after</c:v>
                  </c:pt>
                  <c:pt idx="4">
                    <c:v>before±</c:v>
                  </c:pt>
                  <c:pt idx="5">
                    <c:v>after±</c:v>
                  </c:pt>
                </c:lvl>
                <c:lvl>
                  <c:pt idx="0">
                    <c:v>Day1</c:v>
                  </c:pt>
                  <c:pt idx="2">
                    <c:v>Day 2</c:v>
                  </c:pt>
                  <c:pt idx="4">
                    <c:v>Day 3</c:v>
                  </c:pt>
                </c:lvl>
              </c:multiLvlStrCache>
            </c:multiLvlStrRef>
          </c:cat>
          <c:val>
            <c:numRef>
              <c:f>Arkusz1!$P$49:$U$49</c:f>
              <c:numCache>
                <c:formatCode>General</c:formatCode>
                <c:ptCount val="6"/>
                <c:pt idx="0">
                  <c:v>37.799999999999997</c:v>
                </c:pt>
                <c:pt idx="1">
                  <c:v>34.9</c:v>
                </c:pt>
                <c:pt idx="2">
                  <c:v>33</c:v>
                </c:pt>
                <c:pt idx="3">
                  <c:v>32.200000000000003</c:v>
                </c:pt>
                <c:pt idx="4">
                  <c:v>31.7</c:v>
                </c:pt>
                <c:pt idx="5">
                  <c:v>31.4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B54-48AC-8656-A6922F0EDB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30754928"/>
        <c:axId val="-2030750576"/>
      </c:barChart>
      <c:catAx>
        <c:axId val="-2030754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1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030750576"/>
        <c:crosses val="autoZero"/>
        <c:auto val="1"/>
        <c:lblAlgn val="ctr"/>
        <c:lblOffset val="100"/>
        <c:noMultiLvlLbl val="0"/>
      </c:catAx>
      <c:valAx>
        <c:axId val="-2030750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1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030754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10" b="1" i="0" baseline="0">
          <a:solidFill>
            <a:schemeClr val="tx1"/>
          </a:solidFill>
        </a:defRPr>
      </a:pPr>
      <a:endParaRPr lang="pl-PL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7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/>
              <a:t>m</a:t>
            </a:r>
            <a:r>
              <a:rPr lang="en-US" sz="1600" dirty="0" err="1"/>
              <a:t>iddle</a:t>
            </a:r>
            <a:r>
              <a:rPr lang="en-US" sz="1600" dirty="0"/>
              <a:t> calf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7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Arkusz1!$A$73</c:f>
              <c:strCache>
                <c:ptCount val="1"/>
                <c:pt idx="0">
                  <c:v>Middle calf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9C34-4E28-92BC-B51F27E0F4B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C34-4E28-92BC-B51F27E0F4B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C34-4E28-92BC-B51F27E0F4B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C34-4E28-92BC-B51F27E0F4B3}"/>
              </c:ext>
            </c:extLst>
          </c:dPt>
          <c:errBars>
            <c:errBarType val="both"/>
            <c:errValType val="cust"/>
            <c:noEndCap val="0"/>
            <c:plus>
              <c:numRef>
                <c:f>Arkusz1!$H$73:$M$73</c:f>
                <c:numCache>
                  <c:formatCode>General</c:formatCode>
                  <c:ptCount val="6"/>
                  <c:pt idx="0">
                    <c:v>9.8000000000000007</c:v>
                  </c:pt>
                  <c:pt idx="1">
                    <c:v>9.1</c:v>
                  </c:pt>
                  <c:pt idx="2">
                    <c:v>8.8000000000000007</c:v>
                  </c:pt>
                  <c:pt idx="3">
                    <c:v>8.1</c:v>
                  </c:pt>
                  <c:pt idx="4">
                    <c:v>8.4</c:v>
                  </c:pt>
                  <c:pt idx="5">
                    <c:v>8</c:v>
                  </c:pt>
                </c:numCache>
              </c:numRef>
            </c:plus>
            <c:minus>
              <c:numRef>
                <c:f>Arkusz1!$H$73:$M$73</c:f>
                <c:numCache>
                  <c:formatCode>General</c:formatCode>
                  <c:ptCount val="6"/>
                  <c:pt idx="0">
                    <c:v>9.8000000000000007</c:v>
                  </c:pt>
                  <c:pt idx="1">
                    <c:v>9.1</c:v>
                  </c:pt>
                  <c:pt idx="2">
                    <c:v>8.8000000000000007</c:v>
                  </c:pt>
                  <c:pt idx="3">
                    <c:v>8.1</c:v>
                  </c:pt>
                  <c:pt idx="4">
                    <c:v>8.4</c:v>
                  </c:pt>
                  <c:pt idx="5">
                    <c:v>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Arkusz1!$B$71:$G$72</c:f>
              <c:multiLvlStrCache>
                <c:ptCount val="6"/>
                <c:lvl>
                  <c:pt idx="0">
                    <c:v>before</c:v>
                  </c:pt>
                  <c:pt idx="1">
                    <c:v>after</c:v>
                  </c:pt>
                  <c:pt idx="2">
                    <c:v>before</c:v>
                  </c:pt>
                  <c:pt idx="3">
                    <c:v>after</c:v>
                  </c:pt>
                  <c:pt idx="4">
                    <c:v>before</c:v>
                  </c:pt>
                  <c:pt idx="5">
                    <c:v>after</c:v>
                  </c:pt>
                </c:lvl>
                <c:lvl>
                  <c:pt idx="0">
                    <c:v>Day 1</c:v>
                  </c:pt>
                  <c:pt idx="2">
                    <c:v>Day 2</c:v>
                  </c:pt>
                  <c:pt idx="4">
                    <c:v>Day 3</c:v>
                  </c:pt>
                </c:lvl>
              </c:multiLvlStrCache>
            </c:multiLvlStrRef>
          </c:cat>
          <c:val>
            <c:numRef>
              <c:f>Arkusz1!$B$73:$G$73</c:f>
              <c:numCache>
                <c:formatCode>General</c:formatCode>
                <c:ptCount val="6"/>
                <c:pt idx="0">
                  <c:v>48.8</c:v>
                </c:pt>
                <c:pt idx="1">
                  <c:v>46.3</c:v>
                </c:pt>
                <c:pt idx="2">
                  <c:v>43.9</c:v>
                </c:pt>
                <c:pt idx="3">
                  <c:v>42.5</c:v>
                </c:pt>
                <c:pt idx="4">
                  <c:v>41.6</c:v>
                </c:pt>
                <c:pt idx="5">
                  <c:v>41.2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C34-4E28-92BC-B51F27E0F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30750032"/>
        <c:axId val="-2030757104"/>
      </c:barChart>
      <c:catAx>
        <c:axId val="-203075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030757104"/>
        <c:crosses val="autoZero"/>
        <c:auto val="1"/>
        <c:lblAlgn val="ctr"/>
        <c:lblOffset val="100"/>
        <c:noMultiLvlLbl val="0"/>
      </c:catAx>
      <c:valAx>
        <c:axId val="-203075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03075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60" b="1" i="0" baseline="0">
          <a:solidFill>
            <a:schemeClr val="tx1"/>
          </a:solidFill>
        </a:defRPr>
      </a:pPr>
      <a:endParaRPr lang="pl-PL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84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/>
              <a:t>b</a:t>
            </a:r>
            <a:r>
              <a:rPr lang="en-US" sz="1600" dirty="0" err="1"/>
              <a:t>elow</a:t>
            </a:r>
            <a:r>
              <a:rPr lang="en-US" sz="1600" dirty="0"/>
              <a:t> knee</a:t>
            </a:r>
          </a:p>
        </c:rich>
      </c:tx>
      <c:layout>
        <c:manualLayout>
          <c:xMode val="edge"/>
          <c:yMode val="edge"/>
          <c:x val="0.31941155989434689"/>
          <c:y val="8.913118847667078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84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Arkusz1!$A$77</c:f>
              <c:strCache>
                <c:ptCount val="1"/>
                <c:pt idx="0">
                  <c:v>Below knee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0F-4CBA-8585-F6BE52B9DE9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A0F-4CBA-8585-F6BE52B9DE9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A0F-4CBA-8585-F6BE52B9DE98}"/>
              </c:ext>
            </c:extLst>
          </c:dPt>
          <c:errBars>
            <c:errBarType val="both"/>
            <c:errValType val="cust"/>
            <c:noEndCap val="0"/>
            <c:plus>
              <c:numRef>
                <c:f>Arkusz1!$H$77:$M$77</c:f>
                <c:numCache>
                  <c:formatCode>General</c:formatCode>
                  <c:ptCount val="6"/>
                  <c:pt idx="0">
                    <c:v>8.9</c:v>
                  </c:pt>
                  <c:pt idx="1">
                    <c:v>8.3000000000000007</c:v>
                  </c:pt>
                  <c:pt idx="2">
                    <c:v>8.1999999999999993</c:v>
                  </c:pt>
                  <c:pt idx="3">
                    <c:v>8.5</c:v>
                  </c:pt>
                  <c:pt idx="4">
                    <c:v>8</c:v>
                  </c:pt>
                  <c:pt idx="5">
                    <c:v>5.8</c:v>
                  </c:pt>
                </c:numCache>
              </c:numRef>
            </c:plus>
            <c:minus>
              <c:numRef>
                <c:f>Arkusz1!$H$77:$M$77</c:f>
                <c:numCache>
                  <c:formatCode>General</c:formatCode>
                  <c:ptCount val="6"/>
                  <c:pt idx="0">
                    <c:v>8.9</c:v>
                  </c:pt>
                  <c:pt idx="1">
                    <c:v>8.3000000000000007</c:v>
                  </c:pt>
                  <c:pt idx="2">
                    <c:v>8.1999999999999993</c:v>
                  </c:pt>
                  <c:pt idx="3">
                    <c:v>8.5</c:v>
                  </c:pt>
                  <c:pt idx="4">
                    <c:v>8</c:v>
                  </c:pt>
                  <c:pt idx="5">
                    <c:v>5.8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Arkusz1!$B$75:$G$76</c:f>
              <c:multiLvlStrCache>
                <c:ptCount val="6"/>
                <c:lvl>
                  <c:pt idx="0">
                    <c:v>before</c:v>
                  </c:pt>
                  <c:pt idx="1">
                    <c:v>after</c:v>
                  </c:pt>
                  <c:pt idx="2">
                    <c:v>before</c:v>
                  </c:pt>
                  <c:pt idx="3">
                    <c:v>after</c:v>
                  </c:pt>
                  <c:pt idx="4">
                    <c:v>before</c:v>
                  </c:pt>
                  <c:pt idx="5">
                    <c:v>after</c:v>
                  </c:pt>
                </c:lvl>
                <c:lvl>
                  <c:pt idx="0">
                    <c:v>Day 1</c:v>
                  </c:pt>
                  <c:pt idx="2">
                    <c:v>Day 2</c:v>
                  </c:pt>
                  <c:pt idx="4">
                    <c:v>Day 3</c:v>
                  </c:pt>
                </c:lvl>
              </c:multiLvlStrCache>
            </c:multiLvlStrRef>
          </c:cat>
          <c:val>
            <c:numRef>
              <c:f>Arkusz1!$B$77:$G$77</c:f>
              <c:numCache>
                <c:formatCode>General</c:formatCode>
                <c:ptCount val="6"/>
                <c:pt idx="0">
                  <c:v>48.8</c:v>
                </c:pt>
                <c:pt idx="1">
                  <c:v>48.9</c:v>
                </c:pt>
                <c:pt idx="2">
                  <c:v>46.9</c:v>
                </c:pt>
                <c:pt idx="3">
                  <c:v>46.1</c:v>
                </c:pt>
                <c:pt idx="4">
                  <c:v>45.8</c:v>
                </c:pt>
                <c:pt idx="5">
                  <c:v>43.6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A0F-4CBA-8585-F6BE52B9DE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30756560"/>
        <c:axId val="-2030752208"/>
      </c:barChart>
      <c:catAx>
        <c:axId val="-203075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7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030752208"/>
        <c:crosses val="autoZero"/>
        <c:auto val="1"/>
        <c:lblAlgn val="ctr"/>
        <c:lblOffset val="100"/>
        <c:noMultiLvlLbl val="0"/>
      </c:catAx>
      <c:valAx>
        <c:axId val="-203075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7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030756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70" b="1" i="0" baseline="0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oot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5.2692038495188102E-2"/>
          <c:y val="0.19486111111111112"/>
          <c:w val="0.90286351706036749"/>
          <c:h val="0.64358085447652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Arkusz1!$A$31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C7-4AF2-8B64-D6FE216AC9B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C7-4AF2-8B64-D6FE216AC9B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0C7-4AF2-8B64-D6FE216AC9B4}"/>
              </c:ext>
            </c:extLst>
          </c:dPt>
          <c:errBars>
            <c:errBarType val="both"/>
            <c:errValType val="cust"/>
            <c:noEndCap val="0"/>
            <c:plus>
              <c:numRef>
                <c:f>Arkusz1!$H$31:$M$31</c:f>
                <c:numCache>
                  <c:formatCode>General</c:formatCode>
                  <c:ptCount val="6"/>
                  <c:pt idx="0">
                    <c:v>7.1</c:v>
                  </c:pt>
                  <c:pt idx="1">
                    <c:v>12.3</c:v>
                  </c:pt>
                  <c:pt idx="2">
                    <c:v>9.07</c:v>
                  </c:pt>
                  <c:pt idx="3">
                    <c:v>8.0299999999999994</c:v>
                  </c:pt>
                  <c:pt idx="4">
                    <c:v>11.4</c:v>
                  </c:pt>
                  <c:pt idx="5">
                    <c:v>6.6</c:v>
                  </c:pt>
                </c:numCache>
              </c:numRef>
            </c:plus>
            <c:minus>
              <c:numRef>
                <c:f>Arkusz1!$H$31:$M$31</c:f>
                <c:numCache>
                  <c:formatCode>General</c:formatCode>
                  <c:ptCount val="6"/>
                  <c:pt idx="0">
                    <c:v>7.1</c:v>
                  </c:pt>
                  <c:pt idx="1">
                    <c:v>12.3</c:v>
                  </c:pt>
                  <c:pt idx="2">
                    <c:v>9.07</c:v>
                  </c:pt>
                  <c:pt idx="3">
                    <c:v>8.0299999999999994</c:v>
                  </c:pt>
                  <c:pt idx="4">
                    <c:v>11.4</c:v>
                  </c:pt>
                  <c:pt idx="5">
                    <c:v>6.6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Arkusz1!$B$29:$G$30</c:f>
              <c:multiLvlStrCache>
                <c:ptCount val="6"/>
                <c:lvl>
                  <c:pt idx="0">
                    <c:v>before</c:v>
                  </c:pt>
                  <c:pt idx="1">
                    <c:v>after</c:v>
                  </c:pt>
                  <c:pt idx="2">
                    <c:v>before</c:v>
                  </c:pt>
                  <c:pt idx="3">
                    <c:v>after</c:v>
                  </c:pt>
                  <c:pt idx="4">
                    <c:v>before</c:v>
                  </c:pt>
                  <c:pt idx="5">
                    <c:v>after</c:v>
                  </c:pt>
                </c:lvl>
                <c:lvl>
                  <c:pt idx="0">
                    <c:v>Day 1</c:v>
                  </c:pt>
                  <c:pt idx="2">
                    <c:v>Day 2</c:v>
                  </c:pt>
                  <c:pt idx="4">
                    <c:v>Day 3</c:v>
                  </c:pt>
                </c:lvl>
              </c:multiLvlStrCache>
            </c:multiLvlStrRef>
          </c:cat>
          <c:val>
            <c:numRef>
              <c:f>Arkusz1!$B$31:$G$31</c:f>
              <c:numCache>
                <c:formatCode>General</c:formatCode>
                <c:ptCount val="6"/>
                <c:pt idx="0">
                  <c:v>49.3</c:v>
                </c:pt>
                <c:pt idx="1">
                  <c:v>47.01</c:v>
                </c:pt>
                <c:pt idx="2">
                  <c:v>44.6</c:v>
                </c:pt>
                <c:pt idx="3">
                  <c:v>44.4</c:v>
                </c:pt>
                <c:pt idx="4">
                  <c:v>40.9</c:v>
                </c:pt>
                <c:pt idx="5">
                  <c:v>42.8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0C7-4AF2-8B64-D6FE216AC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30754384"/>
        <c:axId val="-1796482000"/>
      </c:barChart>
      <c:catAx>
        <c:axId val="-203075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82000"/>
        <c:crosses val="autoZero"/>
        <c:auto val="1"/>
        <c:lblAlgn val="ctr"/>
        <c:lblOffset val="100"/>
        <c:noMultiLvlLbl val="0"/>
      </c:catAx>
      <c:valAx>
        <c:axId val="-1796482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030754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 i="0" baseline="0">
          <a:solidFill>
            <a:schemeClr val="tx1"/>
          </a:solidFill>
        </a:defRPr>
      </a:pPr>
      <a:endParaRPr lang="pl-PL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ankle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1151802679100536"/>
          <c:y val="9.0014456637561205E-2"/>
          <c:w val="0.83241409405887634"/>
          <c:h val="0.809808732492414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Arkusz1!$A$36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8B-44D8-A45D-02F5E81C12A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38B-44D8-A45D-02F5E81C12A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38B-44D8-A45D-02F5E81C12A6}"/>
              </c:ext>
            </c:extLst>
          </c:dPt>
          <c:errBars>
            <c:errBarType val="both"/>
            <c:errValType val="cust"/>
            <c:noEndCap val="0"/>
            <c:plus>
              <c:numRef>
                <c:f>Arkusz1!$H$36:$M$36</c:f>
                <c:numCache>
                  <c:formatCode>General</c:formatCode>
                  <c:ptCount val="6"/>
                  <c:pt idx="0">
                    <c:v>5.2</c:v>
                  </c:pt>
                  <c:pt idx="1">
                    <c:v>8.3000000000000007</c:v>
                  </c:pt>
                  <c:pt idx="2">
                    <c:v>10.4</c:v>
                  </c:pt>
                  <c:pt idx="3">
                    <c:v>8.9</c:v>
                  </c:pt>
                  <c:pt idx="4">
                    <c:v>7.6</c:v>
                  </c:pt>
                  <c:pt idx="5">
                    <c:v>5.4</c:v>
                  </c:pt>
                </c:numCache>
              </c:numRef>
            </c:plus>
            <c:minus>
              <c:numRef>
                <c:f>Arkusz1!$H$36:$M$36</c:f>
                <c:numCache>
                  <c:formatCode>General</c:formatCode>
                  <c:ptCount val="6"/>
                  <c:pt idx="0">
                    <c:v>5.2</c:v>
                  </c:pt>
                  <c:pt idx="1">
                    <c:v>8.3000000000000007</c:v>
                  </c:pt>
                  <c:pt idx="2">
                    <c:v>10.4</c:v>
                  </c:pt>
                  <c:pt idx="3">
                    <c:v>8.9</c:v>
                  </c:pt>
                  <c:pt idx="4">
                    <c:v>7.6</c:v>
                  </c:pt>
                  <c:pt idx="5">
                    <c:v>5.4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Arkusz1!$B$34:$G$35</c:f>
              <c:multiLvlStrCache>
                <c:ptCount val="6"/>
                <c:lvl>
                  <c:pt idx="0">
                    <c:v>before</c:v>
                  </c:pt>
                  <c:pt idx="1">
                    <c:v>after</c:v>
                  </c:pt>
                  <c:pt idx="2">
                    <c:v>before</c:v>
                  </c:pt>
                  <c:pt idx="3">
                    <c:v>after</c:v>
                  </c:pt>
                  <c:pt idx="4">
                    <c:v>before</c:v>
                  </c:pt>
                  <c:pt idx="5">
                    <c:v>after</c:v>
                  </c:pt>
                </c:lvl>
                <c:lvl>
                  <c:pt idx="0">
                    <c:v>Day 1</c:v>
                  </c:pt>
                  <c:pt idx="2">
                    <c:v>Day 2</c:v>
                  </c:pt>
                  <c:pt idx="4">
                    <c:v>Day 3</c:v>
                  </c:pt>
                </c:lvl>
              </c:multiLvlStrCache>
            </c:multiLvlStrRef>
          </c:cat>
          <c:val>
            <c:numRef>
              <c:f>Arkusz1!$B$36:$G$36</c:f>
              <c:numCache>
                <c:formatCode>General</c:formatCode>
                <c:ptCount val="6"/>
                <c:pt idx="0">
                  <c:v>60.1</c:v>
                </c:pt>
                <c:pt idx="1">
                  <c:v>51.7</c:v>
                </c:pt>
                <c:pt idx="2">
                  <c:v>40.799999999999997</c:v>
                </c:pt>
                <c:pt idx="3">
                  <c:v>47.01</c:v>
                </c:pt>
                <c:pt idx="4">
                  <c:v>40.9</c:v>
                </c:pt>
                <c:pt idx="5">
                  <c:v>40.9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38B-44D8-A45D-02F5E81C1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96497232"/>
        <c:axId val="-1796496144"/>
      </c:barChart>
      <c:catAx>
        <c:axId val="-179649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96144"/>
        <c:crosses val="autoZero"/>
        <c:auto val="1"/>
        <c:lblAlgn val="ctr"/>
        <c:lblOffset val="100"/>
        <c:noMultiLvlLbl val="0"/>
      </c:catAx>
      <c:valAx>
        <c:axId val="-179649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97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 i="0" baseline="0">
          <a:solidFill>
            <a:schemeClr val="tx1"/>
          </a:solidFill>
        </a:defRPr>
      </a:pPr>
      <a:endParaRPr lang="pl-PL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middle calf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0915850038790376"/>
          <c:y val="8.7994396072003822E-2"/>
          <c:w val="0.85301095397846272"/>
          <c:h val="0.826697782268892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Arkusz1!$A$42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D7E-4527-8F76-0BAEFFD88FB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D7E-4527-8F76-0BAEFFD88FB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D7E-4527-8F76-0BAEFFD88FB3}"/>
              </c:ext>
            </c:extLst>
          </c:dPt>
          <c:errBars>
            <c:errBarType val="both"/>
            <c:errValType val="cust"/>
            <c:noEndCap val="0"/>
            <c:plus>
              <c:numRef>
                <c:f>Arkusz1!$H$42:$M$42</c:f>
                <c:numCache>
                  <c:formatCode>General</c:formatCode>
                  <c:ptCount val="6"/>
                  <c:pt idx="0">
                    <c:v>12.2</c:v>
                  </c:pt>
                  <c:pt idx="1">
                    <c:v>5.4</c:v>
                  </c:pt>
                  <c:pt idx="2">
                    <c:v>5.8</c:v>
                  </c:pt>
                  <c:pt idx="3">
                    <c:v>7.6</c:v>
                  </c:pt>
                  <c:pt idx="4">
                    <c:v>7.8</c:v>
                  </c:pt>
                  <c:pt idx="5">
                    <c:v>6.5</c:v>
                  </c:pt>
                </c:numCache>
              </c:numRef>
            </c:plus>
            <c:minus>
              <c:numRef>
                <c:f>Arkusz1!$H$42:$M$42</c:f>
                <c:numCache>
                  <c:formatCode>General</c:formatCode>
                  <c:ptCount val="6"/>
                  <c:pt idx="0">
                    <c:v>12.2</c:v>
                  </c:pt>
                  <c:pt idx="1">
                    <c:v>5.4</c:v>
                  </c:pt>
                  <c:pt idx="2">
                    <c:v>5.8</c:v>
                  </c:pt>
                  <c:pt idx="3">
                    <c:v>7.6</c:v>
                  </c:pt>
                  <c:pt idx="4">
                    <c:v>7.8</c:v>
                  </c:pt>
                  <c:pt idx="5">
                    <c:v>6.5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Arkusz1!$B$40:$G$41</c:f>
              <c:multiLvlStrCache>
                <c:ptCount val="6"/>
                <c:lvl>
                  <c:pt idx="0">
                    <c:v>before</c:v>
                  </c:pt>
                  <c:pt idx="1">
                    <c:v>after</c:v>
                  </c:pt>
                  <c:pt idx="2">
                    <c:v>before</c:v>
                  </c:pt>
                  <c:pt idx="3">
                    <c:v>after</c:v>
                  </c:pt>
                  <c:pt idx="4">
                    <c:v>before</c:v>
                  </c:pt>
                  <c:pt idx="5">
                    <c:v>after</c:v>
                  </c:pt>
                </c:lvl>
                <c:lvl>
                  <c:pt idx="0">
                    <c:v>Day 1</c:v>
                  </c:pt>
                  <c:pt idx="2">
                    <c:v>Day 2</c:v>
                  </c:pt>
                  <c:pt idx="4">
                    <c:v>Day 3</c:v>
                  </c:pt>
                </c:lvl>
              </c:multiLvlStrCache>
            </c:multiLvlStrRef>
          </c:cat>
          <c:val>
            <c:numRef>
              <c:f>Arkusz1!$B$42:$G$42</c:f>
              <c:numCache>
                <c:formatCode>General</c:formatCode>
                <c:ptCount val="6"/>
                <c:pt idx="0">
                  <c:v>65.5</c:v>
                </c:pt>
                <c:pt idx="1">
                  <c:v>54.2</c:v>
                </c:pt>
                <c:pt idx="2">
                  <c:v>41.02</c:v>
                </c:pt>
                <c:pt idx="3">
                  <c:v>38.4</c:v>
                </c:pt>
                <c:pt idx="4">
                  <c:v>44.4</c:v>
                </c:pt>
                <c:pt idx="5">
                  <c:v>36.799999999999997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D7E-4527-8F76-0BAEFFD88F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96485264"/>
        <c:axId val="-1796491248"/>
      </c:barChart>
      <c:catAx>
        <c:axId val="-179648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91248"/>
        <c:crosses val="autoZero"/>
        <c:auto val="1"/>
        <c:lblAlgn val="ctr"/>
        <c:lblOffset val="100"/>
        <c:noMultiLvlLbl val="0"/>
      </c:catAx>
      <c:valAx>
        <c:axId val="-179649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8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 i="0" baseline="0"/>
      </a:pPr>
      <a:endParaRPr lang="pl-PL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below</a:t>
            </a:r>
            <a:r>
              <a:rPr lang="pl-PL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knee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Arkusz1!$A$48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B6A-4273-8923-8E693987B77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B6A-4273-8923-8E693987B77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6A-4273-8923-8E693987B77C}"/>
              </c:ext>
            </c:extLst>
          </c:dPt>
          <c:errBars>
            <c:errBarType val="both"/>
            <c:errValType val="cust"/>
            <c:noEndCap val="0"/>
            <c:plus>
              <c:numRef>
                <c:f>Arkusz1!$H$48:$M$48</c:f>
                <c:numCache>
                  <c:formatCode>General</c:formatCode>
                  <c:ptCount val="6"/>
                  <c:pt idx="0">
                    <c:v>10.199999999999999</c:v>
                  </c:pt>
                  <c:pt idx="1">
                    <c:v>9.1999999999999993</c:v>
                  </c:pt>
                  <c:pt idx="2">
                    <c:v>14.3</c:v>
                  </c:pt>
                  <c:pt idx="3">
                    <c:v>10.3</c:v>
                  </c:pt>
                  <c:pt idx="4">
                    <c:v>11.2</c:v>
                  </c:pt>
                  <c:pt idx="5">
                    <c:v>6.2</c:v>
                  </c:pt>
                </c:numCache>
              </c:numRef>
            </c:plus>
            <c:minus>
              <c:numRef>
                <c:f>Arkusz1!$H$48:$M$48</c:f>
                <c:numCache>
                  <c:formatCode>General</c:formatCode>
                  <c:ptCount val="6"/>
                  <c:pt idx="0">
                    <c:v>10.199999999999999</c:v>
                  </c:pt>
                  <c:pt idx="1">
                    <c:v>9.1999999999999993</c:v>
                  </c:pt>
                  <c:pt idx="2">
                    <c:v>14.3</c:v>
                  </c:pt>
                  <c:pt idx="3">
                    <c:v>10.3</c:v>
                  </c:pt>
                  <c:pt idx="4">
                    <c:v>11.2</c:v>
                  </c:pt>
                  <c:pt idx="5">
                    <c:v>6.2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Arkusz1!$B$46:$G$47</c:f>
              <c:multiLvlStrCache>
                <c:ptCount val="6"/>
                <c:lvl>
                  <c:pt idx="0">
                    <c:v>before</c:v>
                  </c:pt>
                  <c:pt idx="1">
                    <c:v>after</c:v>
                  </c:pt>
                  <c:pt idx="2">
                    <c:v>before</c:v>
                  </c:pt>
                  <c:pt idx="3">
                    <c:v>after</c:v>
                  </c:pt>
                  <c:pt idx="4">
                    <c:v>before</c:v>
                  </c:pt>
                  <c:pt idx="5">
                    <c:v>after</c:v>
                  </c:pt>
                </c:lvl>
                <c:lvl>
                  <c:pt idx="0">
                    <c:v>Day 1</c:v>
                  </c:pt>
                  <c:pt idx="2">
                    <c:v>Day 2</c:v>
                  </c:pt>
                  <c:pt idx="4">
                    <c:v>Day 3</c:v>
                  </c:pt>
                </c:lvl>
              </c:multiLvlStrCache>
            </c:multiLvlStrRef>
          </c:cat>
          <c:val>
            <c:numRef>
              <c:f>Arkusz1!$B$48:$G$48</c:f>
              <c:numCache>
                <c:formatCode>General</c:formatCode>
                <c:ptCount val="6"/>
                <c:pt idx="0">
                  <c:v>53.3</c:v>
                </c:pt>
                <c:pt idx="1">
                  <c:v>55.8</c:v>
                </c:pt>
                <c:pt idx="2">
                  <c:v>43.9</c:v>
                </c:pt>
                <c:pt idx="3">
                  <c:v>43.4</c:v>
                </c:pt>
                <c:pt idx="4">
                  <c:v>45.5</c:v>
                </c:pt>
                <c:pt idx="5">
                  <c:v>41.3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B6A-4273-8923-8E693987B7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96495600"/>
        <c:axId val="-1796488528"/>
      </c:barChart>
      <c:catAx>
        <c:axId val="-179649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88528"/>
        <c:crosses val="autoZero"/>
        <c:auto val="1"/>
        <c:lblAlgn val="ctr"/>
        <c:lblOffset val="100"/>
        <c:noMultiLvlLbl val="0"/>
      </c:catAx>
      <c:valAx>
        <c:axId val="-179648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796495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 i="0" baseline="0"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0.48981</cdr:x>
      <cdr:y>0.08525</cdr:y>
    </cdr:from>
    <cdr:to>
      <cdr:x>0.53522</cdr:x>
      <cdr:y>0.15117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9E53C5D1-68BA-4009-AAF0-9A8A2D931A6A}"/>
            </a:ext>
          </a:extLst>
        </cdr:cNvPr>
        <cdr:cNvSpPr txBox="1"/>
      </cdr:nvSpPr>
      <cdr:spPr>
        <a:xfrm xmlns:a="http://schemas.openxmlformats.org/drawingml/2006/main">
          <a:off x="4979705" y="456800"/>
          <a:ext cx="461639" cy="3532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100" dirty="0"/>
            <a:t>  </a:t>
          </a:r>
          <a:r>
            <a:rPr lang="pl-PL" sz="2000" b="1" dirty="0"/>
            <a:t>*</a:t>
          </a:r>
          <a:endParaRPr lang="en-US" sz="20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0.46742</cdr:x>
      <cdr:y>0.1729</cdr:y>
    </cdr:from>
    <cdr:to>
      <cdr:x>0.64903</cdr:x>
      <cdr:y>0.22897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54FA7F6F-A211-4A6D-997D-9A69C962E285}"/>
            </a:ext>
          </a:extLst>
        </cdr:cNvPr>
        <cdr:cNvSpPr txBox="1"/>
      </cdr:nvSpPr>
      <cdr:spPr>
        <a:xfrm xmlns:a="http://schemas.openxmlformats.org/drawingml/2006/main">
          <a:off x="1381957" y="985421"/>
          <a:ext cx="536952" cy="3195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2000" dirty="0"/>
            <a:t>*</a:t>
          </a:r>
          <a:endParaRPr lang="en-US" sz="20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0.49196</cdr:x>
      <cdr:y>0.15473</cdr:y>
    </cdr:from>
    <cdr:to>
      <cdr:x>0.59697</cdr:x>
      <cdr:y>0.20565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105551AB-255E-4C85-BD27-149E0BB16434}"/>
            </a:ext>
          </a:extLst>
        </cdr:cNvPr>
        <cdr:cNvSpPr txBox="1"/>
      </cdr:nvSpPr>
      <cdr:spPr>
        <a:xfrm xmlns:a="http://schemas.openxmlformats.org/drawingml/2006/main">
          <a:off x="1538796" y="892205"/>
          <a:ext cx="328474" cy="2935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2000" dirty="0"/>
            <a:t>*</a:t>
          </a:r>
          <a:endParaRPr lang="en-US" sz="20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0.39869</cdr:x>
      <cdr:y>0.22665</cdr:y>
    </cdr:from>
    <cdr:to>
      <cdr:x>0.49269</cdr:x>
      <cdr:y>0.2693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082AA938-C4BF-4C9D-AD18-3E2195BFBDCA}"/>
            </a:ext>
          </a:extLst>
        </cdr:cNvPr>
        <cdr:cNvSpPr txBox="1"/>
      </cdr:nvSpPr>
      <cdr:spPr>
        <a:xfrm xmlns:a="http://schemas.openxmlformats.org/drawingml/2006/main">
          <a:off x="1110894" y="1352132"/>
          <a:ext cx="261890" cy="2544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0.36604</cdr:x>
      <cdr:y>0.21444</cdr:y>
    </cdr:from>
    <cdr:to>
      <cdr:x>0.47009</cdr:x>
      <cdr:y>0.2754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xmlns="" id="{F66FF14E-7B8B-4301-90E8-542311E42628}"/>
            </a:ext>
          </a:extLst>
        </cdr:cNvPr>
        <cdr:cNvSpPr txBox="1"/>
      </cdr:nvSpPr>
      <cdr:spPr>
        <a:xfrm xmlns:a="http://schemas.openxmlformats.org/drawingml/2006/main">
          <a:off x="1019900" y="1279292"/>
          <a:ext cx="289931" cy="3636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20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0.37658</cdr:x>
      <cdr:y>0.13081</cdr:y>
    </cdr:from>
    <cdr:to>
      <cdr:x>0.47216</cdr:x>
      <cdr:y>0.17442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598A3136-DC61-4F1D-AF2E-17FEBC397EEE}"/>
            </a:ext>
          </a:extLst>
        </cdr:cNvPr>
        <cdr:cNvSpPr txBox="1"/>
      </cdr:nvSpPr>
      <cdr:spPr>
        <a:xfrm xmlns:a="http://schemas.openxmlformats.org/drawingml/2006/main">
          <a:off x="1049266" y="735080"/>
          <a:ext cx="266330" cy="245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0.37658</cdr:x>
      <cdr:y>0.13586</cdr:y>
    </cdr:from>
    <cdr:to>
      <cdr:x>0.48897</cdr:x>
      <cdr:y>0.18167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xmlns="" id="{8768A1B0-D3C9-4701-A703-D35E3D79F9B0}"/>
            </a:ext>
          </a:extLst>
        </cdr:cNvPr>
        <cdr:cNvSpPr txBox="1"/>
      </cdr:nvSpPr>
      <cdr:spPr>
        <a:xfrm xmlns:a="http://schemas.openxmlformats.org/drawingml/2006/main">
          <a:off x="1049266" y="763480"/>
          <a:ext cx="313160" cy="257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0.34657</cdr:x>
      <cdr:y>0.13081</cdr:y>
    </cdr:from>
    <cdr:to>
      <cdr:x>0.48358</cdr:x>
      <cdr:y>0.16875</cdr:y>
    </cdr:to>
    <cdr:sp macro="" textlink="">
      <cdr:nvSpPr>
        <cdr:cNvPr id="4" name="pole tekstowe 3">
          <a:extLst xmlns:a="http://schemas.openxmlformats.org/drawingml/2006/main">
            <a:ext uri="{FF2B5EF4-FFF2-40B4-BE49-F238E27FC236}">
              <a16:creationId xmlns:a16="http://schemas.microsoft.com/office/drawing/2014/main" xmlns="" id="{A69D6EC7-4B1A-46E7-B3A9-D083143C38B4}"/>
            </a:ext>
          </a:extLst>
        </cdr:cNvPr>
        <cdr:cNvSpPr txBox="1"/>
      </cdr:nvSpPr>
      <cdr:spPr>
        <a:xfrm xmlns:a="http://schemas.openxmlformats.org/drawingml/2006/main">
          <a:off x="965670" y="735080"/>
          <a:ext cx="381740" cy="2132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2000" b="1" dirty="0"/>
            <a:t>*</a:t>
          </a:r>
          <a:endParaRPr lang="en-US" sz="20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0.19197</cdr:x>
      <cdr:y>0.14519</cdr:y>
    </cdr:from>
    <cdr:to>
      <cdr:x>0.29628</cdr:x>
      <cdr:y>0.19039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CD17073C-B6B0-455C-B493-9188A8FD59BD}"/>
            </a:ext>
          </a:extLst>
        </cdr:cNvPr>
        <cdr:cNvSpPr txBox="1"/>
      </cdr:nvSpPr>
      <cdr:spPr>
        <a:xfrm xmlns:a="http://schemas.openxmlformats.org/drawingml/2006/main">
          <a:off x="580007" y="819128"/>
          <a:ext cx="315158" cy="2549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2000" dirty="0"/>
            <a:t>*</a:t>
          </a:r>
          <a:endParaRPr lang="en-US" sz="2000" dirty="0"/>
        </a:p>
      </cdr:txBody>
    </cdr:sp>
  </cdr:relSizeAnchor>
  <cdr:relSizeAnchor xmlns:cdr="http://schemas.openxmlformats.org/drawingml/2006/chartDrawing">
    <cdr:from>
      <cdr:x>0.35357</cdr:x>
      <cdr:y>0.30409</cdr:y>
    </cdr:from>
    <cdr:to>
      <cdr:x>0.45935</cdr:x>
      <cdr:y>0.36067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xmlns="" id="{53C71355-031A-451B-8CA9-C50634E77580}"/>
            </a:ext>
          </a:extLst>
        </cdr:cNvPr>
        <cdr:cNvSpPr txBox="1"/>
      </cdr:nvSpPr>
      <cdr:spPr>
        <a:xfrm xmlns:a="http://schemas.openxmlformats.org/drawingml/2006/main">
          <a:off x="1068280" y="1715607"/>
          <a:ext cx="319596" cy="3191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2000" b="1" dirty="0"/>
            <a:t>*</a:t>
          </a:r>
          <a:endParaRPr lang="en-US" sz="200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0.20351</cdr:x>
      <cdr:y>0.18483</cdr:y>
    </cdr:from>
    <cdr:to>
      <cdr:x>0.91184</cdr:x>
      <cdr:y>0.18483</cdr:y>
    </cdr:to>
    <cdr:cxnSp macro="">
      <cdr:nvCxnSpPr>
        <cdr:cNvPr id="3" name="Łącznik prosty 2">
          <a:extLst xmlns:a="http://schemas.openxmlformats.org/drawingml/2006/main">
            <a:ext uri="{FF2B5EF4-FFF2-40B4-BE49-F238E27FC236}">
              <a16:creationId xmlns:a16="http://schemas.microsoft.com/office/drawing/2014/main" xmlns="" id="{6B7942FF-9487-4B7D-BB1E-FDFF18D0F9BC}"/>
            </a:ext>
          </a:extLst>
        </cdr:cNvPr>
        <cdr:cNvCxnSpPr/>
      </cdr:nvCxnSpPr>
      <cdr:spPr>
        <a:xfrm xmlns:a="http://schemas.openxmlformats.org/drawingml/2006/main">
          <a:off x="744000" y="1017659"/>
          <a:ext cx="258960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0.39337</cdr:x>
      <cdr:y>0.14295</cdr:y>
    </cdr:from>
    <cdr:to>
      <cdr:x>0.57219</cdr:x>
      <cdr:y>0.16894</cdr:y>
    </cdr:to>
    <cdr:sp macro="" textlink="">
      <cdr:nvSpPr>
        <cdr:cNvPr id="4" name="pole tekstowe 3">
          <a:extLst xmlns:a="http://schemas.openxmlformats.org/drawingml/2006/main">
            <a:ext uri="{FF2B5EF4-FFF2-40B4-BE49-F238E27FC236}">
              <a16:creationId xmlns:a16="http://schemas.microsoft.com/office/drawing/2014/main" xmlns="" id="{51DF3157-0040-4239-A038-B29F3FFAF1AA}"/>
            </a:ext>
          </a:extLst>
        </cdr:cNvPr>
        <cdr:cNvSpPr txBox="1"/>
      </cdr:nvSpPr>
      <cdr:spPr>
        <a:xfrm xmlns:a="http://schemas.openxmlformats.org/drawingml/2006/main">
          <a:off x="1416779" y="787072"/>
          <a:ext cx="644056" cy="1431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600" dirty="0"/>
            <a:t>         *    </a:t>
          </a:r>
        </a:p>
      </cdr:txBody>
    </cdr:sp>
  </cdr:relSizeAnchor>
  <cdr:relSizeAnchor xmlns:cdr="http://schemas.openxmlformats.org/drawingml/2006/chartDrawing">
    <cdr:from>
      <cdr:x>0.41986</cdr:x>
      <cdr:y>0.13284</cdr:y>
    </cdr:from>
    <cdr:to>
      <cdr:x>0.58985</cdr:x>
      <cdr:y>0.1776</cdr:y>
    </cdr:to>
    <cdr:sp macro="" textlink="">
      <cdr:nvSpPr>
        <cdr:cNvPr id="5" name="pole tekstowe 4">
          <a:extLst xmlns:a="http://schemas.openxmlformats.org/drawingml/2006/main">
            <a:ext uri="{FF2B5EF4-FFF2-40B4-BE49-F238E27FC236}">
              <a16:creationId xmlns:a16="http://schemas.microsoft.com/office/drawing/2014/main" xmlns="" id="{69C03878-358B-412E-81C8-8E893B026D8E}"/>
            </a:ext>
          </a:extLst>
        </cdr:cNvPr>
        <cdr:cNvSpPr txBox="1"/>
      </cdr:nvSpPr>
      <cdr:spPr>
        <a:xfrm xmlns:a="http://schemas.openxmlformats.org/drawingml/2006/main">
          <a:off x="1534957" y="731413"/>
          <a:ext cx="621465" cy="2464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400" dirty="0"/>
            <a:t>        </a:t>
          </a:r>
          <a:r>
            <a:rPr lang="pl-PL" sz="1800" dirty="0"/>
            <a:t>*</a:t>
          </a:r>
        </a:p>
      </cdr:txBody>
    </cdr:sp>
  </cdr:relSizeAnchor>
  <cdr:relSizeAnchor xmlns:cdr="http://schemas.openxmlformats.org/drawingml/2006/chartDrawing">
    <cdr:from>
      <cdr:x>0.23924</cdr:x>
      <cdr:y>0.28014</cdr:y>
    </cdr:from>
    <cdr:to>
      <cdr:x>0.33276</cdr:x>
      <cdr:y>0.31624</cdr:y>
    </cdr:to>
    <cdr:sp macro="" textlink="">
      <cdr:nvSpPr>
        <cdr:cNvPr id="6" name="pole tekstowe 5">
          <a:extLst xmlns:a="http://schemas.openxmlformats.org/drawingml/2006/main">
            <a:ext uri="{FF2B5EF4-FFF2-40B4-BE49-F238E27FC236}">
              <a16:creationId xmlns:a16="http://schemas.microsoft.com/office/drawing/2014/main" xmlns="" id="{AAC99002-D294-45E7-B52B-D8F293CDD1D4}"/>
            </a:ext>
          </a:extLst>
        </cdr:cNvPr>
        <cdr:cNvSpPr txBox="1"/>
      </cdr:nvSpPr>
      <cdr:spPr>
        <a:xfrm xmlns:a="http://schemas.openxmlformats.org/drawingml/2006/main">
          <a:off x="874644" y="1542446"/>
          <a:ext cx="341906" cy="198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600" dirty="0"/>
            <a:t>*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0.39494</cdr:x>
      <cdr:y>0.11353</cdr:y>
    </cdr:from>
    <cdr:to>
      <cdr:x>0.53981</cdr:x>
      <cdr:y>0.14707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4276F997-8E44-40E1-8F0F-47C797FBD0C0}"/>
            </a:ext>
          </a:extLst>
        </cdr:cNvPr>
        <cdr:cNvSpPr txBox="1"/>
      </cdr:nvSpPr>
      <cdr:spPr>
        <a:xfrm xmlns:a="http://schemas.openxmlformats.org/drawingml/2006/main">
          <a:off x="1306870" y="625125"/>
          <a:ext cx="479394" cy="1846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0.38957</cdr:x>
      <cdr:y>0.08</cdr:y>
    </cdr:from>
    <cdr:to>
      <cdr:x>0.63907</cdr:x>
      <cdr:y>0.13481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xmlns="" id="{0F277680-3F15-44D4-BD97-262EEF78DDD3}"/>
            </a:ext>
          </a:extLst>
        </cdr:cNvPr>
        <cdr:cNvSpPr txBox="1"/>
      </cdr:nvSpPr>
      <cdr:spPr>
        <a:xfrm xmlns:a="http://schemas.openxmlformats.org/drawingml/2006/main">
          <a:off x="1289114" y="440458"/>
          <a:ext cx="825624" cy="3018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0.40298</cdr:x>
      <cdr:y>0.10579</cdr:y>
    </cdr:from>
    <cdr:to>
      <cdr:x>0.5881</cdr:x>
      <cdr:y>0.13481</cdr:y>
    </cdr:to>
    <cdr:sp macro="" textlink="">
      <cdr:nvSpPr>
        <cdr:cNvPr id="4" name="pole tekstowe 3">
          <a:extLst xmlns:a="http://schemas.openxmlformats.org/drawingml/2006/main">
            <a:ext uri="{FF2B5EF4-FFF2-40B4-BE49-F238E27FC236}">
              <a16:creationId xmlns:a16="http://schemas.microsoft.com/office/drawing/2014/main" xmlns="" id="{1DE3BCD7-E25E-4FCA-93E4-7A19A7C8AD55}"/>
            </a:ext>
          </a:extLst>
        </cdr:cNvPr>
        <cdr:cNvSpPr txBox="1"/>
      </cdr:nvSpPr>
      <cdr:spPr>
        <a:xfrm xmlns:a="http://schemas.openxmlformats.org/drawingml/2006/main">
          <a:off x="1333503" y="582500"/>
          <a:ext cx="612559" cy="1597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6BF29FB-0108-49C5-AE11-6FEBAFB9A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B79E4C92-B0CD-43A4-A550-426DA32AB1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F31FC54-E2D1-4629-83FE-0CE72B3DE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9617-DDEA-46FB-9F08-A4EF9BB80B6F}" type="datetimeFigureOut">
              <a:rPr lang="pl-PL" smtClean="0"/>
              <a:t>2022-05-13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6B776C8-F3AF-4BF7-8ABB-82604CF5D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6814BB3-0E53-45CE-B691-F4B5D146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574E-E33E-4FC4-94FF-E0D3114BD3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619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DAD2603-139C-4F50-A4E1-1D26F8B11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2C67A59F-2C7D-4412-A0EB-5BC6920B2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96BB22B-D59D-49E6-A35C-2772A602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9617-DDEA-46FB-9F08-A4EF9BB80B6F}" type="datetimeFigureOut">
              <a:rPr lang="pl-PL" smtClean="0"/>
              <a:t>2022-05-13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CA76A26-DE06-48CF-964F-35BFD401D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54D39F2-6166-4F2B-979A-DA9CB214D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574E-E33E-4FC4-94FF-E0D3114BD3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232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111312D9-4E29-4F4A-84A4-FE634D4C2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1A3F05CB-77D8-4578-A53C-B5045463A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A8369AE-A164-46A7-BC2D-7A3ADD7FC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9617-DDEA-46FB-9F08-A4EF9BB80B6F}" type="datetimeFigureOut">
              <a:rPr lang="pl-PL" smtClean="0"/>
              <a:t>2022-05-13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D751892-0E61-4C0D-B8E4-271E38169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3E96771-44E8-4FF5-8C73-97751B1B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574E-E33E-4FC4-94FF-E0D3114BD3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893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510B881-94F1-4731-8DF1-48C18B53C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313FD56-7F10-4D5D-B5CF-EE92F6C06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226CAFF-DA7E-4027-9993-759DE88C4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9617-DDEA-46FB-9F08-A4EF9BB80B6F}" type="datetimeFigureOut">
              <a:rPr lang="pl-PL" smtClean="0"/>
              <a:t>2022-05-13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C0882778-B24F-4510-863D-CAC3691D6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B51F12D-A684-47ED-8FEB-058E195B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574E-E33E-4FC4-94FF-E0D3114BD3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475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8770BC8-F136-4B18-A40D-E0DA6D223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D201671-788E-40BF-8E0F-24048C7F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329604E-A6D6-46AD-9455-457524B3F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9617-DDEA-46FB-9F08-A4EF9BB80B6F}" type="datetimeFigureOut">
              <a:rPr lang="pl-PL" smtClean="0"/>
              <a:t>2022-05-13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D05DD2B-0761-45F2-8FA1-DDBF1C0C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FCDF38A-1783-4E4C-BF24-31738F833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574E-E33E-4FC4-94FF-E0D3114BD3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95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0E9FCC1-AB64-4927-A8D6-D599F4D52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F2B3738-1DD4-462A-B9CD-174E1BBEA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F59E464D-2950-4504-8356-10A3587FE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ACD1431A-3AFE-4658-A2E0-5004B772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9617-DDEA-46FB-9F08-A4EF9BB80B6F}" type="datetimeFigureOut">
              <a:rPr lang="pl-PL" smtClean="0"/>
              <a:t>2022-05-13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DD680F26-957C-437B-AFA8-97AC1200D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A673E28C-AD51-4B0C-8366-C0A2915D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574E-E33E-4FC4-94FF-E0D3114BD3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291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72A17B9-4CD6-4757-8B5D-A08E0D3C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1D6490EB-406C-4760-AF0E-8BFBF29E4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284E19E0-FFDC-4531-85E2-2239B6A726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7D1FF1FA-3329-401A-99DC-9432BE263F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0D65378A-4EE0-4E7C-A4B5-1C6EAEB2EB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82F56D60-B074-444B-A1AE-77932B21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9617-DDEA-46FB-9F08-A4EF9BB80B6F}" type="datetimeFigureOut">
              <a:rPr lang="pl-PL" smtClean="0"/>
              <a:t>2022-05-13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5E736C78-1461-43CC-8621-EA45B142D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7E07999B-2A27-469B-A72E-DC475D95F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574E-E33E-4FC4-94FF-E0D3114BD3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025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8D67A89-28A3-4CA0-BB6C-58AF54D88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DD36CC25-C336-4BC5-96E6-3869499DF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9617-DDEA-46FB-9F08-A4EF9BB80B6F}" type="datetimeFigureOut">
              <a:rPr lang="pl-PL" smtClean="0"/>
              <a:t>2022-05-13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2C2BF996-6530-4B7D-8CC1-31C978DDC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0310B40E-50FB-45C4-9193-A7C02C721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574E-E33E-4FC4-94FF-E0D3114BD3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710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67D62219-2930-4EB0-AE0B-7D67E7B4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9617-DDEA-46FB-9F08-A4EF9BB80B6F}" type="datetimeFigureOut">
              <a:rPr lang="pl-PL" smtClean="0"/>
              <a:t>2022-05-13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DFD9DBC1-DD86-4150-916D-3EE3AC63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51ADC19B-C738-4772-ADD7-D8758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574E-E33E-4FC4-94FF-E0D3114BD3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4642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9153A2E-6440-40B5-A8E1-37D8CEBD3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377109C-CA92-49BD-992B-A88A575D5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26CEA08C-E02C-4886-B0DF-7AD9854DF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0FD68DF7-EE1A-47AB-A5D9-19E3065BA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9617-DDEA-46FB-9F08-A4EF9BB80B6F}" type="datetimeFigureOut">
              <a:rPr lang="pl-PL" smtClean="0"/>
              <a:t>2022-05-13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2A6A6379-66F4-43E8-9367-22289FD2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ADD8A34A-1A1A-4387-8409-069A1BA2F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574E-E33E-4FC4-94FF-E0D3114BD3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58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BBEB433-AE86-4BB3-A8A3-B8CCA9B9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E52B94F0-903E-4143-8EB4-FD766E64B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FE3724E9-3BEC-42E5-BFB8-C5AED9E63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553EAFF5-774A-4E94-A292-4FEAB7FE9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9617-DDEA-46FB-9F08-A4EF9BB80B6F}" type="datetimeFigureOut">
              <a:rPr lang="pl-PL" smtClean="0"/>
              <a:t>2022-05-13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00DAD550-2F9F-4023-8684-7A5C7D10C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B9B56BFF-B0D2-4343-B753-996DCDF85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574E-E33E-4FC4-94FF-E0D3114BD3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0424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1BEE849B-1248-472E-8E9D-0B440B66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6D6FFB91-7409-4216-93BB-DC1DF33C5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54D5505-B07C-4BD2-BD80-B9AAF0F44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59617-DDEA-46FB-9F08-A4EF9BB80B6F}" type="datetimeFigureOut">
              <a:rPr lang="pl-PL" smtClean="0"/>
              <a:t>2022-05-13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85B9F22-0C18-483F-A1E5-5D7140FBD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C16F136-B32A-493D-B536-A4A8F480EF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574E-E33E-4FC4-94FF-E0D3114BD3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663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3C534D4-4890-48BF-8D40-6A6043288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0858"/>
            <a:ext cx="9144000" cy="258668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A high force 3 x 30 min compression method of foot and calf removes most edema fluid and enables immediate usage high compression garment</a:t>
            </a:r>
            <a:endParaRPr lang="pl-PL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5D7655AA-7E16-454D-9F00-8C155FE43B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Marzanna T Zaleska, Waldemar L Olszewski</a:t>
            </a:r>
            <a:endParaRPr lang="pl-PL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Dept. Applied Physiology, Polish Academy of Sciences, Warsaw, Poland </a:t>
            </a:r>
            <a:endParaRPr lang="pl-PL" sz="2000" dirty="0">
              <a:solidFill>
                <a:srgbClr val="00B05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0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Central Clinical Hospital and Medical Research Center</a:t>
            </a:r>
            <a:endParaRPr lang="pl-PL" sz="2000" dirty="0">
              <a:solidFill>
                <a:srgbClr val="00B05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2864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BF515AF4-999F-4B45-BFF1-60E5FC0FAB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5870319"/>
              </p:ext>
            </p:extLst>
          </p:nvPr>
        </p:nvGraphicFramePr>
        <p:xfrm>
          <a:off x="190830" y="962215"/>
          <a:ext cx="3655891" cy="5506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xmlns="" id="{59C3C6B2-9F21-4430-91C8-F7D8110F02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0819827"/>
              </p:ext>
            </p:extLst>
          </p:nvPr>
        </p:nvGraphicFramePr>
        <p:xfrm>
          <a:off x="4063117" y="962215"/>
          <a:ext cx="3832528" cy="5506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xmlns="" id="{5B3C4D22-1FE3-4B0C-AE5A-CF8715F715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1893534"/>
              </p:ext>
            </p:extLst>
          </p:nvPr>
        </p:nvGraphicFramePr>
        <p:xfrm>
          <a:off x="8245503" y="962215"/>
          <a:ext cx="3309068" cy="5506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xmlns="" id="{71438E2D-A477-45CB-9431-84B286A7CA7D}"/>
              </a:ext>
            </a:extLst>
          </p:cNvPr>
          <p:cNvCxnSpPr>
            <a:cxnSpLocks/>
          </p:cNvCxnSpPr>
          <p:nvPr/>
        </p:nvCxnSpPr>
        <p:spPr>
          <a:xfrm>
            <a:off x="930302" y="2838616"/>
            <a:ext cx="4770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xmlns="" id="{5DD5F61F-8FE9-4F3B-AC36-2C1E68363EEE}"/>
              </a:ext>
            </a:extLst>
          </p:cNvPr>
          <p:cNvCxnSpPr/>
          <p:nvPr/>
        </p:nvCxnSpPr>
        <p:spPr>
          <a:xfrm>
            <a:off x="4687410" y="1704513"/>
            <a:ext cx="290299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F3709C44-39EE-41D9-8A46-565FCACC382A}"/>
              </a:ext>
            </a:extLst>
          </p:cNvPr>
          <p:cNvSpPr txBox="1"/>
          <p:nvPr/>
        </p:nvSpPr>
        <p:spPr>
          <a:xfrm>
            <a:off x="5825971" y="1402674"/>
            <a:ext cx="54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/>
              <a:t>  *</a:t>
            </a:r>
            <a:endParaRPr lang="pl-PL" dirty="0"/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xmlns="" id="{F9A8104A-0249-4FAC-A7B9-377D158B9CC2}"/>
              </a:ext>
            </a:extLst>
          </p:cNvPr>
          <p:cNvCxnSpPr/>
          <p:nvPr/>
        </p:nvCxnSpPr>
        <p:spPr>
          <a:xfrm>
            <a:off x="4749554" y="2672178"/>
            <a:ext cx="5504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7009DE17-4CEB-4A32-B5E5-255C29192752}"/>
              </a:ext>
            </a:extLst>
          </p:cNvPr>
          <p:cNvSpPr txBox="1"/>
          <p:nvPr/>
        </p:nvSpPr>
        <p:spPr>
          <a:xfrm>
            <a:off x="4918179" y="2323276"/>
            <a:ext cx="45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/>
              <a:t>*</a:t>
            </a:r>
            <a:endParaRPr lang="pl-PL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xmlns="" id="{BE278599-376E-4CF7-9968-85FCE6F53F26}"/>
              </a:ext>
            </a:extLst>
          </p:cNvPr>
          <p:cNvCxnSpPr/>
          <p:nvPr/>
        </p:nvCxnSpPr>
        <p:spPr>
          <a:xfrm>
            <a:off x="6933460" y="3311371"/>
            <a:ext cx="58592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96ADFFCC-00CB-45F6-9AD0-49F2EB68E9AA}"/>
              </a:ext>
            </a:extLst>
          </p:cNvPr>
          <p:cNvSpPr txBox="1"/>
          <p:nvPr/>
        </p:nvSpPr>
        <p:spPr>
          <a:xfrm>
            <a:off x="6933460" y="2870908"/>
            <a:ext cx="65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/>
              <a:t>   *</a:t>
            </a:r>
            <a:endParaRPr lang="pl-PL" dirty="0"/>
          </a:p>
        </p:txBody>
      </p: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xmlns="" id="{CD7C0C8B-7FEE-409C-9784-7E8CD952329E}"/>
              </a:ext>
            </a:extLst>
          </p:cNvPr>
          <p:cNvCxnSpPr/>
          <p:nvPr/>
        </p:nvCxnSpPr>
        <p:spPr>
          <a:xfrm>
            <a:off x="8815526" y="1772006"/>
            <a:ext cx="240584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xmlns="" id="{7D3FA02B-61EC-41EB-BD0C-8CDB70124AFA}"/>
              </a:ext>
            </a:extLst>
          </p:cNvPr>
          <p:cNvSpPr txBox="1"/>
          <p:nvPr/>
        </p:nvSpPr>
        <p:spPr>
          <a:xfrm>
            <a:off x="9536053" y="1482574"/>
            <a:ext cx="69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/>
              <a:t>     *</a:t>
            </a:r>
            <a:endParaRPr lang="pl-PL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xmlns="" id="{3E6AC0EC-BF93-480C-893C-4B7779161035}"/>
              </a:ext>
            </a:extLst>
          </p:cNvPr>
          <p:cNvSpPr txBox="1"/>
          <p:nvPr/>
        </p:nvSpPr>
        <p:spPr>
          <a:xfrm>
            <a:off x="2002537" y="252724"/>
            <a:ext cx="8695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Skin and </a:t>
            </a:r>
            <a:r>
              <a:rPr lang="pl-PL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Subcutaneous</a:t>
            </a:r>
            <a:r>
              <a:rPr lang="pl-PL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pl-PL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Tissue</a:t>
            </a:r>
            <a:r>
              <a:rPr lang="pl-PL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pl-PL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Stiffness</a:t>
            </a:r>
            <a:r>
              <a:rPr lang="pl-PL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(kg/cm²), (n=29)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4E7BEDC0-5B26-4E1C-8B15-3DC0ED6B6C0B}"/>
              </a:ext>
            </a:extLst>
          </p:cNvPr>
          <p:cNvSpPr txBox="1"/>
          <p:nvPr/>
        </p:nvSpPr>
        <p:spPr>
          <a:xfrm>
            <a:off x="190830" y="688479"/>
            <a:ext cx="101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Kg/cm²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524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519FF98A-209B-400C-99B8-6BF40D2892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0031719"/>
              </p:ext>
            </p:extLst>
          </p:nvPr>
        </p:nvGraphicFramePr>
        <p:xfrm>
          <a:off x="193014" y="1020933"/>
          <a:ext cx="2822581" cy="6054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xmlns="" id="{860B200E-21BB-4E94-9F3F-52EE52B338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5738412"/>
              </p:ext>
            </p:extLst>
          </p:nvPr>
        </p:nvGraphicFramePr>
        <p:xfrm>
          <a:off x="3070065" y="949910"/>
          <a:ext cx="2903200" cy="5326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xmlns="" id="{4901F9EE-CF2E-4558-A59C-AD1FFC3B01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0495597"/>
              </p:ext>
            </p:extLst>
          </p:nvPr>
        </p:nvGraphicFramePr>
        <p:xfrm>
          <a:off x="6027734" y="1020933"/>
          <a:ext cx="2903201" cy="5406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225DE0E5-EA4E-4473-B6F9-730B6666597A}"/>
              </a:ext>
            </a:extLst>
          </p:cNvPr>
          <p:cNvSpPr txBox="1"/>
          <p:nvPr/>
        </p:nvSpPr>
        <p:spPr>
          <a:xfrm>
            <a:off x="3084782" y="265421"/>
            <a:ext cx="591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Durometry (skin </a:t>
            </a:r>
            <a:r>
              <a:rPr lang="pl-PL" sz="2800" b="1" dirty="0" err="1">
                <a:solidFill>
                  <a:srgbClr val="FF0000"/>
                </a:solidFill>
              </a:rPr>
              <a:t>stiffness</a:t>
            </a:r>
            <a:r>
              <a:rPr lang="pl-PL" sz="2800" b="1" dirty="0">
                <a:solidFill>
                  <a:srgbClr val="FF0000"/>
                </a:solidFill>
              </a:rPr>
              <a:t>), (N), n= 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xmlns="" id="{C99598B6-4BF4-4BC7-B128-E197706FE45E}"/>
              </a:ext>
            </a:extLst>
          </p:cNvPr>
          <p:cNvCxnSpPr/>
          <p:nvPr/>
        </p:nvCxnSpPr>
        <p:spPr>
          <a:xfrm>
            <a:off x="727969" y="2015231"/>
            <a:ext cx="19442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BA473369-0482-410A-89FC-EA8DBE9F994F}"/>
              </a:ext>
            </a:extLst>
          </p:cNvPr>
          <p:cNvSpPr txBox="1"/>
          <p:nvPr/>
        </p:nvSpPr>
        <p:spPr>
          <a:xfrm>
            <a:off x="1448068" y="1722268"/>
            <a:ext cx="497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*</a:t>
            </a:r>
            <a:endParaRPr lang="en-US" sz="2000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xmlns="" id="{28B739E4-9ED8-4B31-8DC2-80364E5FCB26}"/>
              </a:ext>
            </a:extLst>
          </p:cNvPr>
          <p:cNvCxnSpPr/>
          <p:nvPr/>
        </p:nvCxnSpPr>
        <p:spPr>
          <a:xfrm>
            <a:off x="6631619" y="1597980"/>
            <a:ext cx="196196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xmlns="" id="{1022F27D-24CA-4463-947B-2DEC27861B3E}"/>
              </a:ext>
            </a:extLst>
          </p:cNvPr>
          <p:cNvCxnSpPr/>
          <p:nvPr/>
        </p:nvCxnSpPr>
        <p:spPr>
          <a:xfrm>
            <a:off x="6631619" y="1802167"/>
            <a:ext cx="3817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F8FDFCAA-3101-4747-B079-4E64A2E398D3}"/>
              </a:ext>
            </a:extLst>
          </p:cNvPr>
          <p:cNvSpPr txBox="1"/>
          <p:nvPr/>
        </p:nvSpPr>
        <p:spPr>
          <a:xfrm>
            <a:off x="7332955" y="1340528"/>
            <a:ext cx="470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*</a:t>
            </a:r>
            <a:endParaRPr lang="en-US" sz="2000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xmlns="" id="{B55A30AE-516E-42A6-AF1D-10B4C8B7E30F}"/>
              </a:ext>
            </a:extLst>
          </p:cNvPr>
          <p:cNvSpPr txBox="1"/>
          <p:nvPr/>
        </p:nvSpPr>
        <p:spPr>
          <a:xfrm>
            <a:off x="6667027" y="1552991"/>
            <a:ext cx="363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*</a:t>
            </a:r>
            <a:endParaRPr lang="en-US" sz="20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xmlns="" id="{FF4E09D2-18CC-4BF1-921C-6A0182CC5137}"/>
              </a:ext>
            </a:extLst>
          </p:cNvPr>
          <p:cNvSpPr txBox="1"/>
          <p:nvPr/>
        </p:nvSpPr>
        <p:spPr>
          <a:xfrm>
            <a:off x="123827" y="1352936"/>
            <a:ext cx="53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</a:t>
            </a:r>
            <a:endParaRPr lang="en-US" dirty="0"/>
          </a:p>
        </p:txBody>
      </p:sp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xmlns="" id="{F08930F4-FEC8-4EAA-8D2A-594E251A31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186095"/>
              </p:ext>
            </p:extLst>
          </p:nvPr>
        </p:nvGraphicFramePr>
        <p:xfrm>
          <a:off x="8930935" y="1020933"/>
          <a:ext cx="2982795" cy="5974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26170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263A50-ECEB-44D0-9C9B-66202E4C0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C615792-240D-4A22-AB36-A0201347C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DEA8C42-6F68-485F-821B-1325BB86F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9" y="0"/>
            <a:ext cx="12046282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C6DC589-A958-4132-BC77-4F6A9B4A091D}"/>
              </a:ext>
            </a:extLst>
          </p:cNvPr>
          <p:cNvSpPr txBox="1"/>
          <p:nvPr/>
        </p:nvSpPr>
        <p:spPr>
          <a:xfrm>
            <a:off x="2299687" y="6176963"/>
            <a:ext cx="273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FF0000"/>
                </a:solidFill>
              </a:rPr>
              <a:t>befor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03320A33-6357-420E-8E52-9EA35667915D}"/>
              </a:ext>
            </a:extLst>
          </p:cNvPr>
          <p:cNvSpPr txBox="1"/>
          <p:nvPr/>
        </p:nvSpPr>
        <p:spPr>
          <a:xfrm>
            <a:off x="8522563" y="6176963"/>
            <a:ext cx="1908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FF0000"/>
                </a:solidFill>
              </a:rPr>
              <a:t>after</a:t>
            </a:r>
            <a:endParaRPr lang="pl-P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10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8360" y="2834775"/>
            <a:ext cx="1523771" cy="264911"/>
          </a:xfrm>
        </p:spPr>
        <p:txBody>
          <a:bodyPr>
            <a:normAutofit fontScale="90000"/>
          </a:bodyPr>
          <a:lstStyle/>
          <a:p>
            <a:endParaRPr lang="pl-PL" sz="1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5819" y="3558780"/>
            <a:ext cx="6866626" cy="1238587"/>
          </a:xfrm>
        </p:spPr>
        <p:txBody>
          <a:bodyPr/>
          <a:lstStyle/>
          <a:p>
            <a:endParaRPr lang="pl-PL"/>
          </a:p>
        </p:txBody>
      </p:sp>
      <p:pic>
        <p:nvPicPr>
          <p:cNvPr id="1026" name="Picture 2" descr="https://mail.google.com/mail/u/0/?ui=2&amp;ik=4aafe41e71&amp;view=fimg&amp;th=1611cc6f63f37d24&amp;attid=0.1.1&amp;disp=emb&amp;attbid=ANGjdJ-atGH1NNYyMCm2cIvJfB5lSZlEb7Tsul7cUcK0K43WEtpZl8HSsikHRgfjF5k1nwjKEKRs2QbQ40K1ATIZxbTV4Fo69MrEXttx3lprmYADUVj7jIIb1pDdhlQ&amp;sz=s0-l75-ft&amp;ats=1516638424849&amp;rm=1611cc6f63f37d24&amp;zw&amp;atsh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265" y="857251"/>
            <a:ext cx="6079519" cy="514996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28" name="Picture 4" descr="https://mail.google.com/mail/u/0/?ui=2&amp;ik=4aafe41e71&amp;view=fimg&amp;th=1611cc7a2c751b53&amp;attid=0.1.1&amp;disp=emb&amp;attbid=ANGjdJ_gfTE9GYRftYVnjzxoJHiDobzuwvCyrWSiRyOQ-lLVq4MYA79IBxj2qCtk3lQ3TVx1qnSW90ca5e-b9WyCOh55TU2yQBkmlB34YPpfeA73UMIEOOSCoApnAHg&amp;sz=s0-l75-ft&amp;ats=1516638601605&amp;rm=1611cc7a2c751b53&amp;zw&amp;atsh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" y="862212"/>
            <a:ext cx="5265103" cy="514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2451820" y="2190794"/>
            <a:ext cx="3419620" cy="19277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33291" y="4357420"/>
            <a:ext cx="3083504" cy="825979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79313" y="3558779"/>
            <a:ext cx="41977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79313" y="3716906"/>
            <a:ext cx="4145887" cy="51624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33291" y="2429415"/>
            <a:ext cx="55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37639" y="1931017"/>
            <a:ext cx="55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87175" y="1135453"/>
            <a:ext cx="65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23008" y="2235323"/>
            <a:ext cx="412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50                  80                 120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429450" y="3994159"/>
            <a:ext cx="3083504" cy="126036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533291" y="4241438"/>
            <a:ext cx="3083504" cy="115728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oon 18"/>
          <p:cNvSpPr/>
          <p:nvPr/>
        </p:nvSpPr>
        <p:spPr>
          <a:xfrm rot="9594258">
            <a:off x="3648272" y="3456413"/>
            <a:ext cx="222462" cy="624234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20" name="Moon 19"/>
          <p:cNvSpPr/>
          <p:nvPr/>
        </p:nvSpPr>
        <p:spPr>
          <a:xfrm rot="11890958">
            <a:off x="3695207" y="4291748"/>
            <a:ext cx="226282" cy="405194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38732" y="310552"/>
            <a:ext cx="7099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Inflated cuff edema fluid movement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1123976"/>
            <a:ext cx="3134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  <a:r>
              <a:rPr lang="pl-PL" sz="2400" b="1" dirty="0" err="1"/>
              <a:t>Before</a:t>
            </a:r>
            <a:r>
              <a:rPr lang="pl-PL" sz="2400" b="1" dirty="0"/>
              <a:t> </a:t>
            </a:r>
            <a:endParaRPr lang="en-US" sz="2400" b="1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40735987-14B4-4FBC-9D95-2B38CF6FB26F}"/>
              </a:ext>
            </a:extLst>
          </p:cNvPr>
          <p:cNvSpPr txBox="1"/>
          <p:nvPr/>
        </p:nvSpPr>
        <p:spPr>
          <a:xfrm>
            <a:off x="6458779" y="1135453"/>
            <a:ext cx="3365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/>
              <a:t>After</a:t>
            </a:r>
            <a:r>
              <a:rPr lang="pl-PL" sz="24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62308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BC4CB33-0A84-4264-9F0D-87CDBB2ED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677"/>
            <a:ext cx="10515600" cy="1100830"/>
          </a:xfrm>
        </p:spPr>
        <p:txBody>
          <a:bodyPr/>
          <a:lstStyle/>
          <a:p>
            <a:r>
              <a:rPr lang="pl-PL" dirty="0"/>
              <a:t>                              </a:t>
            </a:r>
            <a:r>
              <a:rPr lang="pl-PL" sz="3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SUMMERY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CFEAFE6-F609-425C-8B6E-AE374A21F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5421"/>
            <a:ext cx="10515600" cy="578824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E101A"/>
                </a:solidFill>
                <a:effectLst/>
              </a:rPr>
              <a:t>After </a:t>
            </a:r>
            <a:r>
              <a:rPr lang="pl-PL" sz="2400" b="1" dirty="0" err="1">
                <a:solidFill>
                  <a:srgbClr val="0E101A"/>
                </a:solidFill>
              </a:rPr>
              <a:t>three</a:t>
            </a:r>
            <a:r>
              <a:rPr lang="en-US" sz="2400" b="1" dirty="0">
                <a:solidFill>
                  <a:srgbClr val="0E101A"/>
                </a:solidFill>
                <a:effectLst/>
              </a:rPr>
              <a:t> consecutive days of high-pressure compression followed by short-stretch bandaging :</a:t>
            </a:r>
            <a:endParaRPr lang="pl-PL" sz="2400" b="1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sz="3600" dirty="0">
                <a:solidFill>
                  <a:srgbClr val="00B050"/>
                </a:solidFill>
                <a:effectLst/>
              </a:rPr>
              <a:t>·</a:t>
            </a:r>
            <a:r>
              <a:rPr lang="pl-PL" sz="2400" dirty="0">
                <a:solidFill>
                  <a:srgbClr val="0E101A"/>
                </a:solidFill>
                <a:effectLst/>
              </a:rPr>
              <a:t> </a:t>
            </a:r>
            <a:r>
              <a:rPr lang="en-US" sz="2000" b="1" dirty="0">
                <a:solidFill>
                  <a:srgbClr val="00B050"/>
                </a:solidFill>
                <a:effectLst/>
              </a:rPr>
              <a:t>Interface pressure</a:t>
            </a:r>
            <a:r>
              <a:rPr lang="en-US" sz="2000" b="1" dirty="0">
                <a:solidFill>
                  <a:srgbClr val="0E101A"/>
                </a:solidFill>
                <a:effectLst/>
              </a:rPr>
              <a:t> dropped by </a:t>
            </a:r>
            <a:r>
              <a:rPr lang="en-US" sz="2000" b="1" dirty="0">
                <a:solidFill>
                  <a:srgbClr val="0070C0"/>
                </a:solidFill>
                <a:effectLst/>
              </a:rPr>
              <a:t>32.6% on day </a:t>
            </a:r>
            <a:r>
              <a:rPr lang="en-US" sz="2000" b="1" dirty="0">
                <a:solidFill>
                  <a:srgbClr val="0E101A"/>
                </a:solidFill>
                <a:effectLst/>
              </a:rPr>
              <a:t>I, 22.4% on day II, and 11.2% on day III</a:t>
            </a:r>
            <a:endParaRPr lang="pl-PL" sz="2000" b="1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l-PL" sz="2000" b="1" smtClean="0">
                <a:solidFill>
                  <a:srgbClr val="00B050"/>
                </a:solidFill>
              </a:rPr>
              <a:t>Limb</a:t>
            </a:r>
            <a:r>
              <a:rPr lang="en-US" sz="2000" b="1" smtClean="0">
                <a:solidFill>
                  <a:srgbClr val="00B050"/>
                </a:solidFill>
                <a:effectLst/>
              </a:rPr>
              <a:t> </a:t>
            </a:r>
            <a:r>
              <a:rPr lang="en-US" sz="2000" b="1" dirty="0">
                <a:solidFill>
                  <a:srgbClr val="00B050"/>
                </a:solidFill>
                <a:effectLst/>
              </a:rPr>
              <a:t>circumference </a:t>
            </a:r>
            <a:r>
              <a:rPr lang="en-US" sz="2000" b="1" dirty="0">
                <a:solidFill>
                  <a:srgbClr val="0E101A"/>
                </a:solidFill>
                <a:effectLst/>
              </a:rPr>
              <a:t>decreased by </a:t>
            </a:r>
            <a:r>
              <a:rPr lang="en-US" sz="2000" b="1" dirty="0">
                <a:solidFill>
                  <a:srgbClr val="0070C0"/>
                </a:solidFill>
                <a:effectLst/>
              </a:rPr>
              <a:t>16.2% in the ankle, 15.9% in the middle calf, and 10.7% below the knee</a:t>
            </a:r>
            <a:endParaRPr lang="pl-PL" sz="2000" b="1" dirty="0">
              <a:solidFill>
                <a:srgbClr val="0070C0"/>
              </a:solidFill>
              <a:effectLst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pl-PL" sz="2000" b="1" dirty="0">
              <a:solidFill>
                <a:srgbClr val="0070C0"/>
              </a:solidFill>
              <a:effectLst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00B050"/>
                </a:solidFill>
                <a:effectLst/>
              </a:rPr>
              <a:t>Skin water concentration </a:t>
            </a:r>
            <a:r>
              <a:rPr lang="en-US" sz="2000" b="1" dirty="0">
                <a:solidFill>
                  <a:srgbClr val="0E101A"/>
                </a:solidFill>
                <a:effectLst/>
              </a:rPr>
              <a:t>decreased by </a:t>
            </a:r>
            <a:r>
              <a:rPr lang="en-US" sz="2000" b="1" dirty="0">
                <a:solidFill>
                  <a:srgbClr val="0070C0"/>
                </a:solidFill>
                <a:effectLst/>
              </a:rPr>
              <a:t>31.9% in the ankle, 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43.8%</a:t>
            </a:r>
            <a:r>
              <a:rPr lang="en-US" sz="2000" b="1" dirty="0">
                <a:solidFill>
                  <a:srgbClr val="0070C0"/>
                </a:solidFill>
                <a:effectLst/>
              </a:rPr>
              <a:t> in the middle calf, and 22.5% below the knee</a:t>
            </a:r>
            <a:endParaRPr lang="pl-PL" sz="2000" b="1" dirty="0">
              <a:solidFill>
                <a:srgbClr val="0070C0"/>
              </a:solidFill>
              <a:effectLst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B050"/>
                </a:solidFill>
                <a:effectLst/>
              </a:rPr>
              <a:t>Deep tissue stiffness </a:t>
            </a:r>
            <a:r>
              <a:rPr lang="en-US" sz="2000" b="1" dirty="0">
                <a:solidFill>
                  <a:srgbClr val="0E101A"/>
                </a:solidFill>
                <a:effectLst/>
              </a:rPr>
              <a:t>decreased by 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46.1%</a:t>
            </a:r>
            <a:r>
              <a:rPr lang="en-US" sz="2000" b="1" dirty="0">
                <a:solidFill>
                  <a:srgbClr val="0070C0"/>
                </a:solidFill>
                <a:effectLst/>
              </a:rPr>
              <a:t> in the ankle, 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58.9%</a:t>
            </a:r>
            <a:r>
              <a:rPr lang="en-US" sz="2000" b="1" dirty="0">
                <a:solidFill>
                  <a:srgbClr val="0070C0"/>
                </a:solidFill>
                <a:effectLst/>
              </a:rPr>
              <a:t> in the middle calf, and 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45.3% </a:t>
            </a:r>
            <a:r>
              <a:rPr lang="en-US" sz="2000" b="1" dirty="0">
                <a:solidFill>
                  <a:srgbClr val="0070C0"/>
                </a:solidFill>
                <a:effectLst/>
              </a:rPr>
              <a:t>below the knee</a:t>
            </a:r>
            <a:endParaRPr lang="pl-PL" sz="2000" b="1" dirty="0">
              <a:solidFill>
                <a:srgbClr val="0070C0"/>
              </a:solidFill>
              <a:effectLst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B050"/>
                </a:solidFill>
                <a:effectLst/>
              </a:rPr>
              <a:t>Skin </a:t>
            </a:r>
            <a:r>
              <a:rPr lang="pl-PL" sz="2000" b="1" dirty="0" err="1">
                <a:solidFill>
                  <a:srgbClr val="00B050"/>
                </a:solidFill>
              </a:rPr>
              <a:t>stiffness</a:t>
            </a:r>
            <a:r>
              <a:rPr lang="en-US" sz="2000" b="1" dirty="0">
                <a:solidFill>
                  <a:srgbClr val="00B050"/>
                </a:solidFill>
                <a:effectLst/>
              </a:rPr>
              <a:t> decreased </a:t>
            </a:r>
            <a:r>
              <a:rPr lang="en-US" sz="2000" b="1" dirty="0">
                <a:solidFill>
                  <a:srgbClr val="0070C0"/>
                </a:solidFill>
                <a:effectLst/>
              </a:rPr>
              <a:t>by 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50%</a:t>
            </a:r>
            <a:r>
              <a:rPr lang="pl-PL" sz="2000" b="1" dirty="0">
                <a:solidFill>
                  <a:srgbClr val="0070C0"/>
                </a:solidFill>
                <a:effectLst/>
              </a:rPr>
              <a:t> </a:t>
            </a:r>
            <a:r>
              <a:rPr lang="en-US" sz="2000" b="1" dirty="0">
                <a:solidFill>
                  <a:srgbClr val="0070C0"/>
                </a:solidFill>
                <a:effectLst/>
              </a:rPr>
              <a:t>in the foot, 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37.9%</a:t>
            </a:r>
            <a:r>
              <a:rPr lang="en-US" sz="2000" b="1" dirty="0">
                <a:solidFill>
                  <a:srgbClr val="0070C0"/>
                </a:solidFill>
                <a:effectLst/>
              </a:rPr>
              <a:t> in the ankle, 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69.6%</a:t>
            </a:r>
            <a:r>
              <a:rPr lang="en-US" sz="2000" b="1" dirty="0">
                <a:solidFill>
                  <a:srgbClr val="0070C0"/>
                </a:solidFill>
                <a:effectLst/>
              </a:rPr>
              <a:t> in the middle calf, and 27.7% below the knee</a:t>
            </a:r>
            <a:endParaRPr lang="pl-PL" sz="2000" b="1" dirty="0">
              <a:solidFill>
                <a:srgbClr val="0070C0"/>
              </a:solidFill>
              <a:effectLst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E101A"/>
                </a:solidFill>
                <a:effectLst/>
              </a:rPr>
              <a:t>Plethysmography </a:t>
            </a:r>
            <a:r>
              <a:rPr lang="pl-PL" sz="2000" b="1" dirty="0">
                <a:solidFill>
                  <a:srgbClr val="0E101A"/>
                </a:solidFill>
                <a:effectLst/>
              </a:rPr>
              <a:t>and US </a:t>
            </a:r>
            <a:r>
              <a:rPr lang="pl-PL" sz="2000" b="1" dirty="0" err="1">
                <a:solidFill>
                  <a:srgbClr val="0E101A"/>
                </a:solidFill>
                <a:effectLst/>
              </a:rPr>
              <a:t>images</a:t>
            </a:r>
            <a:r>
              <a:rPr lang="pl-PL" sz="2000" b="1" dirty="0">
                <a:solidFill>
                  <a:srgbClr val="0E101A"/>
                </a:solidFill>
                <a:effectLst/>
              </a:rPr>
              <a:t>  </a:t>
            </a:r>
            <a:r>
              <a:rPr lang="en-US" sz="2000" b="1" dirty="0">
                <a:solidFill>
                  <a:srgbClr val="0E101A"/>
                </a:solidFill>
                <a:effectLst/>
              </a:rPr>
              <a:t>showed </a:t>
            </a:r>
            <a:r>
              <a:rPr lang="pl-PL" sz="2000" b="1" dirty="0">
                <a:solidFill>
                  <a:srgbClr val="0E101A"/>
                </a:solidFill>
                <a:effectLst/>
              </a:rPr>
              <a:t>less</a:t>
            </a:r>
            <a:r>
              <a:rPr lang="en-US" sz="2000" b="1" dirty="0">
                <a:solidFill>
                  <a:srgbClr val="0E101A"/>
                </a:solidFill>
                <a:effectLst/>
              </a:rPr>
              <a:t> mobile fluid</a:t>
            </a:r>
            <a:r>
              <a:rPr lang="pl-PL" sz="2000" b="1" dirty="0">
                <a:solidFill>
                  <a:srgbClr val="0E101A"/>
                </a:solidFill>
                <a:effectLst/>
              </a:rPr>
              <a:t> in the </a:t>
            </a:r>
            <a:r>
              <a:rPr lang="pl-PL" sz="2000" b="1" dirty="0" err="1">
                <a:solidFill>
                  <a:srgbClr val="0E101A"/>
                </a:solidFill>
                <a:effectLst/>
              </a:rPr>
              <a:t>lower</a:t>
            </a:r>
            <a:r>
              <a:rPr lang="pl-PL" sz="2000" b="1" dirty="0">
                <a:solidFill>
                  <a:srgbClr val="0E101A"/>
                </a:solidFill>
                <a:effectLst/>
              </a:rPr>
              <a:t> limb </a:t>
            </a:r>
            <a:r>
              <a:rPr lang="pl-PL" sz="2000" b="1" dirty="0" err="1">
                <a:solidFill>
                  <a:srgbClr val="0E101A"/>
                </a:solidFill>
                <a:effectLst/>
              </a:rPr>
              <a:t>tissues</a:t>
            </a:r>
            <a:r>
              <a:rPr lang="pl-PL" sz="2000" b="1" dirty="0">
                <a:solidFill>
                  <a:srgbClr val="0E101A"/>
                </a:solidFill>
              </a:rPr>
              <a:t>. </a:t>
            </a:r>
            <a:endParaRPr lang="en-US" sz="2000" dirty="0">
              <a:solidFill>
                <a:srgbClr val="0E101A"/>
              </a:solidFill>
              <a:effectLst/>
            </a:endParaRPr>
          </a:p>
          <a:p>
            <a:pPr marL="0" indent="0">
              <a:buNone/>
            </a:pP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327261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1433366-B1D6-4E0E-9DF8-474360ACF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                    </a:t>
            </a:r>
            <a:r>
              <a:rPr lang="pl-PL" b="1" dirty="0">
                <a:solidFill>
                  <a:srgbClr val="FF0000"/>
                </a:solidFill>
                <a:latin typeface="+mn-lt"/>
              </a:rPr>
              <a:t>CONCLUSIONS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DE2AF70-A9DA-4B94-A8CF-AFF6E01E9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n-US" sz="32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pressure 30 min 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 compression can remove excess edema fluid 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within </a:t>
            </a:r>
            <a:r>
              <a:rPr lang="pl-PL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days 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enable adjustment of non-stretch </a:t>
            </a:r>
            <a:r>
              <a:rPr lang="pl-PL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compression</a:t>
            </a:r>
            <a:r>
              <a:rPr lang="pl-PL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stockings.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This method is</a:t>
            </a:r>
            <a:r>
              <a:rPr lang="pl-PL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(in </a:t>
            </a:r>
            <a:r>
              <a:rPr lang="pl-PL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pl-PL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cases</a:t>
            </a:r>
            <a:r>
              <a:rPr lang="pl-PL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pl-PL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circumstances</a:t>
            </a:r>
            <a:r>
              <a:rPr lang="pl-PL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more effective at the beginning of therapy than the standard 30-50mmHg bandaging as it provides an immediate effect.</a:t>
            </a:r>
            <a:endParaRPr lang="pl-PL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801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883936A-3AAB-4856-B36B-B394692E4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756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                                 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                                        </a:t>
            </a:r>
            <a:r>
              <a:rPr lang="pl-PL" sz="5400" b="1" dirty="0">
                <a:solidFill>
                  <a:srgbClr val="FF000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02523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DD2C2203-BD1E-4CE0-AAB5-B26A6C4E6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949" y="1504950"/>
            <a:ext cx="4581102" cy="3958781"/>
          </a:xfrm>
        </p:spPr>
      </p:pic>
    </p:spTree>
    <p:extLst>
      <p:ext uri="{BB962C8B-B14F-4D97-AF65-F5344CB8AC3E}">
        <p14:creationId xmlns:p14="http://schemas.microsoft.com/office/powerpoint/2010/main" val="2101517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6C760C9-884F-0309-8B4F-A106AA45D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37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7FEF70D-ED4D-44C5-BC33-C1E6E4AC1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                 </a:t>
            </a:r>
            <a:r>
              <a:rPr lang="pl-PL" sz="4000" b="1" dirty="0">
                <a:solidFill>
                  <a:srgbClr val="FF0000"/>
                </a:solidFill>
              </a:rPr>
              <a:t>INTRODUCTION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E28D9D4-8ADE-4316-85AE-B3FAD415E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05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effectLst/>
                <a:ea typeface="Calibri" panose="020F0502020204030204" pitchFamily="34" charset="0"/>
              </a:rPr>
              <a:t>In advanced lymphedema of lower limbs</a:t>
            </a:r>
            <a:r>
              <a:rPr lang="pl-PL" dirty="0">
                <a:effectLst/>
                <a:ea typeface="Calibri" panose="020F0502020204030204" pitchFamily="34" charset="0"/>
              </a:rPr>
              <a:t>,</a:t>
            </a:r>
            <a:r>
              <a:rPr lang="en-US" dirty="0">
                <a:effectLst/>
                <a:ea typeface="Calibri" panose="020F0502020204030204" pitchFamily="34" charset="0"/>
              </a:rPr>
              <a:t> stage III and IV bandaging under the routinely applied </a:t>
            </a:r>
            <a:r>
              <a:rPr lang="en-US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pressure of 30-50mmHg</a:t>
            </a:r>
            <a:r>
              <a:rPr lang="pl-PL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pl-PL" dirty="0" err="1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takes</a:t>
            </a:r>
            <a:r>
              <a:rPr lang="pl-PL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pl-PL" dirty="0" err="1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time</a:t>
            </a:r>
            <a:r>
              <a:rPr lang="pl-PL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 and </a:t>
            </a:r>
            <a:r>
              <a:rPr lang="pl-PL" dirty="0" err="1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is</a:t>
            </a:r>
            <a:r>
              <a:rPr lang="pl-PL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 not </a:t>
            </a:r>
            <a:r>
              <a:rPr lang="pl-PL" dirty="0" err="1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always</a:t>
            </a:r>
            <a:r>
              <a:rPr lang="pl-PL" dirty="0">
                <a:solidFill>
                  <a:srgbClr val="00B050"/>
                </a:solidFill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effective</a:t>
            </a:r>
            <a:r>
              <a:rPr lang="en-US" dirty="0">
                <a:effectLst/>
                <a:ea typeface="Calibri" panose="020F0502020204030204" pitchFamily="34" charset="0"/>
              </a:rPr>
              <a:t>. </a:t>
            </a:r>
            <a:r>
              <a:rPr lang="en-US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This is caused by stiffness of skin and subcutaneous tissue due to fibrosis. </a:t>
            </a:r>
            <a:r>
              <a:rPr lang="en-US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Edema fluid  </a:t>
            </a:r>
            <a:r>
              <a:rPr lang="en-US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accumulat</a:t>
            </a:r>
            <a:r>
              <a:rPr lang="pl-PL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es</a:t>
            </a:r>
            <a:r>
              <a:rPr lang="en-US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in multiple “lakes” </a:t>
            </a:r>
            <a:r>
              <a:rPr lang="pl-PL" dirty="0" err="1">
                <a:solidFill>
                  <a:srgbClr val="0070C0"/>
                </a:solidFill>
                <a:ea typeface="Calibri" panose="020F0502020204030204" pitchFamily="34" charset="0"/>
              </a:rPr>
              <a:t>that</a:t>
            </a:r>
            <a:r>
              <a:rPr lang="en-US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can be seen on the ICG lymphography. </a:t>
            </a:r>
            <a:r>
              <a:rPr lang="en-US" dirty="0">
                <a:effectLst/>
                <a:ea typeface="Calibri" panose="020F0502020204030204" pitchFamily="34" charset="0"/>
              </a:rPr>
              <a:t>Evacuation of the stagnant fluid requires high external compression force and subsequent adjustment of non-stretch stockings to the decreased limb size.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7111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9709A6F-7980-4DF6-8028-C905F513A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4388"/>
            <a:ext cx="5505450" cy="68850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91B165DA-C822-4A94-8E07-0721017E0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275" y="0"/>
            <a:ext cx="4657725" cy="2533649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xmlns="" id="{B22C0F6A-BF89-4B97-A8D7-CD02C8A81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417" y="2162175"/>
            <a:ext cx="4519613" cy="253364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8258DAB-736C-4F23-80EB-747D26F71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456" y="3878198"/>
            <a:ext cx="3895725" cy="276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752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210018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2225"/>
            <a:ext cx="6574536" cy="6813550"/>
          </a:xfrm>
        </p:spPr>
      </p:pic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322581" y="578169"/>
            <a:ext cx="5486399" cy="5400203"/>
            <a:chOff x="376" y="432"/>
            <a:chExt cx="3456" cy="3079"/>
          </a:xfrm>
        </p:grpSpPr>
        <p:sp>
          <p:nvSpPr>
            <p:cNvPr id="32780" name="AutoShape 4"/>
            <p:cNvSpPr>
              <a:spLocks noChangeArrowheads="1"/>
            </p:cNvSpPr>
            <p:nvPr/>
          </p:nvSpPr>
          <p:spPr bwMode="auto">
            <a:xfrm>
              <a:off x="2968" y="1718"/>
              <a:ext cx="864" cy="306"/>
            </a:xfrm>
            <a:prstGeom prst="rightArrow">
              <a:avLst>
                <a:gd name="adj1" fmla="val 50000"/>
                <a:gd name="adj2" fmla="val 70588"/>
              </a:avLst>
            </a:prstGeom>
            <a:solidFill>
              <a:srgbClr val="800000"/>
            </a:solidFill>
            <a:ln w="9525" algn="ctr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pl-PL" altLang="pl-PL" sz="1800">
                <a:solidFill>
                  <a:prstClr val="black"/>
                </a:solidFill>
              </a:endParaRPr>
            </a:p>
          </p:txBody>
        </p:sp>
        <p:sp>
          <p:nvSpPr>
            <p:cNvPr id="32781" name="AutoShape 5"/>
            <p:cNvSpPr>
              <a:spLocks noChangeArrowheads="1"/>
            </p:cNvSpPr>
            <p:nvPr/>
          </p:nvSpPr>
          <p:spPr bwMode="auto">
            <a:xfrm>
              <a:off x="3072" y="2893"/>
              <a:ext cx="288" cy="240"/>
            </a:xfrm>
            <a:prstGeom prst="rightArrow">
              <a:avLst>
                <a:gd name="adj1" fmla="val 50000"/>
                <a:gd name="adj2" fmla="val 30000"/>
              </a:avLst>
            </a:prstGeom>
            <a:solidFill>
              <a:srgbClr val="800000"/>
            </a:solidFill>
            <a:ln w="9525" algn="ctr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pl-PL" altLang="pl-PL" sz="1800">
                <a:solidFill>
                  <a:prstClr val="black"/>
                </a:solidFill>
              </a:endParaRPr>
            </a:p>
          </p:txBody>
        </p:sp>
        <p:sp>
          <p:nvSpPr>
            <p:cNvPr id="32782" name="AutoShape 6"/>
            <p:cNvSpPr>
              <a:spLocks noChangeArrowheads="1"/>
            </p:cNvSpPr>
            <p:nvPr/>
          </p:nvSpPr>
          <p:spPr bwMode="auto">
            <a:xfrm>
              <a:off x="3216" y="847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rgbClr val="800000"/>
            </a:solidFill>
            <a:ln w="9525" algn="ctr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pl-PL" altLang="pl-PL" sz="1800">
                <a:solidFill>
                  <a:prstClr val="black"/>
                </a:solidFill>
              </a:endParaRPr>
            </a:p>
          </p:txBody>
        </p:sp>
        <p:sp>
          <p:nvSpPr>
            <p:cNvPr id="32783" name="Text Box 7"/>
            <p:cNvSpPr txBox="1">
              <a:spLocks noChangeArrowheads="1"/>
            </p:cNvSpPr>
            <p:nvPr/>
          </p:nvSpPr>
          <p:spPr bwMode="auto">
            <a:xfrm>
              <a:off x="451" y="432"/>
              <a:ext cx="832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pl-PL" altLang="pl-PL" sz="2200">
                  <a:solidFill>
                    <a:prstClr val="black"/>
                  </a:solidFill>
                </a:rPr>
                <a:t>Epidermis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pl-PL" sz="2200">
                <a:solidFill>
                  <a:prstClr val="black"/>
                </a:solidFill>
              </a:endParaRPr>
            </a:p>
          </p:txBody>
        </p:sp>
        <p:sp>
          <p:nvSpPr>
            <p:cNvPr id="32784" name="Text Box 8"/>
            <p:cNvSpPr txBox="1">
              <a:spLocks noChangeArrowheads="1"/>
            </p:cNvSpPr>
            <p:nvPr/>
          </p:nvSpPr>
          <p:spPr bwMode="auto">
            <a:xfrm>
              <a:off x="414" y="928"/>
              <a:ext cx="91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pl-PL" altLang="pl-PL" sz="2200">
                  <a:solidFill>
                    <a:prstClr val="black"/>
                  </a:solidFill>
                </a:rPr>
                <a:t>Superficial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pl-PL" altLang="pl-PL" sz="2200">
                  <a:solidFill>
                    <a:prstClr val="black"/>
                  </a:solidFill>
                </a:rPr>
                <a:t>plexus</a:t>
              </a:r>
              <a:endParaRPr lang="en-US" altLang="pl-PL" sz="2200">
                <a:solidFill>
                  <a:prstClr val="black"/>
                </a:solidFill>
              </a:endParaRPr>
            </a:p>
          </p:txBody>
        </p:sp>
        <p:sp>
          <p:nvSpPr>
            <p:cNvPr id="32785" name="Text Box 9"/>
            <p:cNvSpPr txBox="1">
              <a:spLocks noChangeArrowheads="1"/>
            </p:cNvSpPr>
            <p:nvPr/>
          </p:nvSpPr>
          <p:spPr bwMode="auto">
            <a:xfrm>
              <a:off x="553" y="1795"/>
              <a:ext cx="72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pl-PL" altLang="pl-PL" sz="2200">
                  <a:solidFill>
                    <a:prstClr val="black"/>
                  </a:solidFill>
                </a:rPr>
                <a:t>Subcutis</a:t>
              </a:r>
              <a:endParaRPr lang="en-US" altLang="pl-PL" sz="2200">
                <a:solidFill>
                  <a:prstClr val="black"/>
                </a:solidFill>
              </a:endParaRPr>
            </a:p>
          </p:txBody>
        </p:sp>
        <p:sp>
          <p:nvSpPr>
            <p:cNvPr id="32786" name="Text Box 10"/>
            <p:cNvSpPr txBox="1">
              <a:spLocks noChangeArrowheads="1"/>
            </p:cNvSpPr>
            <p:nvPr/>
          </p:nvSpPr>
          <p:spPr bwMode="auto">
            <a:xfrm>
              <a:off x="538" y="2803"/>
              <a:ext cx="548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pl-PL" altLang="pl-PL" sz="2200">
                  <a:solidFill>
                    <a:prstClr val="black"/>
                  </a:solidFill>
                </a:rPr>
                <a:t>Fascia</a:t>
              </a:r>
              <a:endParaRPr lang="en-US" altLang="pl-PL" sz="2200">
                <a:solidFill>
                  <a:prstClr val="black"/>
                </a:solidFill>
              </a:endParaRPr>
            </a:p>
          </p:txBody>
        </p:sp>
        <p:sp>
          <p:nvSpPr>
            <p:cNvPr id="32787" name="Text Box 11"/>
            <p:cNvSpPr txBox="1">
              <a:spLocks noChangeArrowheads="1"/>
            </p:cNvSpPr>
            <p:nvPr/>
          </p:nvSpPr>
          <p:spPr bwMode="auto">
            <a:xfrm>
              <a:off x="376" y="3072"/>
              <a:ext cx="1055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pl-PL" altLang="pl-PL" sz="2200">
                  <a:solidFill>
                    <a:prstClr val="black"/>
                  </a:solidFill>
                </a:rPr>
                <a:t>Perimuscular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pl-PL" altLang="pl-PL" sz="2200">
                  <a:solidFill>
                    <a:prstClr val="black"/>
                  </a:solidFill>
                </a:rPr>
                <a:t>space</a:t>
              </a:r>
              <a:endParaRPr lang="en-US" altLang="pl-PL" sz="220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2">
            <a:extLst>
              <a:ext uri="{FF2B5EF4-FFF2-40B4-BE49-F238E27FC236}">
                <a16:creationId xmlns:a16="http://schemas.microsoft.com/office/drawing/2014/main" xmlns="" id="{867A55C5-D327-0244-49C2-48A54AE29C0B}"/>
              </a:ext>
            </a:extLst>
          </p:cNvPr>
          <p:cNvGrpSpPr>
            <a:grpSpLocks/>
          </p:cNvGrpSpPr>
          <p:nvPr/>
        </p:nvGrpSpPr>
        <p:grpSpPr bwMode="auto">
          <a:xfrm>
            <a:off x="6658610" y="44450"/>
            <a:ext cx="5533390" cy="6813550"/>
            <a:chOff x="340" y="191"/>
            <a:chExt cx="1587" cy="3848"/>
          </a:xfrm>
        </p:grpSpPr>
        <p:pic>
          <p:nvPicPr>
            <p:cNvPr id="16" name="Picture 3" descr="am001">
              <a:extLst>
                <a:ext uri="{FF2B5EF4-FFF2-40B4-BE49-F238E27FC236}">
                  <a16:creationId xmlns:a16="http://schemas.microsoft.com/office/drawing/2014/main" xmlns="" id="{4DADCA74-203F-B848-F9E1-BFD34D72A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7"/>
            <a:stretch>
              <a:fillRect/>
            </a:stretch>
          </p:blipFill>
          <p:spPr bwMode="auto">
            <a:xfrm>
              <a:off x="340" y="191"/>
              <a:ext cx="1587" cy="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 descr="am002">
              <a:extLst>
                <a:ext uri="{FF2B5EF4-FFF2-40B4-BE49-F238E27FC236}">
                  <a16:creationId xmlns:a16="http://schemas.microsoft.com/office/drawing/2014/main" xmlns="" id="{6C906648-D7DE-8C75-AC32-CAF51D3DB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480"/>
              <a:ext cx="1587" cy="1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 descr="am003">
              <a:extLst>
                <a:ext uri="{FF2B5EF4-FFF2-40B4-BE49-F238E27FC236}">
                  <a16:creationId xmlns:a16="http://schemas.microsoft.com/office/drawing/2014/main" xmlns="" id="{5382F28C-1F29-B66A-AE7B-69EEBB1712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750"/>
              <a:ext cx="1587" cy="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7CD41749-9011-A8C2-3D73-879350D89A0A}"/>
              </a:ext>
            </a:extLst>
          </p:cNvPr>
          <p:cNvSpPr txBox="1"/>
          <p:nvPr/>
        </p:nvSpPr>
        <p:spPr>
          <a:xfrm>
            <a:off x="8346693" y="3136612"/>
            <a:ext cx="18996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3200" b="1" dirty="0">
                <a:solidFill>
                  <a:srgbClr val="002060"/>
                </a:solidFill>
                <a:cs typeface="Arial" panose="020B0604020202020204" pitchFamily="34" charset="0"/>
              </a:rPr>
              <a:t>30 mmHg</a:t>
            </a:r>
            <a:endParaRPr lang="pl-PL" sz="3200" dirty="0"/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xmlns="" id="{C77A7C4F-E038-C328-CCB9-7EA945099A0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933974" y="2509810"/>
            <a:ext cx="504825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l-PL" altLang="pl-PL">
              <a:cs typeface="Arial" panose="020B0604020202020204" pitchFamily="34" charset="0"/>
            </a:endParaRPr>
          </a:p>
        </p:txBody>
      </p:sp>
      <p:sp>
        <p:nvSpPr>
          <p:cNvPr id="23" name="AutoShape 7">
            <a:extLst>
              <a:ext uri="{FF2B5EF4-FFF2-40B4-BE49-F238E27FC236}">
                <a16:creationId xmlns:a16="http://schemas.microsoft.com/office/drawing/2014/main" xmlns="" id="{EA97F258-EA90-14AC-8F87-30089945A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9233" y="3086073"/>
            <a:ext cx="504825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l-PL" altLang="pl-PL">
              <a:cs typeface="Arial" panose="020B0604020202020204" pitchFamily="34" charset="0"/>
            </a:endParaRPr>
          </a:p>
        </p:txBody>
      </p:sp>
      <p:sp>
        <p:nvSpPr>
          <p:cNvPr id="24" name="AutoShape 9">
            <a:extLst>
              <a:ext uri="{FF2B5EF4-FFF2-40B4-BE49-F238E27FC236}">
                <a16:creationId xmlns:a16="http://schemas.microsoft.com/office/drawing/2014/main" xmlns="" id="{F87A8334-A453-224E-B6B4-BBF5827F625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933973" y="3899880"/>
            <a:ext cx="504825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l-PL" altLang="pl-PL">
              <a:cs typeface="Arial" panose="020B0604020202020204" pitchFamily="34" charset="0"/>
            </a:endParaRPr>
          </a:p>
        </p:txBody>
      </p:sp>
      <p:sp>
        <p:nvSpPr>
          <p:cNvPr id="25" name="AutoShape 10">
            <a:extLst>
              <a:ext uri="{FF2B5EF4-FFF2-40B4-BE49-F238E27FC236}">
                <a16:creationId xmlns:a16="http://schemas.microsoft.com/office/drawing/2014/main" xmlns="" id="{DACCEB46-3C34-DFFE-F36F-1CB6FE5147D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683533" y="3097332"/>
            <a:ext cx="504825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l-PL" altLang="pl-PL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546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BA768D8-5CD1-40E2-9CC5-635E62461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080" y="1648872"/>
            <a:ext cx="9930384" cy="4741355"/>
          </a:xfrm>
        </p:spPr>
        <p:txBody>
          <a:bodyPr/>
          <a:lstStyle/>
          <a:p>
            <a:pPr marL="0" indent="0">
              <a:buNone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apply </a:t>
            </a: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rubber </a:t>
            </a:r>
            <a:r>
              <a:rPr lang="en-US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bandag</a:t>
            </a:r>
            <a:r>
              <a:rPr lang="pl-PL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</a:t>
            </a: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foot and calf under the pressure of </a:t>
            </a:r>
            <a:r>
              <a:rPr lang="pl-PL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r>
              <a:rPr lang="en-US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 to 125mmHg for 30 min on 3 consecutive days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evaluate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changes in circumference, skin water concentration, skin and subcutaneous tissue stiffness, and fluid evacuation volume on plethysmography</a:t>
            </a:r>
            <a:endParaRPr lang="pl-PL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A8ED474-03B6-413B-851D-9A5DDBA347FD}"/>
              </a:ext>
            </a:extLst>
          </p:cNvPr>
          <p:cNvSpPr txBox="1"/>
          <p:nvPr/>
        </p:nvSpPr>
        <p:spPr>
          <a:xfrm>
            <a:off x="2886837" y="695325"/>
            <a:ext cx="529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                                        </a:t>
            </a:r>
            <a:r>
              <a:rPr lang="pl-PL" sz="5400" b="1" dirty="0">
                <a:solidFill>
                  <a:srgbClr val="FF0000"/>
                </a:solidFill>
              </a:rPr>
              <a:t>AIM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B95DA777-97F4-8E5A-842A-981BB9437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650" y="3276600"/>
            <a:ext cx="4581102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55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C6403EE-0080-45F9-89B3-6D88B7802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        </a:t>
            </a:r>
            <a:r>
              <a:rPr lang="pl-PL" sz="4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MATERIAL and METHODS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92F9CEE-39CC-4277-B218-5C8AD181B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705" y="1690688"/>
            <a:ext cx="10515600" cy="4495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Thirty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limbs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 21 </a:t>
            </a:r>
            <a:r>
              <a:rPr lang="en-US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patients with lymphedema stage III 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of post-inflammatory type were included. </a:t>
            </a: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atients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with acute inflammatory symptoms, venous thrombosis, profuse varices, obesity and cardiac insufficiency edema</a:t>
            </a:r>
            <a:r>
              <a:rPr lang="pl-PL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pl-PL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xcluded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10 cm wide rubber bandage 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was applied </a:t>
            </a:r>
            <a:r>
              <a:rPr lang="en-US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 foot and calf</a:t>
            </a:r>
            <a:r>
              <a:rPr lang="pl-PL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for 30 min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The interface pressure on </a:t>
            </a:r>
            <a:r>
              <a:rPr lang="en-US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Picopress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was </a:t>
            </a:r>
            <a:r>
              <a:rPr lang="pl-PL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0 to 130 mmHg</a:t>
            </a:r>
            <a:r>
              <a:rPr lang="pl-PL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 30 min of </a:t>
            </a:r>
            <a:r>
              <a:rPr lang="pl-PL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rubber</a:t>
            </a: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bandage</a:t>
            </a: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pl-PL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stretch</a:t>
            </a: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bandages</a:t>
            </a: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 applied </a:t>
            </a:r>
            <a:r>
              <a:rPr lang="pl-PL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until</a:t>
            </a: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pl-PL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Mobiderm</a:t>
            </a: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pl-PL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Biflexideal</a:t>
            </a: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Thuasne</a:t>
            </a: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pl-PL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pl-PL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imb</a:t>
            </a:r>
            <a:r>
              <a:rPr lang="en-US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circumference</a:t>
            </a:r>
            <a:r>
              <a:rPr lang="pl-PL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skin </a:t>
            </a:r>
            <a:r>
              <a:rPr lang="pl-PL" dirty="0" err="1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pl-PL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concentration</a:t>
            </a:r>
            <a:r>
              <a:rPr lang="pl-PL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err="1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eep</a:t>
            </a:r>
            <a:r>
              <a:rPr lang="en-US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tissue tonometry</a:t>
            </a:r>
            <a:r>
              <a:rPr lang="pl-PL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skin durometry</a:t>
            </a:r>
            <a:r>
              <a:rPr lang="en-US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and drop of interface pressure were measured. </a:t>
            </a:r>
            <a:r>
              <a:rPr lang="pl-PL" dirty="0" err="1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Ultrasound</a:t>
            </a:r>
            <a:r>
              <a:rPr lang="pl-PL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examination</a:t>
            </a:r>
            <a:r>
              <a:rPr lang="pl-PL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train gauge plethysmography </a:t>
            </a:r>
            <a:r>
              <a:rPr lang="pl-PL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done before and after compression</a:t>
            </a:r>
            <a:r>
              <a:rPr lang="pl-PL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l-PL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pl-PL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patients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5346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851EEB4A-B7F0-4836-A85E-B2DB77B901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019558"/>
              </p:ext>
            </p:extLst>
          </p:nvPr>
        </p:nvGraphicFramePr>
        <p:xfrm>
          <a:off x="1012722" y="983225"/>
          <a:ext cx="10166555" cy="5358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1545D305-757C-49C7-ABF7-7524F2461EE9}"/>
              </a:ext>
            </a:extLst>
          </p:cNvPr>
          <p:cNvSpPr txBox="1"/>
          <p:nvPr/>
        </p:nvSpPr>
        <p:spPr>
          <a:xfrm>
            <a:off x="4145872" y="176135"/>
            <a:ext cx="4199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Interface </a:t>
            </a:r>
            <a:r>
              <a:rPr lang="pl-PL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(n=26)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BB31D83E-7811-4D39-8FDE-AE9F48D6C139}"/>
              </a:ext>
            </a:extLst>
          </p:cNvPr>
          <p:cNvSpPr txBox="1"/>
          <p:nvPr/>
        </p:nvSpPr>
        <p:spPr>
          <a:xfrm>
            <a:off x="745724" y="415485"/>
            <a:ext cx="1003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mmHg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xmlns="" id="{117847E6-66D4-4EF8-98FA-A248A0C74CAA}"/>
              </a:ext>
            </a:extLst>
          </p:cNvPr>
          <p:cNvCxnSpPr/>
          <p:nvPr/>
        </p:nvCxnSpPr>
        <p:spPr>
          <a:xfrm>
            <a:off x="2175029" y="1331650"/>
            <a:ext cx="1615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6186FF5F-D24E-47A0-8B0F-AEB89770C6C4}"/>
              </a:ext>
            </a:extLst>
          </p:cNvPr>
          <p:cNvCxnSpPr/>
          <p:nvPr/>
        </p:nvCxnSpPr>
        <p:spPr>
          <a:xfrm>
            <a:off x="5433134" y="1793290"/>
            <a:ext cx="162461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70F369AE-2092-4C4E-89C4-386B7CE8797A}"/>
              </a:ext>
            </a:extLst>
          </p:cNvPr>
          <p:cNvSpPr txBox="1"/>
          <p:nvPr/>
        </p:nvSpPr>
        <p:spPr>
          <a:xfrm>
            <a:off x="2752078" y="896645"/>
            <a:ext cx="683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  </a:t>
            </a:r>
            <a:r>
              <a:rPr lang="pl-PL" sz="2000" b="1" dirty="0"/>
              <a:t>*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93337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6658B482-E0D8-47AF-9235-B05BD9E349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1365113"/>
              </p:ext>
            </p:extLst>
          </p:nvPr>
        </p:nvGraphicFramePr>
        <p:xfrm>
          <a:off x="125619" y="1012054"/>
          <a:ext cx="2956560" cy="5699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xmlns="" id="{85CE69BE-BB8F-4B04-B9AF-E401FD69F4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337619"/>
              </p:ext>
            </p:extLst>
          </p:nvPr>
        </p:nvGraphicFramePr>
        <p:xfrm>
          <a:off x="2968101" y="949911"/>
          <a:ext cx="3123164" cy="5699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xmlns="" id="{9CCEFA74-376D-4941-85DD-0BAF91CB3E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018692"/>
              </p:ext>
            </p:extLst>
          </p:nvPr>
        </p:nvGraphicFramePr>
        <p:xfrm>
          <a:off x="6091265" y="878890"/>
          <a:ext cx="2956560" cy="5766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xmlns="" id="{909EBC7D-30F6-405F-87ED-98C1B748C4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4341674"/>
              </p:ext>
            </p:extLst>
          </p:nvPr>
        </p:nvGraphicFramePr>
        <p:xfrm>
          <a:off x="9047824" y="949911"/>
          <a:ext cx="3018557" cy="5699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C4D39F73-CE51-4D1C-9C79-2B3DE8F87A01}"/>
              </a:ext>
            </a:extLst>
          </p:cNvPr>
          <p:cNvSpPr txBox="1"/>
          <p:nvPr/>
        </p:nvSpPr>
        <p:spPr>
          <a:xfrm>
            <a:off x="3408803" y="263789"/>
            <a:ext cx="53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Limb </a:t>
            </a:r>
            <a:r>
              <a:rPr lang="pl-PL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circumferences</a:t>
            </a:r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(cm), n= 30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xmlns="" id="{D3038946-233C-40FC-9CDE-F9BDD2BB057E}"/>
              </a:ext>
            </a:extLst>
          </p:cNvPr>
          <p:cNvCxnSpPr/>
          <p:nvPr/>
        </p:nvCxnSpPr>
        <p:spPr>
          <a:xfrm>
            <a:off x="736847" y="1935332"/>
            <a:ext cx="205961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B37CF24D-7240-4DB1-A837-90C2FF2D3DB7}"/>
              </a:ext>
            </a:extLst>
          </p:cNvPr>
          <p:cNvSpPr txBox="1"/>
          <p:nvPr/>
        </p:nvSpPr>
        <p:spPr>
          <a:xfrm>
            <a:off x="1518082" y="1669001"/>
            <a:ext cx="355106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*</a:t>
            </a:r>
            <a:endParaRPr lang="en-US" sz="2000" dirty="0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xmlns="" id="{DFD9890E-B589-4A10-ADB6-BB9EFFA367EC}"/>
              </a:ext>
            </a:extLst>
          </p:cNvPr>
          <p:cNvCxnSpPr>
            <a:cxnSpLocks/>
          </p:cNvCxnSpPr>
          <p:nvPr/>
        </p:nvCxnSpPr>
        <p:spPr>
          <a:xfrm>
            <a:off x="3568824" y="2317072"/>
            <a:ext cx="206849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xmlns="" id="{BB39DF49-2E2E-42AC-B35A-0FFEA8C73B3C}"/>
              </a:ext>
            </a:extLst>
          </p:cNvPr>
          <p:cNvCxnSpPr/>
          <p:nvPr/>
        </p:nvCxnSpPr>
        <p:spPr>
          <a:xfrm>
            <a:off x="6551721" y="2069110"/>
            <a:ext cx="225492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DD3AC371-55CD-4AF8-A558-CBA79D5CA288}"/>
              </a:ext>
            </a:extLst>
          </p:cNvPr>
          <p:cNvSpPr txBox="1"/>
          <p:nvPr/>
        </p:nvSpPr>
        <p:spPr>
          <a:xfrm>
            <a:off x="125618" y="613174"/>
            <a:ext cx="531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753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09333E80-A52A-4FBC-B2B6-E3E47E4713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2592940"/>
              </p:ext>
            </p:extLst>
          </p:nvPr>
        </p:nvGraphicFramePr>
        <p:xfrm>
          <a:off x="300656" y="892207"/>
          <a:ext cx="2786330" cy="596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xmlns="" id="{CD642802-2EC8-4D6F-8686-830A8BE6A7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0477908"/>
              </p:ext>
            </p:extLst>
          </p:nvPr>
        </p:nvGraphicFramePr>
        <p:xfrm>
          <a:off x="3078851" y="772359"/>
          <a:ext cx="2944645" cy="5619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xmlns="" id="{7F2114C7-B76B-4A68-B668-FB6BBB8E6D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5176521"/>
              </p:ext>
            </p:extLst>
          </p:nvPr>
        </p:nvGraphicFramePr>
        <p:xfrm>
          <a:off x="6023498" y="703375"/>
          <a:ext cx="3021368" cy="5779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xmlns="" id="{3DBC7441-A675-4EAE-A309-47398EE9C1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863283"/>
              </p:ext>
            </p:extLst>
          </p:nvPr>
        </p:nvGraphicFramePr>
        <p:xfrm>
          <a:off x="9044867" y="743532"/>
          <a:ext cx="3021587" cy="5739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AD9686EE-72D4-4F87-9277-865A682E815F}"/>
              </a:ext>
            </a:extLst>
          </p:cNvPr>
          <p:cNvSpPr txBox="1"/>
          <p:nvPr/>
        </p:nvSpPr>
        <p:spPr>
          <a:xfrm>
            <a:off x="212843" y="1411549"/>
            <a:ext cx="47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%</a:t>
            </a:r>
            <a:endParaRPr lang="en-US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D0A5F11-521B-48A4-BF4C-6A3D26EF5779}"/>
              </a:ext>
            </a:extLst>
          </p:cNvPr>
          <p:cNvSpPr txBox="1"/>
          <p:nvPr/>
        </p:nvSpPr>
        <p:spPr>
          <a:xfrm>
            <a:off x="2574523" y="186431"/>
            <a:ext cx="647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                </a:t>
            </a:r>
            <a:r>
              <a:rPr lang="pl-PL" sz="2800" b="1" dirty="0">
                <a:solidFill>
                  <a:srgbClr val="FF0000"/>
                </a:solidFill>
              </a:rPr>
              <a:t>Skin </a:t>
            </a:r>
            <a:r>
              <a:rPr lang="pl-PL" sz="2800" b="1" dirty="0" err="1">
                <a:solidFill>
                  <a:srgbClr val="FF0000"/>
                </a:solidFill>
              </a:rPr>
              <a:t>water</a:t>
            </a:r>
            <a:r>
              <a:rPr lang="pl-PL" sz="2800" b="1" dirty="0">
                <a:solidFill>
                  <a:srgbClr val="FF0000"/>
                </a:solidFill>
              </a:rPr>
              <a:t> </a:t>
            </a:r>
            <a:r>
              <a:rPr lang="pl-PL" sz="2800" b="1" dirty="0" err="1">
                <a:solidFill>
                  <a:srgbClr val="FF0000"/>
                </a:solidFill>
              </a:rPr>
              <a:t>concentration</a:t>
            </a:r>
            <a:r>
              <a:rPr lang="pl-PL" sz="2800" b="1" dirty="0">
                <a:solidFill>
                  <a:srgbClr val="FF0000"/>
                </a:solidFill>
              </a:rPr>
              <a:t> </a:t>
            </a:r>
            <a:r>
              <a:rPr lang="pl-PL" sz="2800" b="1">
                <a:solidFill>
                  <a:srgbClr val="FF0000"/>
                </a:solidFill>
              </a:rPr>
              <a:t>(%), (n</a:t>
            </a:r>
            <a:r>
              <a:rPr lang="pl-PL" sz="2800" b="1" dirty="0">
                <a:solidFill>
                  <a:srgbClr val="FF0000"/>
                </a:solidFill>
              </a:rPr>
              <a:t>= 8)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xmlns="" id="{B175A35E-12C5-48A9-B46B-BDCCD40ABD65}"/>
              </a:ext>
            </a:extLst>
          </p:cNvPr>
          <p:cNvCxnSpPr/>
          <p:nvPr/>
        </p:nvCxnSpPr>
        <p:spPr>
          <a:xfrm flipV="1">
            <a:off x="989860" y="2467992"/>
            <a:ext cx="0" cy="72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xmlns="" id="{01949411-ABB0-4383-AA01-0017EBF79C41}"/>
              </a:ext>
            </a:extLst>
          </p:cNvPr>
          <p:cNvCxnSpPr>
            <a:cxnSpLocks/>
          </p:cNvCxnSpPr>
          <p:nvPr/>
        </p:nvCxnSpPr>
        <p:spPr>
          <a:xfrm>
            <a:off x="3613211" y="1292008"/>
            <a:ext cx="197084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xmlns="" id="{2014B006-30C0-41E8-B9EF-856BD0DCB60E}"/>
              </a:ext>
            </a:extLst>
          </p:cNvPr>
          <p:cNvCxnSpPr>
            <a:cxnSpLocks/>
          </p:cNvCxnSpPr>
          <p:nvPr/>
        </p:nvCxnSpPr>
        <p:spPr>
          <a:xfrm>
            <a:off x="3790764" y="1498561"/>
            <a:ext cx="45276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xmlns="" id="{823B14E1-7F47-409A-96EB-A2FDF016C0BB}"/>
              </a:ext>
            </a:extLst>
          </p:cNvPr>
          <p:cNvCxnSpPr>
            <a:cxnSpLocks/>
          </p:cNvCxnSpPr>
          <p:nvPr/>
        </p:nvCxnSpPr>
        <p:spPr>
          <a:xfrm>
            <a:off x="4052656" y="1777350"/>
            <a:ext cx="381740" cy="35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F64DCCE2-2EBA-4BD0-B3DD-E7E421F84ACF}"/>
              </a:ext>
            </a:extLst>
          </p:cNvPr>
          <p:cNvSpPr txBox="1"/>
          <p:nvPr/>
        </p:nvSpPr>
        <p:spPr>
          <a:xfrm>
            <a:off x="4776185" y="994298"/>
            <a:ext cx="390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*</a:t>
            </a:r>
            <a:endParaRPr lang="en-US" sz="2000" b="1" dirty="0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xmlns="" id="{CD9BFBA7-115A-48E4-AF17-18D52A3362D4}"/>
              </a:ext>
            </a:extLst>
          </p:cNvPr>
          <p:cNvSpPr txBox="1"/>
          <p:nvPr/>
        </p:nvSpPr>
        <p:spPr>
          <a:xfrm>
            <a:off x="3889710" y="1237846"/>
            <a:ext cx="362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*</a:t>
            </a:r>
            <a:endParaRPr lang="en-US" sz="2000" b="1" dirty="0"/>
          </a:p>
        </p:txBody>
      </p:sp>
      <p:cxnSp>
        <p:nvCxnSpPr>
          <p:cNvPr id="32" name="Łącznik prosty 31">
            <a:extLst>
              <a:ext uri="{FF2B5EF4-FFF2-40B4-BE49-F238E27FC236}">
                <a16:creationId xmlns:a16="http://schemas.microsoft.com/office/drawing/2014/main" xmlns="" id="{10DC2846-C47B-459A-8925-0BF4FE280987}"/>
              </a:ext>
            </a:extLst>
          </p:cNvPr>
          <p:cNvCxnSpPr/>
          <p:nvPr/>
        </p:nvCxnSpPr>
        <p:spPr>
          <a:xfrm>
            <a:off x="6542843" y="1544794"/>
            <a:ext cx="212176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xmlns="" id="{0ECD79A0-890F-4FB4-89EB-EF5B8C9B934B}"/>
              </a:ext>
            </a:extLst>
          </p:cNvPr>
          <p:cNvCxnSpPr/>
          <p:nvPr/>
        </p:nvCxnSpPr>
        <p:spPr>
          <a:xfrm>
            <a:off x="6542843" y="1851902"/>
            <a:ext cx="40837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Łącznik prosty 35">
            <a:extLst>
              <a:ext uri="{FF2B5EF4-FFF2-40B4-BE49-F238E27FC236}">
                <a16:creationId xmlns:a16="http://schemas.microsoft.com/office/drawing/2014/main" xmlns="" id="{70369B21-F974-4221-9D2C-8EFDA71D69C6}"/>
              </a:ext>
            </a:extLst>
          </p:cNvPr>
          <p:cNvCxnSpPr>
            <a:cxnSpLocks/>
          </p:cNvCxnSpPr>
          <p:nvPr/>
        </p:nvCxnSpPr>
        <p:spPr>
          <a:xfrm>
            <a:off x="6951216" y="2780528"/>
            <a:ext cx="45276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pole tekstowe 36">
            <a:extLst>
              <a:ext uri="{FF2B5EF4-FFF2-40B4-BE49-F238E27FC236}">
                <a16:creationId xmlns:a16="http://schemas.microsoft.com/office/drawing/2014/main" xmlns="" id="{47F90BC9-92AC-4B56-BDEF-A1C60FB9F958}"/>
              </a:ext>
            </a:extLst>
          </p:cNvPr>
          <p:cNvSpPr txBox="1"/>
          <p:nvPr/>
        </p:nvSpPr>
        <p:spPr>
          <a:xfrm>
            <a:off x="7403977" y="1225119"/>
            <a:ext cx="713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*</a:t>
            </a:r>
            <a:endParaRPr lang="en-US" sz="2000" dirty="0"/>
          </a:p>
        </p:txBody>
      </p:sp>
      <p:cxnSp>
        <p:nvCxnSpPr>
          <p:cNvPr id="40" name="Łącznik prosty 39">
            <a:extLst>
              <a:ext uri="{FF2B5EF4-FFF2-40B4-BE49-F238E27FC236}">
                <a16:creationId xmlns:a16="http://schemas.microsoft.com/office/drawing/2014/main" xmlns="" id="{2B1CE912-D4AE-4018-A7E8-BD9D0F991E7E}"/>
              </a:ext>
            </a:extLst>
          </p:cNvPr>
          <p:cNvCxnSpPr/>
          <p:nvPr/>
        </p:nvCxnSpPr>
        <p:spPr>
          <a:xfrm>
            <a:off x="9490229" y="1394408"/>
            <a:ext cx="2112886" cy="171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pole tekstowe 40">
            <a:extLst>
              <a:ext uri="{FF2B5EF4-FFF2-40B4-BE49-F238E27FC236}">
                <a16:creationId xmlns:a16="http://schemas.microsoft.com/office/drawing/2014/main" xmlns="" id="{D1FC4C1A-40CD-496F-A824-3C478FD1AB75}"/>
              </a:ext>
            </a:extLst>
          </p:cNvPr>
          <p:cNvSpPr txBox="1"/>
          <p:nvPr/>
        </p:nvSpPr>
        <p:spPr>
          <a:xfrm>
            <a:off x="10404629" y="1091953"/>
            <a:ext cx="520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*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697542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2740</TotalTime>
  <Words>660</Words>
  <Application>Microsoft Office PowerPoint</Application>
  <PresentationFormat>Panoramiczny</PresentationFormat>
  <Paragraphs>92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Motyw pakietu Office</vt:lpstr>
      <vt:lpstr>A high force 3 x 30 min compression method of foot and calf removes most edema fluid and enables immediate usage high compression garment</vt:lpstr>
      <vt:lpstr>                         INTRODUCTION</vt:lpstr>
      <vt:lpstr>Prezentacja programu PowerPoint</vt:lpstr>
      <vt:lpstr>Prezentacja programu PowerPoint</vt:lpstr>
      <vt:lpstr>Prezentacja programu PowerPoint</vt:lpstr>
      <vt:lpstr>                MATERIAL and METHODS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                        SUMMERY</vt:lpstr>
      <vt:lpstr>                            CONCLUSIONS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Marzanna Zaleska</dc:creator>
  <cp:lastModifiedBy>Waldemar</cp:lastModifiedBy>
  <cp:revision>49</cp:revision>
  <dcterms:created xsi:type="dcterms:W3CDTF">2021-10-15T16:14:04Z</dcterms:created>
  <dcterms:modified xsi:type="dcterms:W3CDTF">2022-05-13T17:32:36Z</dcterms:modified>
</cp:coreProperties>
</file>