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315" r:id="rId3"/>
    <p:sldId id="262" r:id="rId4"/>
    <p:sldId id="264" r:id="rId5"/>
    <p:sldId id="261" r:id="rId6"/>
    <p:sldId id="311" r:id="rId7"/>
    <p:sldId id="258" r:id="rId8"/>
    <p:sldId id="265" r:id="rId9"/>
    <p:sldId id="314" r:id="rId10"/>
    <p:sldId id="325" r:id="rId11"/>
    <p:sldId id="331" r:id="rId12"/>
    <p:sldId id="324" r:id="rId13"/>
    <p:sldId id="267" r:id="rId14"/>
    <p:sldId id="312" r:id="rId15"/>
    <p:sldId id="313" r:id="rId16"/>
    <p:sldId id="317" r:id="rId17"/>
    <p:sldId id="320" r:id="rId18"/>
    <p:sldId id="318" r:id="rId19"/>
    <p:sldId id="321" r:id="rId20"/>
    <p:sldId id="322" r:id="rId21"/>
    <p:sldId id="323" r:id="rId22"/>
    <p:sldId id="326" r:id="rId23"/>
    <p:sldId id="327" r:id="rId24"/>
    <p:sldId id="328" r:id="rId25"/>
    <p:sldId id="329" r:id="rId26"/>
    <p:sldId id="330" r:id="rId27"/>
    <p:sldId id="332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662"/>
  </p:normalViewPr>
  <p:slideViewPr>
    <p:cSldViewPr snapToGrid="0" snapToObjects="1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10F89-1407-694B-ACD0-187818340402}" type="datetimeFigureOut">
              <a:rPr lang="en-GB" smtClean="0"/>
              <a:t>14/05/2022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2CA91-D95D-AE40-AE0C-4B6DAB18AC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38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36D8E-ADF1-3245-9D0F-D626CA8C19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43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latin typeface="Calibri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4A659F-12A6-2C48-9776-A7DE8C391FE9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106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89F24C-671C-A64A-9FBF-347810E12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DA6EE5D-0C02-564C-8BBE-380FD5AC8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7A5460-29BD-0543-8881-3265CFC46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A656-F08E-F546-A70A-0B7C882BB262}" type="datetimeFigureOut">
              <a:rPr lang="en-GB" smtClean="0"/>
              <a:t>14/05/2022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76E0B0-3CF3-0B43-B22F-53A1D5FBE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5EE115-E761-2147-AA29-2A3645E24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A17E-1A2E-064D-91B6-055B371C2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908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6438CA-D71A-CF49-BE56-C23C14D98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F70CE29-5304-BB44-BC2F-706084DF0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B9B0E9-A1B1-0D41-A63F-61D675B54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A656-F08E-F546-A70A-0B7C882BB262}" type="datetimeFigureOut">
              <a:rPr lang="en-GB" smtClean="0"/>
              <a:t>14/05/2022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D22E94-E13A-034D-96EA-2D209419F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F16D64-11E6-5F4A-89F2-216A34EDB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A17E-1A2E-064D-91B6-055B371C2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41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D5BE36D-8B08-7C48-83FA-9F888B051B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95F829B-9C73-3C42-A7FB-DAA13387C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35519F-0076-5E42-B66E-55B100E30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A656-F08E-F546-A70A-0B7C882BB262}" type="datetimeFigureOut">
              <a:rPr lang="en-GB" smtClean="0"/>
              <a:t>14/05/2022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7585F7-B4E6-2445-969F-658B62BA9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62C5F6-CFE3-E848-90E5-4B2CEFE5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A17E-1A2E-064D-91B6-055B371C2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83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AB2F80-17B8-F14A-9DF5-1E7B12F1C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808F99-A6BF-B24B-A609-C3A1B4791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B897A1-2C63-BD42-902E-0E976E77C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A656-F08E-F546-A70A-0B7C882BB262}" type="datetimeFigureOut">
              <a:rPr lang="en-GB" smtClean="0"/>
              <a:t>14/05/2022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7B7876-BA8C-3B49-8765-4A424BE3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AE61F6-33B6-8E47-815A-3303EDDDA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A17E-1A2E-064D-91B6-055B371C2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286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CCE473-A4DA-8C4E-8654-832D406A8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EAD0A9-5380-D042-BF00-9222AADB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760D1D-3A8A-C444-BBAB-92A780EEF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A656-F08E-F546-A70A-0B7C882BB262}" type="datetimeFigureOut">
              <a:rPr lang="en-GB" smtClean="0"/>
              <a:t>14/05/2022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CB2F8B-5734-A346-B0A1-6ABCB4A3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73B9EB-DC1B-3A4E-A447-5A295E574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A17E-1A2E-064D-91B6-055B371C2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70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776CA-5561-D14E-9783-D72FE8430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2BC146-A122-C840-929E-6BFA281A59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859DCF9-4E8A-4841-8020-467659005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9F61B7-28E2-2F4B-9CFD-9B365CDC5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A656-F08E-F546-A70A-0B7C882BB262}" type="datetimeFigureOut">
              <a:rPr lang="en-GB" smtClean="0"/>
              <a:t>14/05/2022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BC41E9A-3BC5-244C-ABFB-80B094471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6BA164-B320-0943-A825-1C35D7DAE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A17E-1A2E-064D-91B6-055B371C2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27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FBC649-03FA-F844-B4E5-115FC0338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A5BBC3-F81A-5444-8BD2-53DF49562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FD482B8-70C8-3B4C-B4B1-FD4E262B8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E1901EB-6320-3549-BF4E-C0861D22EE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5E1E915-852F-C84D-BD78-2EE371FEFB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07B698-0F4C-E74E-B0B2-6D780953E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A656-F08E-F546-A70A-0B7C882BB262}" type="datetimeFigureOut">
              <a:rPr lang="en-GB" smtClean="0"/>
              <a:t>14/05/2022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7E4B351-4A0B-594D-9C2B-5CD69DAD6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932EFBD-6B85-BC45-8057-6C24317F3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A17E-1A2E-064D-91B6-055B371C2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6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AC70A5-435C-D34C-B8E8-31A59452A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09C346F-3F26-494D-9882-677EEFE7F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A656-F08E-F546-A70A-0B7C882BB262}" type="datetimeFigureOut">
              <a:rPr lang="en-GB" smtClean="0"/>
              <a:t>14/05/2022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7AFA7E-781D-C146-8641-D7184FE71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D60E33-32B9-A14A-932C-C99DB810E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A17E-1A2E-064D-91B6-055B371C2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41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ED752C4-BE65-4C41-8D43-4F5058BFA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A656-F08E-F546-A70A-0B7C882BB262}" type="datetimeFigureOut">
              <a:rPr lang="en-GB" smtClean="0"/>
              <a:t>14/05/2022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3A165D8-9B83-0741-9F27-4F9AA7EE4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00F6F1-F270-3C46-BB01-76BBBD876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A17E-1A2E-064D-91B6-055B371C2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79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143DE0-84A1-054B-893D-BFA93C212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F517F2-BA50-F146-8794-27AE6F36B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1E62F09-BFF4-4841-BA1D-0AF36EE4A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0CE3AC-9BE0-8343-8DEC-BFFB9C295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A656-F08E-F546-A70A-0B7C882BB262}" type="datetimeFigureOut">
              <a:rPr lang="en-GB" smtClean="0"/>
              <a:t>14/05/2022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12D643-2C6D-1141-BDD7-B4B369879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3D979D-7344-0E4F-9CAF-E50C50B3C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A17E-1A2E-064D-91B6-055B371C2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76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6FDD89-FC97-4241-9D98-D45434826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3E368EE-48EE-174F-8174-E811973F8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D317F6-D996-2543-9032-19D3FD626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0BB15E-CBB6-C346-A27E-F9A264A71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A656-F08E-F546-A70A-0B7C882BB262}" type="datetimeFigureOut">
              <a:rPr lang="en-GB" smtClean="0"/>
              <a:t>14/05/2022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8162AEC-F177-FC46-B5C7-2193FC7BA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445D6A-F7B7-7B45-9117-D369CF54A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A17E-1A2E-064D-91B6-055B371C2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73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4CFCF70-6CE5-F54E-A87E-6880050BA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213167-004F-6844-8048-2F99C0F7E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163D07-DBF3-C142-8E4A-4CA2F7D62E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1A656-F08E-F546-A70A-0B7C882BB262}" type="datetimeFigureOut">
              <a:rPr lang="en-GB" smtClean="0"/>
              <a:t>14/05/2022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6FDF44-0F99-D345-AF53-6B9C46C0D2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7CD30E-FD1F-074E-BBA4-69E8A7DF9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9A17E-1A2E-064D-91B6-055B371C2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5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1917181/" TargetMode="External"/><Relationship Id="rId2" Type="http://schemas.openxmlformats.org/officeDocument/2006/relationships/hyperlink" Target="https://pubmed.ncbi.nlm.nih.gov/32577526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med.ncbi.nlm.nih.gov/33870789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?size=100&amp;term=Jalaie+H&amp;cauthor_id=33667741" TargetMode="External"/><Relationship Id="rId2" Type="http://schemas.openxmlformats.org/officeDocument/2006/relationships/hyperlink" Target="https://pubmed.ncbi.nlm.nih.gov/?size=100&amp;term=Kappa-Markovi+K&amp;cauthor_id=3366774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med.ncbi.nlm.nih.gov/?size=100&amp;term=Rass+K&amp;cauthor_id=33667741" TargetMode="External"/><Relationship Id="rId5" Type="http://schemas.openxmlformats.org/officeDocument/2006/relationships/hyperlink" Target="https://pubmed.ncbi.nlm.nih.gov/?size=100&amp;term=Deges+M&amp;cauthor_id=33667741" TargetMode="External"/><Relationship Id="rId4" Type="http://schemas.openxmlformats.org/officeDocument/2006/relationships/hyperlink" Target="https://pubmed.ncbi.nlm.nih.gov/?size=100&amp;term=%C3%96zhan-Hasan+H&amp;cauthor_id=3366774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?size=100&amp;term=Clark+A&amp;cauthor_id=17276100" TargetMode="External"/><Relationship Id="rId2" Type="http://schemas.openxmlformats.org/officeDocument/2006/relationships/hyperlink" Target="https://pubmed.ncbi.nlm.nih.gov/?size=100&amp;term=Biswas+S&amp;cauthor_id=1727610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med.ncbi.nlm.nih.gov/?size=100&amp;term=Shields+DA&amp;cauthor_id=17276100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sagepub.com/doi/full/10.1177/026835551561101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pubmed.ncbi.nlm.nih.gov/31843246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pubmed.ncbi.nlm.nih.gov/25300310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pubmed.ncbi.nlm.nih.gov/21531587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?term=Romsi+P&amp;cauthor_id=31753745" TargetMode="External"/><Relationship Id="rId2" Type="http://schemas.openxmlformats.org/officeDocument/2006/relationships/hyperlink" Target="https://pubmed.ncbi.nlm.nih.gov/?term=Pihlaja+T&amp;cauthor_id=3175374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med.ncbi.nlm.nih.gov/?term=Pokela+M&amp;cauthor_id=31753745" TargetMode="External"/><Relationship Id="rId5" Type="http://schemas.openxmlformats.org/officeDocument/2006/relationships/hyperlink" Target="https://pubmed.ncbi.nlm.nih.gov/?term=Jounila+J&amp;cauthor_id=31753745" TargetMode="External"/><Relationship Id="rId4" Type="http://schemas.openxmlformats.org/officeDocument/2006/relationships/hyperlink" Target="https://pubmed.ncbi.nlm.nih.gov/?term=Ohtonen+P&amp;cauthor_id=3175374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journal/journal-of-vascular-surgery-venous-and-lymphatic-disorders" TargetMode="External"/><Relationship Id="rId2" Type="http://schemas.openxmlformats.org/officeDocument/2006/relationships/hyperlink" Target="https://www.sciencedirect.com/science/article/abs/pii/S2213333X18301355#!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iencedirect.com/journal/journal-of-vascular-surgery-venous-and-lymphatic-disorders/vol/6/issue/4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pubmed.ncbi.nlm.nih.gov/27760697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pubmed.ncbi.nlm.nih.gov/34501307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pubmed.ncbi.nlm.nih.gov/34239637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24609618" TargetMode="External"/><Relationship Id="rId3" Type="http://schemas.openxmlformats.org/officeDocument/2006/relationships/hyperlink" Target="https://www.ncbi.nlm.nih.gov/pubmed/?term=Uhl%20JF%5BAuthor%5D&amp;cauthor=true&amp;cauthor_uid=24609618" TargetMode="External"/><Relationship Id="rId7" Type="http://schemas.openxmlformats.org/officeDocument/2006/relationships/hyperlink" Target="https://www.ncbi.nlm.nih.gov/pubmed/?term=Blin%20E%5BAuthor%5D&amp;cauthor=true&amp;cauthor_uid=2460961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?term=Fournier%20J%5BAuthor%5D&amp;cauthor=true&amp;cauthor_uid=24609618" TargetMode="External"/><Relationship Id="rId5" Type="http://schemas.openxmlformats.org/officeDocument/2006/relationships/hyperlink" Target="https://www.ncbi.nlm.nih.gov/pubmed/?term=Cornu-Thenard%20A%5BAuthor%5D&amp;cauthor=true&amp;cauthor_uid=24609618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s://www.ncbi.nlm.nih.gov/pubmed/?term=Benigni%20JP%5BAuthor%5D&amp;cauthor=true&amp;cauthor_uid=24609618" TargetMode="Externa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sagepub.com/doi/full/10.1177/026835551561101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EA2D88-9786-AC4E-9366-E5BB601AC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0746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dirty="0"/>
              <a:t>Compression or no compression in </a:t>
            </a:r>
            <a:r>
              <a:rPr lang="fr-FR" dirty="0" err="1"/>
              <a:t>venous</a:t>
            </a:r>
            <a:r>
              <a:rPr lang="fr-FR" dirty="0"/>
              <a:t> post-</a:t>
            </a:r>
            <a:r>
              <a:rPr lang="fr-FR" dirty="0" err="1"/>
              <a:t>procedures</a:t>
            </a:r>
            <a:r>
              <a:rPr lang="fr-FR" dirty="0"/>
              <a:t> </a:t>
            </a:r>
            <a:br>
              <a:rPr lang="fr-FR" dirty="0"/>
            </a:br>
            <a:br>
              <a:rPr lang="fr-FR" dirty="0"/>
            </a:br>
            <a:r>
              <a:rPr lang="fr-FR" sz="4400" b="1" dirty="0">
                <a:solidFill>
                  <a:srgbClr val="FF0000"/>
                </a:solidFill>
              </a:rPr>
              <a:t>In </a:t>
            </a:r>
            <a:r>
              <a:rPr lang="fr-FR" sz="4400" b="1" dirty="0" err="1">
                <a:solidFill>
                  <a:srgbClr val="FF0000"/>
                </a:solidFill>
              </a:rPr>
              <a:t>favor</a:t>
            </a:r>
            <a:r>
              <a:rPr lang="fr-FR" sz="4400" b="1" dirty="0">
                <a:solidFill>
                  <a:srgbClr val="FF0000"/>
                </a:solidFill>
              </a:rPr>
              <a:t> of no compression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F4B3AED-9A2F-AD4E-8356-DAD7B703B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6357" y="4899498"/>
            <a:ext cx="9144000" cy="1655762"/>
          </a:xfrm>
        </p:spPr>
        <p:txBody>
          <a:bodyPr>
            <a:normAutofit/>
          </a:bodyPr>
          <a:lstStyle/>
          <a:p>
            <a:r>
              <a:rPr lang="fr-FR" sz="3600" dirty="0"/>
              <a:t>Jean-Patrick </a:t>
            </a:r>
            <a:r>
              <a:rPr lang="fr-FR" sz="3600" dirty="0" err="1"/>
              <a:t>Benigni</a:t>
            </a:r>
            <a:endParaRPr lang="fr-FR" sz="3600" dirty="0"/>
          </a:p>
          <a:p>
            <a:r>
              <a:rPr lang="fr-FR" sz="3600" dirty="0"/>
              <a:t>Paris, France</a:t>
            </a:r>
            <a:endParaRPr lang="en-GB" sz="36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A7D33E6-64AF-2147-B457-631BE4168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121" y="144322"/>
            <a:ext cx="2307391" cy="10215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DBC171-C663-D642-A469-CB72F059CB07}"/>
              </a:ext>
            </a:extLst>
          </p:cNvPr>
          <p:cNvSpPr/>
          <p:nvPr/>
        </p:nvSpPr>
        <p:spPr>
          <a:xfrm>
            <a:off x="10474094" y="1095370"/>
            <a:ext cx="1525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latin typeface="Calibri" panose="020F0502020204030204" pitchFamily="34" charset="0"/>
              </a:rPr>
              <a:t>May 14, 2022 </a:t>
            </a:r>
          </a:p>
          <a:p>
            <a:pPr algn="ctr"/>
            <a:r>
              <a:rPr lang="fr-FR" dirty="0">
                <a:latin typeface="Calibri" panose="020F0502020204030204" pitchFamily="34" charset="0"/>
              </a:rPr>
              <a:t>Amsterdam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351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80C4E2-015C-BF44-8525-4CA71337D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514" y="325069"/>
            <a:ext cx="10515600" cy="4821361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In </a:t>
            </a:r>
            <a:r>
              <a:rPr lang="en-GB" sz="3600" dirty="0" err="1">
                <a:solidFill>
                  <a:srgbClr val="FF0000"/>
                </a:solidFill>
              </a:rPr>
              <a:t>favor</a:t>
            </a:r>
            <a:r>
              <a:rPr lang="en-GB" sz="3600" dirty="0">
                <a:solidFill>
                  <a:srgbClr val="FF0000"/>
                </a:solidFill>
              </a:rPr>
              <a:t> of no compression</a:t>
            </a:r>
          </a:p>
          <a:p>
            <a:pPr lvl="1"/>
            <a:r>
              <a:rPr lang="en-GB" sz="3200" b="1" dirty="0">
                <a:solidFill>
                  <a:srgbClr val="FF0000"/>
                </a:solidFill>
              </a:rPr>
              <a:t>Glue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endParaRPr lang="en-GB" sz="2800" baseline="30000" dirty="0"/>
          </a:p>
          <a:p>
            <a:pPr lvl="1">
              <a:lnSpc>
                <a:spcPct val="150000"/>
              </a:lnSpc>
            </a:pPr>
            <a:r>
              <a:rPr lang="en-GB" dirty="0"/>
              <a:t>Not required in 1981 glue </a:t>
            </a:r>
            <a:r>
              <a:rPr lang="en-GB" dirty="0" err="1"/>
              <a:t>endovenous</a:t>
            </a:r>
            <a:r>
              <a:rPr lang="en-GB" dirty="0"/>
              <a:t> procedures</a:t>
            </a:r>
            <a:r>
              <a:rPr lang="en-GB" baseline="30000" dirty="0"/>
              <a:t>1</a:t>
            </a:r>
            <a:r>
              <a:rPr lang="en-GB" dirty="0"/>
              <a:t>…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Not required according a meta analysis</a:t>
            </a:r>
            <a:r>
              <a:rPr lang="en-GB" baseline="30000" dirty="0"/>
              <a:t>2</a:t>
            </a:r>
            <a:r>
              <a:rPr lang="en-GB" dirty="0"/>
              <a:t> : 1057 patients comparing laser, RX frequency. No use of compression bandages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No use of compression stockings</a:t>
            </a:r>
            <a:r>
              <a:rPr lang="en-GB" baseline="30000" dirty="0"/>
              <a:t>3</a:t>
            </a:r>
            <a:r>
              <a:rPr lang="en-GB" dirty="0"/>
              <a:t> in a meta analysis of 1457 patients except in the point of puncture.</a:t>
            </a:r>
          </a:p>
          <a:p>
            <a:pPr lvl="1"/>
            <a:endParaRPr lang="en-GB" sz="2800" dirty="0"/>
          </a:p>
          <a:p>
            <a:pPr lvl="1"/>
            <a:endParaRPr lang="en-GB" sz="2800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7138E4-C3C0-6840-BC5E-97CDB94B542D}"/>
              </a:ext>
            </a:extLst>
          </p:cNvPr>
          <p:cNvSpPr/>
          <p:nvPr/>
        </p:nvSpPr>
        <p:spPr>
          <a:xfrm>
            <a:off x="697521" y="4278922"/>
            <a:ext cx="10791094" cy="339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52500">
              <a:lnSpc>
                <a:spcPts val="1425"/>
              </a:lnSpc>
              <a:spcBef>
                <a:spcPts val="200"/>
              </a:spcBef>
              <a:spcAft>
                <a:spcPts val="150"/>
              </a:spcAft>
            </a:pPr>
            <a:r>
              <a:rPr lang="fr-FR" sz="1600" dirty="0"/>
              <a:t>1</a:t>
            </a:r>
            <a:r>
              <a:rPr lang="fr-FR" sz="1400" dirty="0"/>
              <a:t>) </a:t>
            </a:r>
            <a:r>
              <a:rPr lang="fr-FR" sz="1400" dirty="0" err="1"/>
              <a:t>Dimech</a:t>
            </a:r>
            <a:r>
              <a:rPr lang="fr-FR" sz="1400" dirty="0"/>
              <a:t> AP, Cassar K.</a:t>
            </a:r>
          </a:p>
          <a:p>
            <a:pPr marR="952500">
              <a:lnSpc>
                <a:spcPts val="1425"/>
              </a:lnSpc>
              <a:spcBef>
                <a:spcPts val="200"/>
              </a:spcBef>
              <a:spcAft>
                <a:spcPts val="150"/>
              </a:spcAft>
            </a:pPr>
            <a:r>
              <a:rPr lang="fr-FR" sz="1400" dirty="0" err="1"/>
              <a:t>E</a:t>
            </a:r>
            <a:r>
              <a:rPr lang="fr-FR" sz="1400" dirty="0" err="1">
                <a:hlinkClick r:id="rId2"/>
              </a:rPr>
              <a:t>fficacy</a:t>
            </a:r>
            <a:r>
              <a:rPr lang="fr-FR" sz="1400" dirty="0">
                <a:hlinkClick r:id="rId2"/>
              </a:rPr>
              <a:t> of Cyanoacrylate </a:t>
            </a:r>
            <a:r>
              <a:rPr lang="fr-FR" sz="1400" b="1" dirty="0">
                <a:hlinkClick r:id="rId2"/>
              </a:rPr>
              <a:t>Glue</a:t>
            </a:r>
            <a:r>
              <a:rPr lang="fr-FR" sz="1400" dirty="0">
                <a:hlinkClick r:id="rId2"/>
              </a:rPr>
              <a:t> Ablation of Primary Truncal Varicose Veins Compared to Existing Endovenous Techniques: A Systematic Review of the Literature.</a:t>
            </a:r>
            <a:r>
              <a:rPr lang="fr-FR" sz="1400" dirty="0"/>
              <a:t> </a:t>
            </a:r>
          </a:p>
          <a:p>
            <a:pPr marR="952500">
              <a:lnSpc>
                <a:spcPts val="1425"/>
              </a:lnSpc>
              <a:spcBef>
                <a:spcPts val="200"/>
              </a:spcBef>
              <a:spcAft>
                <a:spcPts val="150"/>
              </a:spcAft>
            </a:pPr>
            <a:r>
              <a:rPr lang="fr-FR" sz="1400" dirty="0" err="1"/>
              <a:t>Surg</a:t>
            </a:r>
            <a:r>
              <a:rPr lang="fr-FR" sz="1400" dirty="0"/>
              <a:t> J (N Y). 2020 Jun 19;6(2):e77-e86.</a:t>
            </a:r>
          </a:p>
          <a:p>
            <a:pPr marR="952500">
              <a:lnSpc>
                <a:spcPts val="1425"/>
              </a:lnSpc>
              <a:spcBef>
                <a:spcPts val="200"/>
              </a:spcBef>
              <a:spcAft>
                <a:spcPts val="150"/>
              </a:spcAft>
            </a:pPr>
            <a:r>
              <a:rPr lang="fr-FR" sz="1400" dirty="0"/>
              <a:t>2) García-</a:t>
            </a:r>
            <a:r>
              <a:rPr lang="fr-FR" sz="1400" dirty="0" err="1"/>
              <a:t>Carpintero</a:t>
            </a:r>
            <a:r>
              <a:rPr lang="fr-FR" sz="1400" dirty="0"/>
              <a:t> E, Carmona M, </a:t>
            </a:r>
            <a:r>
              <a:rPr lang="fr-FR" sz="1400" dirty="0" err="1"/>
              <a:t>Chalco-Orrego</a:t>
            </a:r>
            <a:r>
              <a:rPr lang="fr-FR" sz="1400" dirty="0"/>
              <a:t> JP, González-</a:t>
            </a:r>
            <a:r>
              <a:rPr lang="fr-FR" sz="1400" dirty="0" err="1"/>
              <a:t>Enríquez</a:t>
            </a:r>
            <a:r>
              <a:rPr lang="fr-FR" sz="1400" dirty="0"/>
              <a:t> J, </a:t>
            </a:r>
            <a:r>
              <a:rPr lang="fr-FR" sz="1400" dirty="0" err="1"/>
              <a:t>Imaz-Iglesia</a:t>
            </a:r>
            <a:r>
              <a:rPr lang="fr-FR" sz="1400" dirty="0"/>
              <a:t> </a:t>
            </a:r>
          </a:p>
          <a:p>
            <a:pPr marR="952500">
              <a:lnSpc>
                <a:spcPts val="1425"/>
              </a:lnSpc>
              <a:spcBef>
                <a:spcPts val="200"/>
              </a:spcBef>
              <a:spcAft>
                <a:spcPts val="150"/>
              </a:spcAft>
            </a:pPr>
            <a:r>
              <a:rPr lang="fr-FR" sz="1400" dirty="0">
                <a:hlinkClick r:id="rId3"/>
              </a:rPr>
              <a:t>Systematic review and meta-analysis of endovenous cyanoacrylate adhesive ablation for incompetent saphenous </a:t>
            </a:r>
            <a:r>
              <a:rPr lang="fr-FR" sz="1400" b="1" dirty="0">
                <a:hlinkClick r:id="rId3"/>
              </a:rPr>
              <a:t>veins</a:t>
            </a:r>
            <a:r>
              <a:rPr lang="fr-FR" sz="1400" dirty="0">
                <a:hlinkClick r:id="rId3"/>
              </a:rPr>
              <a:t>.</a:t>
            </a:r>
            <a:r>
              <a:rPr lang="fr-FR" sz="1400" dirty="0"/>
              <a:t> </a:t>
            </a:r>
          </a:p>
          <a:p>
            <a:pPr marR="952500">
              <a:lnSpc>
                <a:spcPts val="1425"/>
              </a:lnSpc>
              <a:spcBef>
                <a:spcPts val="200"/>
              </a:spcBef>
              <a:spcAft>
                <a:spcPts val="150"/>
              </a:spcAft>
            </a:pPr>
            <a:r>
              <a:rPr lang="fr-FR" sz="1400" dirty="0"/>
              <a:t>I.J </a:t>
            </a:r>
            <a:r>
              <a:rPr lang="fr-FR" sz="1400" dirty="0" err="1"/>
              <a:t>Vasc</a:t>
            </a:r>
            <a:r>
              <a:rPr lang="fr-FR" sz="1400" dirty="0"/>
              <a:t> </a:t>
            </a:r>
            <a:r>
              <a:rPr lang="fr-FR" sz="1400" dirty="0" err="1"/>
              <a:t>Surg</a:t>
            </a:r>
            <a:r>
              <a:rPr lang="fr-FR" sz="1400" dirty="0"/>
              <a:t> </a:t>
            </a:r>
            <a:r>
              <a:rPr lang="fr-FR" sz="1400" dirty="0" err="1"/>
              <a:t>Venous</a:t>
            </a:r>
            <a:r>
              <a:rPr lang="fr-FR" sz="1400" dirty="0"/>
              <a:t> </a:t>
            </a:r>
            <a:r>
              <a:rPr lang="fr-FR" sz="1400" dirty="0" err="1"/>
              <a:t>Lymphat</a:t>
            </a:r>
            <a:r>
              <a:rPr lang="fr-FR" sz="1400" dirty="0"/>
              <a:t> </a:t>
            </a:r>
            <a:r>
              <a:rPr lang="fr-FR" sz="1400" dirty="0" err="1"/>
              <a:t>Disord</a:t>
            </a:r>
            <a:r>
              <a:rPr lang="fr-FR" sz="1400" dirty="0"/>
              <a:t>. 2020 Mar;8(2):287-296</a:t>
            </a:r>
          </a:p>
          <a:p>
            <a:pPr marR="952500">
              <a:lnSpc>
                <a:spcPts val="1425"/>
              </a:lnSpc>
              <a:spcBef>
                <a:spcPts val="200"/>
              </a:spcBef>
              <a:spcAft>
                <a:spcPts val="150"/>
              </a:spcAft>
            </a:pPr>
            <a:r>
              <a:rPr lang="fr-FR" sz="1400" dirty="0"/>
              <a:t>3) </a:t>
            </a:r>
            <a:r>
              <a:rPr lang="fr-FR" sz="1200" dirty="0"/>
              <a:t>Guo J, Zhang F, Guo J, Guo L, </a:t>
            </a:r>
            <a:r>
              <a:rPr lang="fr-FR" sz="1200" dirty="0" err="1"/>
              <a:t>Gu</a:t>
            </a:r>
            <a:r>
              <a:rPr lang="fr-FR" sz="1200" dirty="0"/>
              <a:t> Y, Huang Y. </a:t>
            </a:r>
          </a:p>
          <a:p>
            <a:pPr marR="952500">
              <a:lnSpc>
                <a:spcPts val="1425"/>
              </a:lnSpc>
              <a:spcBef>
                <a:spcPts val="200"/>
              </a:spcBef>
              <a:spcAft>
                <a:spcPts val="150"/>
              </a:spcAft>
            </a:pPr>
            <a:r>
              <a:rPr lang="fr-FR" sz="1400" dirty="0">
                <a:hlinkClick r:id="rId4"/>
              </a:rPr>
              <a:t>A systematic review and meta-analysis comparing the efficacy of cyanoacrylate ablation over endovenous thermal ablation for treating incompetent saphenous </a:t>
            </a:r>
            <a:r>
              <a:rPr lang="fr-FR" sz="1400" b="1" dirty="0">
                <a:hlinkClick r:id="rId4"/>
              </a:rPr>
              <a:t>veins</a:t>
            </a:r>
            <a:r>
              <a:rPr lang="fr-FR" sz="1400" dirty="0">
                <a:hlinkClick r:id="rId4"/>
              </a:rPr>
              <a:t>.</a:t>
            </a:r>
            <a:r>
              <a:rPr lang="fr-FR" sz="1400" dirty="0"/>
              <a:t> </a:t>
            </a:r>
          </a:p>
          <a:p>
            <a:pPr marR="952500">
              <a:lnSpc>
                <a:spcPts val="1425"/>
              </a:lnSpc>
              <a:spcBef>
                <a:spcPts val="200"/>
              </a:spcBef>
              <a:spcAft>
                <a:spcPts val="150"/>
              </a:spcAft>
            </a:pPr>
            <a:r>
              <a:rPr lang="fr-FR" sz="1400" dirty="0" err="1"/>
              <a:t>Phlebology</a:t>
            </a:r>
            <a:r>
              <a:rPr lang="fr-FR" sz="1400" dirty="0"/>
              <a:t>. 2021 Sep;36(8):597-608.</a:t>
            </a:r>
            <a:r>
              <a:rPr lang="fr-FR" sz="1600" dirty="0"/>
              <a:t> </a:t>
            </a:r>
          </a:p>
          <a:p>
            <a:pPr marR="952500">
              <a:lnSpc>
                <a:spcPts val="1425"/>
              </a:lnSpc>
              <a:spcBef>
                <a:spcPts val="200"/>
              </a:spcBef>
              <a:spcAft>
                <a:spcPts val="150"/>
              </a:spcAft>
            </a:pPr>
            <a:endParaRPr lang="fr-FR" sz="1600" dirty="0"/>
          </a:p>
          <a:p>
            <a:pPr marR="952500">
              <a:lnSpc>
                <a:spcPts val="1425"/>
              </a:lnSpc>
              <a:spcBef>
                <a:spcPts val="200"/>
              </a:spcBef>
              <a:spcAft>
                <a:spcPts val="150"/>
              </a:spcAft>
            </a:pPr>
            <a:endParaRPr lang="fr-FR" sz="1600" dirty="0"/>
          </a:p>
          <a:p>
            <a:pPr marR="952500">
              <a:lnSpc>
                <a:spcPts val="1425"/>
              </a:lnSpc>
              <a:spcBef>
                <a:spcPts val="200"/>
              </a:spcBef>
              <a:spcAft>
                <a:spcPts val="150"/>
              </a:spcAft>
            </a:pPr>
            <a:r>
              <a:rPr lang="fr-FR" sz="1600" dirty="0"/>
              <a:t> </a:t>
            </a:r>
          </a:p>
          <a:p>
            <a:pPr marR="952500">
              <a:lnSpc>
                <a:spcPts val="1425"/>
              </a:lnSpc>
              <a:spcBef>
                <a:spcPts val="200"/>
              </a:spcBef>
              <a:spcAft>
                <a:spcPts val="150"/>
              </a:spcAft>
            </a:pP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412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EA3F34-CEA3-4549-9115-F9FA0296D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In </a:t>
            </a:r>
            <a:r>
              <a:rPr lang="en-GB" dirty="0" err="1">
                <a:solidFill>
                  <a:srgbClr val="FF0000"/>
                </a:solidFill>
              </a:rPr>
              <a:t>favor</a:t>
            </a:r>
            <a:r>
              <a:rPr lang="en-GB" dirty="0">
                <a:solidFill>
                  <a:srgbClr val="FF0000"/>
                </a:solidFill>
              </a:rPr>
              <a:t> of no compression</a:t>
            </a:r>
            <a:br>
              <a:rPr lang="en-GB" dirty="0">
                <a:solidFill>
                  <a:srgbClr val="FF0000"/>
                </a:solidFill>
              </a:rPr>
            </a:b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A1FAC4-1ABB-AF40-9E5D-B798ABF3A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FF0000"/>
                </a:solidFill>
              </a:rPr>
              <a:t>Steam, </a:t>
            </a:r>
            <a:r>
              <a:rPr lang="en-GB" sz="3200" dirty="0" err="1">
                <a:solidFill>
                  <a:srgbClr val="FF0000"/>
                </a:solidFill>
              </a:rPr>
              <a:t>Moca</a:t>
            </a:r>
            <a:endParaRPr lang="en-GB" sz="3200" dirty="0">
              <a:solidFill>
                <a:srgbClr val="FF0000"/>
              </a:solidFill>
            </a:endParaRPr>
          </a:p>
          <a:p>
            <a:pPr lvl="1"/>
            <a:r>
              <a:rPr lang="en-GB" sz="2800" dirty="0"/>
              <a:t>No data available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986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80C4E2-015C-BF44-8525-4CA71337D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237" y="805715"/>
            <a:ext cx="10515600" cy="4821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solidFill>
                  <a:srgbClr val="FF0000"/>
                </a:solidFill>
              </a:rPr>
              <a:t>In </a:t>
            </a:r>
            <a:r>
              <a:rPr lang="en-GB" sz="3600" dirty="0" err="1">
                <a:solidFill>
                  <a:srgbClr val="FF0000"/>
                </a:solidFill>
              </a:rPr>
              <a:t>favor</a:t>
            </a:r>
            <a:r>
              <a:rPr lang="en-GB" sz="3600" dirty="0">
                <a:solidFill>
                  <a:srgbClr val="FF0000"/>
                </a:solidFill>
              </a:rPr>
              <a:t> of no compression</a:t>
            </a:r>
          </a:p>
          <a:p>
            <a:pPr marL="0" indent="0">
              <a:buNone/>
            </a:pPr>
            <a:endParaRPr lang="en-GB" sz="3600" dirty="0">
              <a:solidFill>
                <a:srgbClr val="FF0000"/>
              </a:solidFill>
            </a:endParaRPr>
          </a:p>
          <a:p>
            <a:pPr lvl="1"/>
            <a:r>
              <a:rPr lang="en-GB" sz="2800" b="1" dirty="0">
                <a:solidFill>
                  <a:srgbClr val="FF0000"/>
                </a:solidFill>
              </a:rPr>
              <a:t>High ligation + stripping </a:t>
            </a:r>
          </a:p>
          <a:p>
            <a:pPr marL="457200" lvl="1" indent="0">
              <a:buNone/>
            </a:pPr>
            <a:endParaRPr lang="en-GB" sz="2800" baseline="30000" dirty="0"/>
          </a:p>
          <a:p>
            <a:pPr lvl="1"/>
            <a:r>
              <a:rPr lang="en-GB" b="1" dirty="0"/>
              <a:t>Intermittent Pneumatic Compression</a:t>
            </a:r>
          </a:p>
          <a:p>
            <a:pPr lvl="2"/>
            <a:r>
              <a:rPr lang="en-GB" sz="2400" dirty="0"/>
              <a:t>RCT 186 patients with high ligation + Stripping for GSV or </a:t>
            </a:r>
            <a:r>
              <a:rPr lang="fr-FR" sz="2400" dirty="0" err="1"/>
              <a:t>anterior</a:t>
            </a:r>
            <a:r>
              <a:rPr lang="fr-FR" sz="2400" dirty="0"/>
              <a:t> </a:t>
            </a:r>
            <a:r>
              <a:rPr lang="fr-FR" sz="2400" dirty="0" err="1"/>
              <a:t>accessory</a:t>
            </a:r>
            <a:r>
              <a:rPr lang="fr-FR" sz="2400" dirty="0"/>
              <a:t> </a:t>
            </a:r>
            <a:r>
              <a:rPr lang="fr-FR" sz="2400" dirty="0" err="1"/>
              <a:t>saphenous</a:t>
            </a:r>
            <a:r>
              <a:rPr lang="fr-FR" sz="2400" dirty="0"/>
              <a:t> </a:t>
            </a:r>
            <a:r>
              <a:rPr lang="fr-FR" sz="2400" dirty="0" err="1"/>
              <a:t>vein</a:t>
            </a:r>
            <a:r>
              <a:rPr lang="fr-FR" sz="2400" dirty="0"/>
              <a:t>  or </a:t>
            </a:r>
            <a:r>
              <a:rPr lang="fr-FR" sz="2400" dirty="0" err="1"/>
              <a:t>great</a:t>
            </a:r>
            <a:r>
              <a:rPr lang="fr-FR" sz="2400" dirty="0"/>
              <a:t> </a:t>
            </a:r>
            <a:r>
              <a:rPr lang="fr-FR" sz="2400" dirty="0" err="1"/>
              <a:t>saphenous</a:t>
            </a:r>
            <a:r>
              <a:rPr lang="fr-FR" sz="2400" dirty="0"/>
              <a:t> </a:t>
            </a:r>
            <a:r>
              <a:rPr lang="fr-FR" sz="2400" dirty="0" err="1"/>
              <a:t>vein</a:t>
            </a:r>
            <a:r>
              <a:rPr lang="fr-FR" sz="2400" dirty="0"/>
              <a:t> </a:t>
            </a:r>
            <a:r>
              <a:rPr lang="fr-FR" sz="2400" dirty="0" err="1"/>
              <a:t>redux</a:t>
            </a:r>
            <a:r>
              <a:rPr lang="fr-FR" sz="2400" dirty="0"/>
              <a:t> </a:t>
            </a:r>
          </a:p>
          <a:p>
            <a:pPr lvl="2"/>
            <a:r>
              <a:rPr lang="fr-FR" sz="2400" dirty="0" err="1"/>
              <a:t>Effects</a:t>
            </a:r>
            <a:r>
              <a:rPr lang="fr-FR" sz="2400" dirty="0"/>
              <a:t> on the </a:t>
            </a:r>
            <a:r>
              <a:rPr lang="fr-FR" sz="2400" dirty="0" err="1"/>
              <a:t>leg</a:t>
            </a:r>
            <a:r>
              <a:rPr lang="fr-FR" sz="2400" dirty="0"/>
              <a:t> volume and patient </a:t>
            </a:r>
            <a:r>
              <a:rPr lang="fr-FR" sz="2400" dirty="0" err="1"/>
              <a:t>comfort</a:t>
            </a:r>
            <a:r>
              <a:rPr lang="fr-FR" sz="2400" dirty="0"/>
              <a:t> </a:t>
            </a:r>
            <a:r>
              <a:rPr lang="fr-FR" sz="2400" dirty="0" err="1"/>
              <a:t>after</a:t>
            </a:r>
            <a:r>
              <a:rPr lang="fr-FR" sz="2400" dirty="0"/>
              <a:t> </a:t>
            </a:r>
            <a:r>
              <a:rPr lang="fr-FR" sz="2400" dirty="0" err="1"/>
              <a:t>surgery</a:t>
            </a:r>
            <a:r>
              <a:rPr lang="fr-FR" sz="2400" dirty="0"/>
              <a:t> </a:t>
            </a:r>
            <a:r>
              <a:rPr lang="fr-FR" sz="2400" dirty="0" err="1"/>
              <a:t>after</a:t>
            </a:r>
            <a:r>
              <a:rPr lang="fr-FR" sz="2400" dirty="0"/>
              <a:t> IPC at 40 mm Hg for 45 minutes </a:t>
            </a:r>
            <a:r>
              <a:rPr lang="fr-FR" sz="2400" dirty="0" err="1"/>
              <a:t>directly</a:t>
            </a:r>
            <a:r>
              <a:rPr lang="fr-FR" sz="2400" dirty="0"/>
              <a:t> </a:t>
            </a:r>
            <a:r>
              <a:rPr lang="fr-FR" sz="2400" dirty="0" err="1"/>
              <a:t>after</a:t>
            </a:r>
            <a:r>
              <a:rPr lang="fr-FR" sz="2400" dirty="0"/>
              <a:t> </a:t>
            </a:r>
            <a:r>
              <a:rPr lang="fr-FR" sz="2400" dirty="0" err="1"/>
              <a:t>surgery</a:t>
            </a:r>
            <a:r>
              <a:rPr lang="fr-FR" sz="2400" dirty="0"/>
              <a:t>.</a:t>
            </a:r>
          </a:p>
          <a:p>
            <a:pPr lvl="2"/>
            <a:r>
              <a:rPr lang="fr-FR" sz="2400" b="1" dirty="0"/>
              <a:t>No </a:t>
            </a:r>
            <a:r>
              <a:rPr lang="fr-FR" sz="2400" b="1" dirty="0" err="1"/>
              <a:t>difference</a:t>
            </a:r>
            <a:r>
              <a:rPr lang="fr-FR" sz="2400" b="1" dirty="0"/>
              <a:t> </a:t>
            </a:r>
            <a:r>
              <a:rPr lang="fr-FR" sz="2400" dirty="0"/>
              <a:t>at D1 and D7</a:t>
            </a:r>
            <a:endParaRPr lang="en-GB" sz="2400" dirty="0"/>
          </a:p>
          <a:p>
            <a:pPr lvl="2"/>
            <a:endParaRPr lang="en-GB" sz="24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DD73126-991B-5047-AEE7-78AE6FB6344D}"/>
              </a:ext>
            </a:extLst>
          </p:cNvPr>
          <p:cNvSpPr txBox="1"/>
          <p:nvPr/>
        </p:nvSpPr>
        <p:spPr>
          <a:xfrm>
            <a:off x="413237" y="5627076"/>
            <a:ext cx="10761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2"/>
              </a:rPr>
              <a:t>Korina Kappa-Markovi</a:t>
            </a:r>
            <a:r>
              <a:rPr lang="fr-FR" baseline="30000" dirty="0"/>
              <a:t> </a:t>
            </a:r>
            <a:r>
              <a:rPr lang="fr-FR" dirty="0"/>
              <a:t>, </a:t>
            </a:r>
            <a:r>
              <a:rPr lang="fr-FR" dirty="0">
                <a:hlinkClick r:id="rId3"/>
              </a:rPr>
              <a:t>Houman Jalaie</a:t>
            </a:r>
            <a:r>
              <a:rPr lang="fr-FR" baseline="30000" dirty="0"/>
              <a:t> </a:t>
            </a:r>
            <a:r>
              <a:rPr lang="fr-FR" dirty="0"/>
              <a:t>, </a:t>
            </a:r>
            <a:r>
              <a:rPr lang="fr-FR" dirty="0">
                <a:hlinkClick r:id="rId4"/>
              </a:rPr>
              <a:t>Hilal Özhan-Hasan</a:t>
            </a:r>
            <a:r>
              <a:rPr lang="fr-FR" baseline="30000" dirty="0"/>
              <a:t> </a:t>
            </a:r>
            <a:r>
              <a:rPr lang="fr-FR" dirty="0"/>
              <a:t>, </a:t>
            </a:r>
            <a:r>
              <a:rPr lang="fr-FR" dirty="0">
                <a:hlinkClick r:id="rId5"/>
              </a:rPr>
              <a:t>Monika Deges</a:t>
            </a:r>
            <a:r>
              <a:rPr lang="fr-FR" baseline="30000" dirty="0"/>
              <a:t> </a:t>
            </a:r>
            <a:r>
              <a:rPr lang="fr-FR" dirty="0"/>
              <a:t>, </a:t>
            </a:r>
            <a:r>
              <a:rPr lang="fr-FR" dirty="0">
                <a:hlinkClick r:id="rId6"/>
              </a:rPr>
              <a:t>Knuth Rass</a:t>
            </a:r>
            <a:endParaRPr lang="fr-FR" dirty="0"/>
          </a:p>
          <a:p>
            <a:r>
              <a:rPr lang="fr-FR" b="1" dirty="0"/>
              <a:t>Intermittent </a:t>
            </a:r>
            <a:r>
              <a:rPr lang="fr-FR" b="1" dirty="0" err="1"/>
              <a:t>pneumatic</a:t>
            </a:r>
            <a:r>
              <a:rPr lang="fr-FR" b="1" dirty="0"/>
              <a:t> compression </a:t>
            </a:r>
            <a:r>
              <a:rPr lang="fr-FR" b="1" dirty="0" err="1"/>
              <a:t>after</a:t>
            </a:r>
            <a:r>
              <a:rPr lang="fr-FR" b="1" dirty="0"/>
              <a:t> </a:t>
            </a:r>
            <a:r>
              <a:rPr lang="fr-FR" b="1" dirty="0" err="1"/>
              <a:t>varicose</a:t>
            </a:r>
            <a:r>
              <a:rPr lang="fr-FR" b="1" dirty="0"/>
              <a:t> </a:t>
            </a:r>
            <a:r>
              <a:rPr lang="fr-FR" b="1" dirty="0" err="1"/>
              <a:t>vein</a:t>
            </a:r>
            <a:r>
              <a:rPr lang="fr-FR" b="1" dirty="0"/>
              <a:t> </a:t>
            </a:r>
            <a:r>
              <a:rPr lang="fr-FR" b="1" dirty="0" err="1"/>
              <a:t>surgery</a:t>
            </a:r>
            <a:br>
              <a:rPr lang="fr-FR" dirty="0"/>
            </a:br>
            <a:r>
              <a:rPr lang="fr-FR" dirty="0"/>
              <a:t>J </a:t>
            </a:r>
            <a:r>
              <a:rPr lang="fr-FR" dirty="0" err="1"/>
              <a:t>Vasc</a:t>
            </a:r>
            <a:r>
              <a:rPr lang="fr-FR" dirty="0"/>
              <a:t> </a:t>
            </a:r>
            <a:r>
              <a:rPr lang="fr-FR" dirty="0" err="1"/>
              <a:t>Surg</a:t>
            </a:r>
            <a:r>
              <a:rPr lang="fr-FR" dirty="0"/>
              <a:t> </a:t>
            </a:r>
            <a:r>
              <a:rPr lang="fr-FR" dirty="0" err="1"/>
              <a:t>Venous</a:t>
            </a:r>
            <a:r>
              <a:rPr lang="fr-FR" dirty="0"/>
              <a:t> </a:t>
            </a:r>
            <a:r>
              <a:rPr lang="fr-FR" dirty="0" err="1"/>
              <a:t>Lymphat</a:t>
            </a:r>
            <a:r>
              <a:rPr lang="fr-FR" dirty="0"/>
              <a:t> </a:t>
            </a:r>
            <a:r>
              <a:rPr lang="fr-FR" dirty="0" err="1"/>
              <a:t>Disord</a:t>
            </a:r>
            <a:r>
              <a:rPr lang="fr-FR" dirty="0"/>
              <a:t>. 2021 Nov;9(6):1526-1534.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030741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2369" y="546147"/>
            <a:ext cx="8431085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No </a:t>
            </a:r>
            <a:r>
              <a:rPr lang="en-GB">
                <a:solidFill>
                  <a:srgbClr val="FF0000"/>
                </a:solidFill>
              </a:rPr>
              <a:t>studies in </a:t>
            </a:r>
            <a:r>
              <a:rPr lang="en-GB" dirty="0" err="1">
                <a:solidFill>
                  <a:srgbClr val="FF0000"/>
                </a:solidFill>
              </a:rPr>
              <a:t>favor</a:t>
            </a:r>
            <a:r>
              <a:rPr lang="en-GB" dirty="0">
                <a:solidFill>
                  <a:srgbClr val="FF0000"/>
                </a:solidFill>
              </a:rPr>
              <a:t> of no compression</a:t>
            </a:r>
            <a:br>
              <a:rPr lang="en-GB" dirty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3030" y="1274640"/>
            <a:ext cx="10515600" cy="435133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Varicose vein surgery  </a:t>
            </a:r>
          </a:p>
          <a:p>
            <a:pPr lvl="1"/>
            <a:r>
              <a:rPr lang="fr-FR" dirty="0"/>
              <a:t>Compression </a:t>
            </a:r>
            <a:r>
              <a:rPr lang="fr-FR" dirty="0" err="1"/>
              <a:t>stockings</a:t>
            </a:r>
            <a:r>
              <a:rPr lang="fr-FR" dirty="0"/>
              <a:t>:  no </a:t>
            </a:r>
            <a:r>
              <a:rPr lang="fr-FR" dirty="0" err="1"/>
              <a:t>additional</a:t>
            </a:r>
            <a:r>
              <a:rPr lang="fr-FR" dirty="0"/>
              <a:t> </a:t>
            </a:r>
            <a:r>
              <a:rPr lang="fr-FR" dirty="0" err="1"/>
              <a:t>benefit</a:t>
            </a:r>
            <a:r>
              <a:rPr lang="fr-FR" dirty="0"/>
              <a:t> </a:t>
            </a:r>
            <a:r>
              <a:rPr lang="fr-FR" dirty="0" err="1"/>
              <a:t>following</a:t>
            </a:r>
            <a:r>
              <a:rPr lang="fr-FR" dirty="0"/>
              <a:t> </a:t>
            </a:r>
            <a:r>
              <a:rPr lang="fr-FR" dirty="0" err="1"/>
              <a:t>elastic</a:t>
            </a:r>
            <a:r>
              <a:rPr lang="fr-FR" dirty="0"/>
              <a:t> </a:t>
            </a:r>
            <a:r>
              <a:rPr lang="fr-FR" dirty="0" err="1"/>
              <a:t>bandaging</a:t>
            </a:r>
            <a:r>
              <a:rPr lang="fr-FR" dirty="0"/>
              <a:t> for </a:t>
            </a:r>
            <a:r>
              <a:rPr lang="fr-FR" b="1" dirty="0"/>
              <a:t>3 </a:t>
            </a:r>
            <a:r>
              <a:rPr lang="fr-FR" b="1" dirty="0" err="1"/>
              <a:t>days</a:t>
            </a:r>
            <a:r>
              <a:rPr lang="fr-FR" dirty="0"/>
              <a:t> </a:t>
            </a:r>
            <a:r>
              <a:rPr lang="fr-FR" baseline="30000" dirty="0"/>
              <a:t>1</a:t>
            </a:r>
          </a:p>
          <a:p>
            <a:pPr lvl="1"/>
            <a:r>
              <a:rPr lang="fr-FR" dirty="0" err="1"/>
              <a:t>After</a:t>
            </a:r>
            <a:r>
              <a:rPr lang="fr-FR" dirty="0"/>
              <a:t> mini-invasive </a:t>
            </a:r>
            <a:r>
              <a:rPr lang="fr-FR" dirty="0" err="1"/>
              <a:t>surgery</a:t>
            </a:r>
            <a:r>
              <a:rPr lang="fr-FR" dirty="0"/>
              <a:t>, no </a:t>
            </a:r>
            <a:r>
              <a:rPr lang="fr-FR" dirty="0" err="1"/>
              <a:t>benefit</a:t>
            </a:r>
            <a:r>
              <a:rPr lang="fr-FR" dirty="0"/>
              <a:t> of CS </a:t>
            </a:r>
            <a:r>
              <a:rPr lang="fr-FR" dirty="0" err="1"/>
              <a:t>beyond</a:t>
            </a:r>
            <a:r>
              <a:rPr lang="fr-FR" dirty="0"/>
              <a:t> the </a:t>
            </a:r>
            <a:r>
              <a:rPr lang="fr-FR" b="1" dirty="0"/>
              <a:t>first </a:t>
            </a:r>
            <a:r>
              <a:rPr lang="fr-FR" b="1" dirty="0" err="1"/>
              <a:t>postoperative</a:t>
            </a:r>
            <a:r>
              <a:rPr lang="fr-FR" b="1" dirty="0"/>
              <a:t> day</a:t>
            </a:r>
            <a:r>
              <a:rPr lang="fr-FR" b="1" baseline="30000" dirty="0"/>
              <a:t>2</a:t>
            </a:r>
          </a:p>
          <a:p>
            <a:pPr lvl="1"/>
            <a:r>
              <a:rPr lang="fr-FR" dirty="0"/>
              <a:t>No </a:t>
            </a:r>
            <a:r>
              <a:rPr lang="fr-FR" dirty="0" err="1"/>
              <a:t>benefit</a:t>
            </a:r>
            <a:r>
              <a:rPr lang="fr-FR" dirty="0"/>
              <a:t> in </a:t>
            </a:r>
            <a:r>
              <a:rPr lang="fr-FR" dirty="0" err="1"/>
              <a:t>wearing</a:t>
            </a:r>
            <a:r>
              <a:rPr lang="fr-FR" dirty="0"/>
              <a:t> compression </a:t>
            </a:r>
            <a:r>
              <a:rPr lang="fr-FR" dirty="0" err="1"/>
              <a:t>stockings</a:t>
            </a:r>
            <a:r>
              <a:rPr lang="fr-FR" dirty="0"/>
              <a:t> for more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b="1" dirty="0"/>
              <a:t>one week</a:t>
            </a:r>
            <a:r>
              <a:rPr lang="fr-FR" baseline="30000" dirty="0"/>
              <a:t>3</a:t>
            </a:r>
            <a:endParaRPr lang="en-AU" dirty="0"/>
          </a:p>
          <a:p>
            <a:pPr lvl="1">
              <a:lnSpc>
                <a:spcPct val="120000"/>
              </a:lnSpc>
            </a:pPr>
            <a:r>
              <a:rPr lang="en-AU" dirty="0"/>
              <a:t>CS (35-40 mmHg) &gt; bandages at D7 </a:t>
            </a:r>
            <a:r>
              <a:rPr lang="en-AU" baseline="30000" dirty="0"/>
              <a:t>4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At D7 </a:t>
            </a:r>
            <a:r>
              <a:rPr lang="fr-FR" dirty="0" err="1"/>
              <a:t>significant</a:t>
            </a:r>
            <a:r>
              <a:rPr lang="fr-FR" dirty="0"/>
              <a:t> </a:t>
            </a:r>
            <a:r>
              <a:rPr lang="fr-FR" dirty="0" err="1"/>
              <a:t>reduction</a:t>
            </a:r>
            <a:r>
              <a:rPr lang="fr-FR" dirty="0"/>
              <a:t> of </a:t>
            </a:r>
            <a:r>
              <a:rPr lang="fr-FR" dirty="0" err="1"/>
              <a:t>mobility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 </a:t>
            </a:r>
            <a:r>
              <a:rPr lang="fr-FR" dirty="0" err="1"/>
              <a:t>Panelast</a:t>
            </a:r>
            <a:r>
              <a:rPr lang="fr-FR" dirty="0"/>
              <a:t> bandages </a:t>
            </a:r>
            <a:r>
              <a:rPr lang="fr-FR" dirty="0" err="1"/>
              <a:t>compared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other</a:t>
            </a:r>
            <a:r>
              <a:rPr lang="fr-FR" dirty="0"/>
              <a:t> dressings</a:t>
            </a:r>
            <a:r>
              <a:rPr lang="fr-FR" baseline="30000" dirty="0"/>
              <a:t>5</a:t>
            </a:r>
            <a:endParaRPr lang="en-AU" baseline="30000" dirty="0"/>
          </a:p>
          <a:p>
            <a:pPr marL="457200" lvl="1" indent="0">
              <a:lnSpc>
                <a:spcPct val="120000"/>
              </a:lnSpc>
              <a:buNone/>
            </a:pPr>
            <a:endParaRPr lang="en-AU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222739" y="5100770"/>
            <a:ext cx="119692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fontAlgn="base">
              <a:buAutoNum type="arabicParenR"/>
            </a:pPr>
            <a:r>
              <a:rPr lang="fr-FR" sz="1200" dirty="0" err="1"/>
              <a:t>Houtermans-Auckel</a:t>
            </a:r>
            <a:r>
              <a:rPr lang="fr-FR" sz="1200" dirty="0"/>
              <a:t> JP, van </a:t>
            </a:r>
            <a:r>
              <a:rPr lang="fr-FR" sz="1200" dirty="0" err="1"/>
              <a:t>Rossum</a:t>
            </a:r>
            <a:r>
              <a:rPr lang="fr-FR" sz="1200" dirty="0"/>
              <a:t> E, </a:t>
            </a:r>
            <a:r>
              <a:rPr lang="fr-FR" sz="1200" dirty="0" err="1"/>
              <a:t>Teijink</a:t>
            </a:r>
            <a:r>
              <a:rPr lang="fr-FR" sz="1200" dirty="0"/>
              <a:t> JA, </a:t>
            </a:r>
            <a:r>
              <a:rPr lang="fr-FR" sz="1200" dirty="0" err="1"/>
              <a:t>Dahlmans</a:t>
            </a:r>
            <a:r>
              <a:rPr lang="fr-FR" sz="1200" dirty="0"/>
              <a:t> AA, </a:t>
            </a:r>
            <a:r>
              <a:rPr lang="fr-FR" sz="1200" dirty="0" err="1"/>
              <a:t>Eussen</a:t>
            </a:r>
            <a:r>
              <a:rPr lang="fr-FR" sz="1200" dirty="0"/>
              <a:t> EF, Nicolaï SP, </a:t>
            </a:r>
            <a:r>
              <a:rPr lang="fr-FR" sz="1200" dirty="0" err="1"/>
              <a:t>Welten</a:t>
            </a:r>
            <a:r>
              <a:rPr lang="fr-FR" sz="1200" dirty="0"/>
              <a:t> RJ. </a:t>
            </a:r>
          </a:p>
          <a:p>
            <a:pPr fontAlgn="base"/>
            <a:r>
              <a:rPr lang="fr-FR" sz="1200" dirty="0"/>
              <a:t>To wear or not to wear compression </a:t>
            </a:r>
            <a:r>
              <a:rPr lang="fr-FR" sz="1200" dirty="0" err="1"/>
              <a:t>stockings</a:t>
            </a:r>
            <a:r>
              <a:rPr lang="fr-FR" sz="1200" dirty="0"/>
              <a:t> </a:t>
            </a:r>
            <a:r>
              <a:rPr lang="fr-FR" sz="1200" dirty="0" err="1"/>
              <a:t>after</a:t>
            </a:r>
            <a:r>
              <a:rPr lang="fr-FR" sz="1200" dirty="0"/>
              <a:t> </a:t>
            </a:r>
            <a:r>
              <a:rPr lang="fr-FR" sz="1200" dirty="0" err="1"/>
              <a:t>varicose</a:t>
            </a:r>
            <a:r>
              <a:rPr lang="fr-FR" sz="1200" dirty="0"/>
              <a:t> </a:t>
            </a:r>
            <a:r>
              <a:rPr lang="fr-FR" sz="1200" dirty="0" err="1"/>
              <a:t>vein</a:t>
            </a:r>
            <a:r>
              <a:rPr lang="fr-FR" sz="1200" dirty="0"/>
              <a:t> stripping: a </a:t>
            </a:r>
            <a:r>
              <a:rPr lang="fr-FR" sz="1200" dirty="0" err="1"/>
              <a:t>randomised</a:t>
            </a:r>
            <a:r>
              <a:rPr lang="fr-FR" sz="1200" dirty="0"/>
              <a:t> </a:t>
            </a:r>
            <a:r>
              <a:rPr lang="fr-FR" sz="1200" dirty="0" err="1"/>
              <a:t>controlled</a:t>
            </a:r>
            <a:r>
              <a:rPr lang="fr-FR" sz="1200" dirty="0"/>
              <a:t> trial. </a:t>
            </a:r>
            <a:r>
              <a:rPr lang="fr-FR" sz="1200" dirty="0" err="1"/>
              <a:t>Eur</a:t>
            </a:r>
            <a:r>
              <a:rPr lang="fr-FR" sz="1200" dirty="0"/>
              <a:t> J </a:t>
            </a:r>
            <a:r>
              <a:rPr lang="fr-FR" sz="1200" dirty="0" err="1"/>
              <a:t>Vasc</a:t>
            </a:r>
            <a:r>
              <a:rPr lang="fr-FR" sz="1200" dirty="0"/>
              <a:t> </a:t>
            </a:r>
            <a:r>
              <a:rPr lang="fr-FR" sz="1200" dirty="0" err="1"/>
              <a:t>Endovasc</a:t>
            </a:r>
            <a:r>
              <a:rPr lang="fr-FR" sz="1200" dirty="0"/>
              <a:t> </a:t>
            </a:r>
            <a:r>
              <a:rPr lang="fr-FR" sz="1200" dirty="0" err="1"/>
              <a:t>Surg</a:t>
            </a:r>
            <a:r>
              <a:rPr lang="fr-FR" sz="1200" dirty="0"/>
              <a:t>. 2009 Sep;38(3):387-91.</a:t>
            </a:r>
          </a:p>
          <a:p>
            <a:r>
              <a:rPr lang="fr-FR" sz="1200" dirty="0"/>
              <a:t>2) </a:t>
            </a:r>
            <a:r>
              <a:rPr lang="fr-FR" sz="1200" dirty="0" err="1"/>
              <a:t>Pittaluga</a:t>
            </a:r>
            <a:r>
              <a:rPr lang="fr-FR" sz="1200" dirty="0"/>
              <a:t> P, </a:t>
            </a:r>
            <a:r>
              <a:rPr lang="fr-FR" sz="1200" dirty="0" err="1"/>
              <a:t>Chastanet</a:t>
            </a:r>
            <a:r>
              <a:rPr lang="fr-FR" sz="1200" dirty="0"/>
              <a:t> S.  Value of </a:t>
            </a:r>
            <a:r>
              <a:rPr lang="fr-FR" sz="1200" dirty="0" err="1"/>
              <a:t>postoperative</a:t>
            </a:r>
            <a:r>
              <a:rPr lang="fr-FR" sz="1200" dirty="0"/>
              <a:t> compression </a:t>
            </a:r>
            <a:r>
              <a:rPr lang="fr-FR" sz="1200" dirty="0" err="1"/>
              <a:t>after</a:t>
            </a:r>
            <a:r>
              <a:rPr lang="fr-FR" sz="1200" dirty="0"/>
              <a:t> mini-invasive </a:t>
            </a:r>
            <a:r>
              <a:rPr lang="fr-FR" sz="1200" dirty="0" err="1"/>
              <a:t>surgical</a:t>
            </a:r>
            <a:r>
              <a:rPr lang="fr-FR" sz="1200" dirty="0"/>
              <a:t> </a:t>
            </a:r>
            <a:r>
              <a:rPr lang="fr-FR" sz="1200" dirty="0" err="1"/>
              <a:t>treatment</a:t>
            </a:r>
            <a:r>
              <a:rPr lang="fr-FR" sz="1200" dirty="0"/>
              <a:t> of </a:t>
            </a:r>
            <a:r>
              <a:rPr lang="fr-FR" sz="1200" dirty="0" err="1"/>
              <a:t>varicose</a:t>
            </a:r>
            <a:r>
              <a:rPr lang="fr-FR" sz="1200" dirty="0"/>
              <a:t> </a:t>
            </a:r>
            <a:r>
              <a:rPr lang="fr-FR" sz="1200" dirty="0" err="1"/>
              <a:t>veins</a:t>
            </a:r>
            <a:r>
              <a:rPr lang="fr-FR" sz="1200" dirty="0"/>
              <a:t>  J </a:t>
            </a:r>
            <a:r>
              <a:rPr lang="fr-FR" sz="1200" dirty="0" err="1"/>
              <a:t>Vasc</a:t>
            </a:r>
            <a:r>
              <a:rPr lang="fr-FR" sz="1200" dirty="0"/>
              <a:t> </a:t>
            </a:r>
            <a:r>
              <a:rPr lang="fr-FR" sz="1200" dirty="0" err="1"/>
              <a:t>Surg</a:t>
            </a:r>
            <a:r>
              <a:rPr lang="fr-FR" sz="1200" dirty="0"/>
              <a:t> </a:t>
            </a:r>
            <a:r>
              <a:rPr lang="fr-FR" sz="1200" dirty="0" err="1"/>
              <a:t>Venous</a:t>
            </a:r>
            <a:r>
              <a:rPr lang="fr-FR" sz="1200" dirty="0"/>
              <a:t> </a:t>
            </a:r>
            <a:r>
              <a:rPr lang="fr-FR" sz="1200" dirty="0" err="1"/>
              <a:t>Lymphat</a:t>
            </a:r>
            <a:r>
              <a:rPr lang="fr-FR" sz="1200" dirty="0"/>
              <a:t> </a:t>
            </a:r>
            <a:r>
              <a:rPr lang="fr-FR" sz="1200" dirty="0" err="1"/>
              <a:t>Disord</a:t>
            </a:r>
            <a:r>
              <a:rPr lang="fr-FR" sz="1200" dirty="0"/>
              <a:t> 2013 Oct;1(4):385-91.</a:t>
            </a:r>
          </a:p>
          <a:p>
            <a:r>
              <a:rPr lang="fr-FR" sz="1200" dirty="0"/>
              <a:t>3) </a:t>
            </a:r>
            <a:r>
              <a:rPr lang="fr-FR" sz="1200" dirty="0">
                <a:hlinkClick r:id="rId2"/>
              </a:rPr>
              <a:t>S Biswas</a:t>
            </a:r>
            <a:r>
              <a:rPr lang="fr-FR" sz="1200" baseline="30000" dirty="0"/>
              <a:t> </a:t>
            </a:r>
            <a:r>
              <a:rPr lang="fr-FR" sz="1200" dirty="0"/>
              <a:t>, </a:t>
            </a:r>
            <a:r>
              <a:rPr lang="fr-FR" sz="1200" dirty="0">
                <a:hlinkClick r:id="rId3"/>
              </a:rPr>
              <a:t>A Clark</a:t>
            </a:r>
            <a:r>
              <a:rPr lang="fr-FR" sz="1200" dirty="0"/>
              <a:t>, </a:t>
            </a:r>
            <a:r>
              <a:rPr lang="fr-FR" sz="1200" dirty="0">
                <a:hlinkClick r:id="rId4"/>
              </a:rPr>
              <a:t>D A Shields</a:t>
            </a:r>
            <a:r>
              <a:rPr lang="fr-FR" sz="1200" dirty="0"/>
              <a:t>. </a:t>
            </a:r>
            <a:r>
              <a:rPr lang="fr-FR" sz="1200" dirty="0" err="1"/>
              <a:t>Randomised</a:t>
            </a:r>
            <a:r>
              <a:rPr lang="fr-FR" sz="1200" dirty="0"/>
              <a:t> </a:t>
            </a:r>
            <a:r>
              <a:rPr lang="fr-FR" sz="1200" dirty="0" err="1"/>
              <a:t>clinical</a:t>
            </a:r>
            <a:r>
              <a:rPr lang="fr-FR" sz="1200" dirty="0"/>
              <a:t> trial of the duration of compression </a:t>
            </a:r>
            <a:r>
              <a:rPr lang="fr-FR" sz="1200" dirty="0" err="1"/>
              <a:t>therapy</a:t>
            </a:r>
            <a:r>
              <a:rPr lang="fr-FR" sz="1200" dirty="0"/>
              <a:t> </a:t>
            </a:r>
            <a:r>
              <a:rPr lang="fr-FR" sz="1200" dirty="0" err="1"/>
              <a:t>after</a:t>
            </a:r>
            <a:r>
              <a:rPr lang="fr-FR" sz="1200" dirty="0"/>
              <a:t> </a:t>
            </a:r>
            <a:r>
              <a:rPr lang="fr-FR" sz="1200" dirty="0" err="1"/>
              <a:t>varicose</a:t>
            </a:r>
            <a:r>
              <a:rPr lang="fr-FR" sz="1200" dirty="0"/>
              <a:t> </a:t>
            </a:r>
            <a:r>
              <a:rPr lang="fr-FR" sz="1200" dirty="0" err="1"/>
              <a:t>vein</a:t>
            </a:r>
            <a:r>
              <a:rPr lang="fr-FR" sz="1200" dirty="0"/>
              <a:t> </a:t>
            </a:r>
            <a:r>
              <a:rPr lang="fr-FR" sz="1200" dirty="0" err="1"/>
              <a:t>surgery</a:t>
            </a:r>
            <a:r>
              <a:rPr lang="fr-FR" sz="1200" dirty="0"/>
              <a:t> </a:t>
            </a:r>
            <a:r>
              <a:rPr lang="fr-FR" sz="1200" dirty="0" err="1"/>
              <a:t>Eur</a:t>
            </a:r>
            <a:r>
              <a:rPr lang="fr-FR" sz="1200" dirty="0"/>
              <a:t> J </a:t>
            </a:r>
            <a:r>
              <a:rPr lang="fr-FR" sz="1200" dirty="0" err="1"/>
              <a:t>Vasc</a:t>
            </a:r>
            <a:r>
              <a:rPr lang="fr-FR" sz="1200" dirty="0"/>
              <a:t> </a:t>
            </a:r>
            <a:r>
              <a:rPr lang="fr-FR" sz="1200" dirty="0" err="1"/>
              <a:t>Endovasc</a:t>
            </a:r>
            <a:r>
              <a:rPr lang="fr-FR" sz="1200" dirty="0"/>
              <a:t> </a:t>
            </a:r>
            <a:r>
              <a:rPr lang="fr-FR" sz="1200" dirty="0" err="1"/>
              <a:t>Surg</a:t>
            </a:r>
            <a:r>
              <a:rPr lang="fr-FR" sz="1200" dirty="0"/>
              <a:t>. 2007 May;33(5):631-7.</a:t>
            </a:r>
          </a:p>
          <a:p>
            <a:r>
              <a:rPr lang="fr-FR" sz="1200" dirty="0"/>
              <a:t>4) Mariani F, </a:t>
            </a:r>
            <a:r>
              <a:rPr lang="fr-FR" sz="1200" dirty="0" err="1"/>
              <a:t>Marone</a:t>
            </a:r>
            <a:r>
              <a:rPr lang="fr-FR" sz="1200" dirty="0"/>
              <a:t> EM, </a:t>
            </a:r>
            <a:r>
              <a:rPr lang="fr-FR" sz="1200" dirty="0" err="1"/>
              <a:t>Gasbarro</a:t>
            </a:r>
            <a:r>
              <a:rPr lang="fr-FR" sz="1200" dirty="0"/>
              <a:t> V, et al. </a:t>
            </a:r>
            <a:r>
              <a:rPr lang="fr-FR" sz="1200" dirty="0" err="1"/>
              <a:t>Multicenter</a:t>
            </a:r>
            <a:r>
              <a:rPr lang="fr-FR" sz="1200" dirty="0"/>
              <a:t> </a:t>
            </a:r>
            <a:r>
              <a:rPr lang="fr-FR" sz="1200" dirty="0" err="1"/>
              <a:t>randomized</a:t>
            </a:r>
            <a:r>
              <a:rPr lang="fr-FR" sz="1200" dirty="0"/>
              <a:t> trial </a:t>
            </a:r>
            <a:r>
              <a:rPr lang="fr-FR" sz="1200" dirty="0" err="1"/>
              <a:t>comparing</a:t>
            </a:r>
            <a:r>
              <a:rPr lang="fr-FR" sz="1200" dirty="0"/>
              <a:t> compression </a:t>
            </a:r>
            <a:r>
              <a:rPr lang="fr-FR" sz="1200" dirty="0" err="1"/>
              <a:t>with</a:t>
            </a:r>
            <a:r>
              <a:rPr lang="fr-FR" sz="1200" dirty="0"/>
              <a:t> </a:t>
            </a:r>
            <a:r>
              <a:rPr lang="fr-FR" sz="1200" dirty="0" err="1"/>
              <a:t>elastic</a:t>
            </a:r>
            <a:r>
              <a:rPr lang="fr-FR" sz="1200" dirty="0"/>
              <a:t> </a:t>
            </a:r>
            <a:r>
              <a:rPr lang="fr-FR" sz="1200" dirty="0" err="1"/>
              <a:t>stocking</a:t>
            </a:r>
            <a:r>
              <a:rPr lang="fr-FR" sz="1200" dirty="0"/>
              <a:t> versus bandage </a:t>
            </a:r>
            <a:r>
              <a:rPr lang="fr-FR" sz="1200" dirty="0" err="1"/>
              <a:t>after</a:t>
            </a:r>
            <a:r>
              <a:rPr lang="fr-FR" sz="1200" dirty="0"/>
              <a:t> </a:t>
            </a:r>
            <a:r>
              <a:rPr lang="fr-FR" sz="1200" dirty="0" err="1"/>
              <a:t>surgery</a:t>
            </a:r>
            <a:r>
              <a:rPr lang="fr-FR" sz="1200" dirty="0"/>
              <a:t> for </a:t>
            </a:r>
            <a:r>
              <a:rPr lang="fr-FR" sz="1200" dirty="0" err="1"/>
              <a:t>varicose</a:t>
            </a:r>
            <a:r>
              <a:rPr lang="fr-FR" sz="1200" dirty="0"/>
              <a:t> </a:t>
            </a:r>
            <a:r>
              <a:rPr lang="fr-FR" sz="1200" dirty="0" err="1"/>
              <a:t>veins</a:t>
            </a:r>
            <a:r>
              <a:rPr lang="fr-FR" sz="1200" dirty="0"/>
              <a:t>. J </a:t>
            </a:r>
            <a:r>
              <a:rPr lang="fr-FR" sz="1200" dirty="0" err="1"/>
              <a:t>Vasc</a:t>
            </a:r>
            <a:r>
              <a:rPr lang="fr-FR" sz="1200" dirty="0"/>
              <a:t> </a:t>
            </a:r>
            <a:r>
              <a:rPr lang="fr-FR" sz="1200" dirty="0" err="1"/>
              <a:t>Surg</a:t>
            </a:r>
            <a:r>
              <a:rPr lang="fr-FR" sz="1200" dirty="0"/>
              <a:t>. 2011;53:115-122.</a:t>
            </a:r>
          </a:p>
          <a:p>
            <a:r>
              <a:rPr lang="fr-FR" sz="1200" dirty="0"/>
              <a:t>5) Bond R, </a:t>
            </a:r>
            <a:r>
              <a:rPr lang="fr-FR" sz="1200" dirty="0" err="1"/>
              <a:t>Whyman</a:t>
            </a:r>
            <a:r>
              <a:rPr lang="fr-FR" sz="1200" dirty="0"/>
              <a:t> MR, Wilkins DC, Walker AJ, Ashley S.  A </a:t>
            </a:r>
            <a:r>
              <a:rPr lang="fr-FR" sz="1200" dirty="0" err="1"/>
              <a:t>randomised</a:t>
            </a:r>
            <a:r>
              <a:rPr lang="fr-FR" sz="1200" dirty="0"/>
              <a:t> trial of </a:t>
            </a:r>
            <a:r>
              <a:rPr lang="fr-FR" sz="1200" dirty="0" err="1"/>
              <a:t>different</a:t>
            </a:r>
            <a:r>
              <a:rPr lang="fr-FR" sz="1200" dirty="0"/>
              <a:t> compression dressings </a:t>
            </a:r>
            <a:r>
              <a:rPr lang="fr-FR" sz="1200" dirty="0" err="1"/>
              <a:t>following</a:t>
            </a:r>
            <a:r>
              <a:rPr lang="fr-FR" sz="1200" dirty="0"/>
              <a:t> </a:t>
            </a:r>
            <a:r>
              <a:rPr lang="fr-FR" sz="1200" dirty="0" err="1"/>
              <a:t>varicose</a:t>
            </a:r>
            <a:r>
              <a:rPr lang="fr-FR" sz="1200" dirty="0"/>
              <a:t> </a:t>
            </a:r>
            <a:r>
              <a:rPr lang="fr-FR" sz="1200" dirty="0" err="1"/>
              <a:t>vein</a:t>
            </a:r>
            <a:r>
              <a:rPr lang="fr-FR" sz="1200" dirty="0"/>
              <a:t> </a:t>
            </a:r>
            <a:r>
              <a:rPr lang="fr-FR" sz="1200" dirty="0" err="1"/>
              <a:t>surgery</a:t>
            </a:r>
            <a:r>
              <a:rPr lang="fr-FR" sz="1200" dirty="0"/>
              <a:t>. </a:t>
            </a:r>
            <a:r>
              <a:rPr lang="fr-FR" sz="1200" dirty="0" err="1"/>
              <a:t>Phlebology</a:t>
            </a:r>
            <a:r>
              <a:rPr lang="fr-FR" sz="1200" dirty="0"/>
              <a:t>. 1999;14:9-11.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45329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80C4E2-015C-BF44-8525-4CA71337D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237" y="805715"/>
            <a:ext cx="10515600" cy="4821361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In </a:t>
            </a:r>
            <a:r>
              <a:rPr lang="en-GB" sz="3600" dirty="0" err="1">
                <a:solidFill>
                  <a:srgbClr val="FF0000"/>
                </a:solidFill>
              </a:rPr>
              <a:t>favor</a:t>
            </a:r>
            <a:r>
              <a:rPr lang="en-GB" sz="3600" dirty="0">
                <a:solidFill>
                  <a:srgbClr val="FF0000"/>
                </a:solidFill>
              </a:rPr>
              <a:t> of no compression</a:t>
            </a:r>
          </a:p>
          <a:p>
            <a:pPr lvl="1"/>
            <a:r>
              <a:rPr lang="en-GB" sz="2800" b="1" dirty="0">
                <a:solidFill>
                  <a:srgbClr val="FF0000"/>
                </a:solidFill>
              </a:rPr>
              <a:t>UGFS</a:t>
            </a:r>
            <a:r>
              <a:rPr lang="en-GB" sz="2800" dirty="0"/>
              <a:t> :</a:t>
            </a:r>
            <a:r>
              <a:rPr lang="en-GB" sz="2800" baseline="30000" dirty="0"/>
              <a:t> </a:t>
            </a:r>
            <a:r>
              <a:rPr lang="en-GB" sz="2800" dirty="0"/>
              <a:t>C. Hamel Desnos</a:t>
            </a:r>
            <a:r>
              <a:rPr lang="en-GB" sz="2800" baseline="30000" dirty="0"/>
              <a:t>1</a:t>
            </a:r>
          </a:p>
          <a:p>
            <a:pPr lvl="1"/>
            <a:r>
              <a:rPr lang="en-GB" sz="2800" dirty="0"/>
              <a:t>A randomised study 60 patients treated for GSV or SSV incompetence</a:t>
            </a:r>
          </a:p>
          <a:p>
            <a:pPr lvl="1"/>
            <a:r>
              <a:rPr lang="en-GB" sz="2800" dirty="0"/>
              <a:t>Compression stockings (15-20 mmHg) post-foam sclerotherapy vs no CS</a:t>
            </a:r>
          </a:p>
          <a:p>
            <a:pPr lvl="1"/>
            <a:r>
              <a:rPr lang="en-GB" sz="2800" b="1" dirty="0"/>
              <a:t>No differences </a:t>
            </a:r>
            <a:r>
              <a:rPr lang="en-GB" sz="2800" dirty="0"/>
              <a:t>at 14 and 28 days</a:t>
            </a:r>
          </a:p>
          <a:p>
            <a:pPr lvl="2"/>
            <a:r>
              <a:rPr lang="en-GB" sz="2400" dirty="0"/>
              <a:t>pain scores, inflammation, ecchymosis, induration, pigmentation or matting. </a:t>
            </a:r>
          </a:p>
          <a:p>
            <a:pPr lvl="1"/>
            <a:r>
              <a:rPr lang="en-GB" sz="2800" dirty="0"/>
              <a:t>Compliance was an issue with only 40% of patients wearing compression stockings everyday. </a:t>
            </a:r>
          </a:p>
          <a:p>
            <a:pPr lvl="1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7138E4-C3C0-6840-BC5E-97CDB94B542D}"/>
              </a:ext>
            </a:extLst>
          </p:cNvPr>
          <p:cNvSpPr/>
          <p:nvPr/>
        </p:nvSpPr>
        <p:spPr>
          <a:xfrm>
            <a:off x="744414" y="6066814"/>
            <a:ext cx="9853247" cy="44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52500">
              <a:lnSpc>
                <a:spcPts val="1425"/>
              </a:lnSpc>
              <a:spcBef>
                <a:spcPts val="200"/>
              </a:spcBef>
              <a:spcAft>
                <a:spcPts val="150"/>
              </a:spcAft>
            </a:pP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1)</a:t>
            </a:r>
            <a:r>
              <a:rPr lang="en-US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100" dirty="0"/>
              <a:t>Hamel-Desnos, CM, </a:t>
            </a:r>
            <a:r>
              <a:rPr lang="fr-FR" sz="1100" dirty="0" err="1"/>
              <a:t>Guias</a:t>
            </a:r>
            <a:r>
              <a:rPr lang="fr-FR" sz="1100" dirty="0"/>
              <a:t>, BJ, Desnos, PR. </a:t>
            </a:r>
            <a:r>
              <a:rPr lang="fr-FR" sz="1100" dirty="0" err="1"/>
              <a:t>Foam</a:t>
            </a:r>
            <a:r>
              <a:rPr lang="fr-FR" sz="1100" dirty="0"/>
              <a:t> </a:t>
            </a:r>
            <a:r>
              <a:rPr lang="fr-FR" sz="1100" dirty="0" err="1"/>
              <a:t>sclerotherapy</a:t>
            </a:r>
            <a:r>
              <a:rPr lang="fr-FR" sz="1100" dirty="0"/>
              <a:t> of the </a:t>
            </a:r>
            <a:r>
              <a:rPr lang="fr-FR" sz="1100" dirty="0" err="1"/>
              <a:t>saphenous</a:t>
            </a:r>
            <a:r>
              <a:rPr lang="fr-FR" sz="1100" dirty="0"/>
              <a:t> </a:t>
            </a:r>
            <a:r>
              <a:rPr lang="fr-FR" sz="1100" dirty="0" err="1"/>
              <a:t>veins</a:t>
            </a:r>
            <a:r>
              <a:rPr lang="fr-FR" sz="1100" dirty="0"/>
              <a:t>: </a:t>
            </a:r>
            <a:r>
              <a:rPr lang="fr-FR" sz="1100" dirty="0" err="1"/>
              <a:t>randomised</a:t>
            </a:r>
            <a:r>
              <a:rPr lang="fr-FR" sz="1100" dirty="0"/>
              <a:t> </a:t>
            </a:r>
            <a:r>
              <a:rPr lang="fr-FR" sz="1100" dirty="0" err="1"/>
              <a:t>controlled</a:t>
            </a:r>
            <a:r>
              <a:rPr lang="fr-FR" sz="1100" dirty="0"/>
              <a:t> trial </a:t>
            </a:r>
            <a:r>
              <a:rPr lang="fr-FR" sz="1100" dirty="0" err="1"/>
              <a:t>with</a:t>
            </a:r>
            <a:r>
              <a:rPr lang="fr-FR" sz="1100" dirty="0"/>
              <a:t> or </a:t>
            </a:r>
            <a:r>
              <a:rPr lang="fr-FR" sz="1100" dirty="0" err="1"/>
              <a:t>without</a:t>
            </a:r>
            <a:r>
              <a:rPr lang="fr-FR" sz="1100" dirty="0"/>
              <a:t> compression. </a:t>
            </a:r>
            <a:r>
              <a:rPr lang="fr-FR" sz="1100" dirty="0" err="1"/>
              <a:t>Eur</a:t>
            </a:r>
            <a:r>
              <a:rPr lang="fr-FR" sz="1100" dirty="0"/>
              <a:t> J </a:t>
            </a:r>
            <a:r>
              <a:rPr lang="fr-FR" sz="1100" dirty="0" err="1"/>
              <a:t>Vasc</a:t>
            </a:r>
            <a:r>
              <a:rPr lang="fr-FR" sz="1100" dirty="0"/>
              <a:t> </a:t>
            </a:r>
            <a:r>
              <a:rPr lang="fr-FR" sz="1100" dirty="0" err="1"/>
              <a:t>Endovasc</a:t>
            </a:r>
            <a:r>
              <a:rPr lang="fr-FR" sz="1100" dirty="0"/>
              <a:t> </a:t>
            </a:r>
            <a:r>
              <a:rPr lang="fr-FR" sz="1100" dirty="0" err="1"/>
              <a:t>Surg</a:t>
            </a:r>
            <a:r>
              <a:rPr lang="fr-FR" sz="1100" dirty="0"/>
              <a:t> 2010; 39: 500–507.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237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1B37C0-A925-FF47-8D81-54DBA216E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In favour of no compression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64CDBF-7B96-DF4D-AE72-D580A1ABE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UGFS</a:t>
            </a:r>
          </a:p>
          <a:p>
            <a:r>
              <a:rPr lang="en-GB" sz="4000" dirty="0"/>
              <a:t>In overweight patients</a:t>
            </a:r>
            <a:r>
              <a:rPr lang="en-GB" sz="4000" baseline="30000" dirty="0"/>
              <a:t>1</a:t>
            </a:r>
          </a:p>
          <a:p>
            <a:r>
              <a:rPr lang="en-GB" dirty="0"/>
              <a:t> </a:t>
            </a:r>
            <a:r>
              <a:rPr lang="fr-FR" dirty="0"/>
              <a:t>RCT : 72 </a:t>
            </a:r>
            <a:r>
              <a:rPr lang="fr-FR" dirty="0" err="1"/>
              <a:t>limbs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elastic</a:t>
            </a:r>
            <a:r>
              <a:rPr lang="fr-FR" dirty="0"/>
              <a:t> compression (</a:t>
            </a:r>
            <a:r>
              <a:rPr lang="fr-FR" b="1" dirty="0"/>
              <a:t>pressure ?) </a:t>
            </a:r>
            <a:r>
              <a:rPr lang="fr-FR" dirty="0"/>
              <a:t>and 63 </a:t>
            </a:r>
            <a:r>
              <a:rPr lang="fr-FR" dirty="0" err="1"/>
              <a:t>limbs</a:t>
            </a:r>
            <a:r>
              <a:rPr lang="fr-FR" dirty="0"/>
              <a:t> to the control group.</a:t>
            </a:r>
          </a:p>
          <a:p>
            <a:r>
              <a:rPr lang="fr-FR" dirty="0"/>
              <a:t> </a:t>
            </a:r>
            <a:r>
              <a:rPr lang="fr-FR" b="1" dirty="0"/>
              <a:t>No </a:t>
            </a:r>
            <a:r>
              <a:rPr lang="fr-FR" b="1" dirty="0" err="1"/>
              <a:t>differences</a:t>
            </a:r>
            <a:r>
              <a:rPr lang="fr-FR" b="1" dirty="0"/>
              <a:t> </a:t>
            </a:r>
            <a:r>
              <a:rPr lang="fr-FR" dirty="0"/>
              <a:t>in the </a:t>
            </a:r>
          </a:p>
          <a:p>
            <a:pPr lvl="1"/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procedures</a:t>
            </a:r>
            <a:r>
              <a:rPr lang="fr-FR" dirty="0"/>
              <a:t> or the </a:t>
            </a:r>
            <a:r>
              <a:rPr lang="fr-FR" dirty="0" err="1"/>
              <a:t>mean</a:t>
            </a:r>
            <a:r>
              <a:rPr lang="fr-FR" dirty="0"/>
              <a:t> </a:t>
            </a:r>
            <a:r>
              <a:rPr lang="fr-FR" dirty="0" err="1"/>
              <a:t>foam</a:t>
            </a:r>
            <a:r>
              <a:rPr lang="fr-FR" dirty="0"/>
              <a:t> volume per </a:t>
            </a:r>
            <a:r>
              <a:rPr lang="fr-FR" dirty="0" err="1"/>
              <a:t>procedure</a:t>
            </a:r>
            <a:r>
              <a:rPr lang="fr-FR" dirty="0"/>
              <a:t>. </a:t>
            </a:r>
          </a:p>
          <a:p>
            <a:pPr lvl="1"/>
            <a:r>
              <a:rPr lang="fr-FR" dirty="0"/>
              <a:t>Reflux rate at </a:t>
            </a:r>
            <a:r>
              <a:rPr lang="fr-FR" dirty="0" err="1"/>
              <a:t>either</a:t>
            </a:r>
            <a:r>
              <a:rPr lang="fr-FR" dirty="0"/>
              <a:t> 3 </a:t>
            </a:r>
            <a:r>
              <a:rPr lang="fr-FR" dirty="0" err="1"/>
              <a:t>weeks</a:t>
            </a:r>
            <a:r>
              <a:rPr lang="fr-FR" dirty="0"/>
              <a:t> or 3 </a:t>
            </a:r>
            <a:r>
              <a:rPr lang="fr-FR" dirty="0" err="1"/>
              <a:t>months</a:t>
            </a:r>
            <a:r>
              <a:rPr lang="fr-FR" dirty="0"/>
              <a:t>. </a:t>
            </a:r>
          </a:p>
          <a:p>
            <a:pPr lvl="1"/>
            <a:r>
              <a:rPr lang="fr-FR" dirty="0"/>
              <a:t>For major complications (3%) in </a:t>
            </a:r>
            <a:r>
              <a:rPr lang="fr-FR" dirty="0" err="1"/>
              <a:t>both</a:t>
            </a:r>
            <a:r>
              <a:rPr lang="fr-FR" dirty="0"/>
              <a:t> groups</a:t>
            </a:r>
          </a:p>
          <a:p>
            <a:pPr lvl="1"/>
            <a:r>
              <a:rPr lang="fr-FR" dirty="0" err="1"/>
              <a:t>Greater</a:t>
            </a:r>
            <a:r>
              <a:rPr lang="fr-FR" dirty="0"/>
              <a:t> </a:t>
            </a:r>
            <a:r>
              <a:rPr lang="fr-FR" dirty="0" err="1"/>
              <a:t>reduction</a:t>
            </a:r>
            <a:r>
              <a:rPr lang="fr-FR" dirty="0"/>
              <a:t>  of </a:t>
            </a:r>
            <a:r>
              <a:rPr lang="fr-FR" dirty="0" err="1"/>
              <a:t>venous</a:t>
            </a:r>
            <a:r>
              <a:rPr lang="fr-FR" dirty="0"/>
              <a:t> </a:t>
            </a:r>
            <a:r>
              <a:rPr lang="fr-FR" dirty="0" err="1"/>
              <a:t>diameter</a:t>
            </a:r>
            <a:r>
              <a:rPr lang="fr-FR" dirty="0"/>
              <a:t> in GSV </a:t>
            </a:r>
            <a:r>
              <a:rPr lang="fr-FR" dirty="0" err="1"/>
              <a:t>diameter</a:t>
            </a:r>
            <a:r>
              <a:rPr lang="fr-FR" dirty="0"/>
              <a:t> in patients </a:t>
            </a:r>
            <a:r>
              <a:rPr lang="fr-FR" dirty="0" err="1"/>
              <a:t>treated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compression.</a:t>
            </a:r>
          </a:p>
          <a:p>
            <a:pPr lvl="1"/>
            <a:endParaRPr lang="en-GB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FAD66FF-505A-A845-A709-5745500447C3}"/>
              </a:ext>
            </a:extLst>
          </p:cNvPr>
          <p:cNvSpPr txBox="1"/>
          <p:nvPr/>
        </p:nvSpPr>
        <p:spPr>
          <a:xfrm>
            <a:off x="838200" y="6013938"/>
            <a:ext cx="110145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Campos Gomes CV, Prado Nunes MA, Navarro TP, </a:t>
            </a:r>
            <a:r>
              <a:rPr lang="fr-FR" sz="1400" dirty="0" err="1"/>
              <a:t>Dardik</a:t>
            </a:r>
            <a:r>
              <a:rPr lang="fr-FR" sz="1400" dirty="0"/>
              <a:t> A.J </a:t>
            </a:r>
          </a:p>
          <a:p>
            <a:r>
              <a:rPr lang="fr-FR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Elastic compression after ultrasound-guided foam sclerotherapy in overweight patients does not improve primary venous hemodynamics outcomes.</a:t>
            </a:r>
            <a:r>
              <a:rPr lang="fr-FR" sz="1400" dirty="0"/>
              <a:t> </a:t>
            </a:r>
          </a:p>
          <a:p>
            <a:r>
              <a:rPr lang="fr-FR" sz="1400" dirty="0" err="1"/>
              <a:t>Vasc</a:t>
            </a:r>
            <a:r>
              <a:rPr lang="fr-FR" sz="1400" dirty="0"/>
              <a:t> </a:t>
            </a:r>
            <a:r>
              <a:rPr lang="fr-FR" sz="1400" dirty="0" err="1"/>
              <a:t>Surg</a:t>
            </a:r>
            <a:r>
              <a:rPr lang="fr-FR" sz="1400" dirty="0"/>
              <a:t> </a:t>
            </a:r>
            <a:r>
              <a:rPr lang="fr-FR" sz="1400" dirty="0" err="1"/>
              <a:t>Venous</a:t>
            </a:r>
            <a:r>
              <a:rPr lang="fr-FR" sz="1400" dirty="0"/>
              <a:t> </a:t>
            </a:r>
            <a:r>
              <a:rPr lang="fr-FR" sz="1400" dirty="0" err="1"/>
              <a:t>Lymphat</a:t>
            </a:r>
            <a:r>
              <a:rPr lang="fr-FR" sz="1400" dirty="0"/>
              <a:t> </a:t>
            </a:r>
            <a:r>
              <a:rPr lang="fr-FR" sz="1400" dirty="0" err="1"/>
              <a:t>Disord</a:t>
            </a:r>
            <a:r>
              <a:rPr lang="fr-FR" sz="1400" dirty="0"/>
              <a:t>. 2020 Jan;8(1):110-117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54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1B37C0-A925-FF47-8D81-54DBA216E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In favour of no compression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64CDBF-7B96-DF4D-AE72-D580A1ABE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769"/>
            <a:ext cx="10515600" cy="4770194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UGFS</a:t>
            </a:r>
          </a:p>
          <a:p>
            <a:pPr lvl="1"/>
            <a:endParaRPr lang="fr-FR" dirty="0"/>
          </a:p>
          <a:p>
            <a:pPr lvl="1">
              <a:lnSpc>
                <a:spcPct val="150000"/>
              </a:lnSpc>
            </a:pPr>
            <a:r>
              <a:rPr lang="fr-FR" b="1" dirty="0"/>
              <a:t>French </a:t>
            </a:r>
            <a:r>
              <a:rPr lang="fr-FR" b="1" dirty="0" err="1"/>
              <a:t>survey</a:t>
            </a:r>
            <a:r>
              <a:rPr lang="fr-FR" dirty="0"/>
              <a:t>:  366 </a:t>
            </a:r>
            <a:r>
              <a:rPr lang="fr-FR" dirty="0" err="1"/>
              <a:t>vascular</a:t>
            </a:r>
            <a:r>
              <a:rPr lang="fr-FR" dirty="0"/>
              <a:t> </a:t>
            </a:r>
            <a:r>
              <a:rPr lang="fr-FR" dirty="0" err="1"/>
              <a:t>physicians</a:t>
            </a:r>
            <a:r>
              <a:rPr lang="fr-FR" dirty="0"/>
              <a:t> on the use of compression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2/3 of the </a:t>
            </a:r>
            <a:r>
              <a:rPr lang="fr-FR" dirty="0" err="1"/>
              <a:t>vascular</a:t>
            </a:r>
            <a:r>
              <a:rPr lang="fr-FR" dirty="0"/>
              <a:t> </a:t>
            </a:r>
            <a:r>
              <a:rPr lang="fr-FR" dirty="0" err="1"/>
              <a:t>physicians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UGFS</a:t>
            </a:r>
          </a:p>
          <a:p>
            <a:pPr lvl="1">
              <a:lnSpc>
                <a:spcPct val="150000"/>
              </a:lnSpc>
            </a:pPr>
            <a:r>
              <a:rPr lang="fr-FR" dirty="0" err="1"/>
              <a:t>Less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1/3 of the </a:t>
            </a:r>
            <a:r>
              <a:rPr lang="fr-FR" dirty="0" err="1"/>
              <a:t>vascular</a:t>
            </a:r>
            <a:r>
              <a:rPr lang="fr-FR" dirty="0"/>
              <a:t> </a:t>
            </a:r>
            <a:r>
              <a:rPr lang="fr-FR" dirty="0" err="1"/>
              <a:t>physicians</a:t>
            </a:r>
            <a:r>
              <a:rPr lang="fr-FR" dirty="0"/>
              <a:t> </a:t>
            </a:r>
            <a:r>
              <a:rPr lang="fr-FR" dirty="0" err="1"/>
              <a:t>regularly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</a:t>
            </a:r>
            <a:r>
              <a:rPr lang="fr-FR" dirty="0" err="1"/>
              <a:t>elastic</a:t>
            </a:r>
            <a:r>
              <a:rPr lang="fr-FR" dirty="0"/>
              <a:t> compression and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did</a:t>
            </a:r>
            <a:r>
              <a:rPr lang="fr-FR" dirty="0"/>
              <a:t>,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usually</a:t>
            </a:r>
            <a:r>
              <a:rPr lang="fr-FR" dirty="0"/>
              <a:t> compression </a:t>
            </a:r>
            <a:r>
              <a:rPr lang="fr-FR" dirty="0" err="1"/>
              <a:t>stockings</a:t>
            </a:r>
            <a:r>
              <a:rPr lang="fr-FR" dirty="0"/>
              <a:t> of </a:t>
            </a:r>
            <a:r>
              <a:rPr lang="fr-FR" b="1" dirty="0"/>
              <a:t>15-20 </a:t>
            </a:r>
            <a:r>
              <a:rPr lang="fr-FR" b="1" dirty="0" err="1"/>
              <a:t>mmHg</a:t>
            </a:r>
            <a:r>
              <a:rPr lang="fr-FR" dirty="0"/>
              <a:t>, for 1 </a:t>
            </a:r>
            <a:r>
              <a:rPr lang="fr-FR" dirty="0" err="1"/>
              <a:t>week</a:t>
            </a:r>
            <a:r>
              <a:rPr lang="fr-FR" dirty="0"/>
              <a:t> or </a:t>
            </a:r>
            <a:r>
              <a:rPr lang="fr-FR" dirty="0" err="1"/>
              <a:t>less</a:t>
            </a:r>
            <a:r>
              <a:rPr lang="fr-FR" dirty="0"/>
              <a:t>. </a:t>
            </a:r>
          </a:p>
          <a:p>
            <a:pPr lvl="1">
              <a:lnSpc>
                <a:spcPct val="150000"/>
              </a:lnSpc>
            </a:pPr>
            <a:r>
              <a:rPr lang="fr-FR" sz="2800" dirty="0" err="1">
                <a:solidFill>
                  <a:srgbClr val="FF0000"/>
                </a:solidFill>
              </a:rPr>
              <a:t>Usefulness</a:t>
            </a:r>
            <a:r>
              <a:rPr lang="fr-FR" sz="2800" dirty="0">
                <a:solidFill>
                  <a:srgbClr val="FF0000"/>
                </a:solidFill>
              </a:rPr>
              <a:t> ? </a:t>
            </a:r>
            <a:endParaRPr lang="en-GB" sz="2800" dirty="0">
              <a:solidFill>
                <a:srgbClr val="FF0000"/>
              </a:solidFill>
            </a:endParaRPr>
          </a:p>
          <a:p>
            <a:endParaRPr lang="en-GB" sz="4000" baseline="30000" dirty="0"/>
          </a:p>
          <a:p>
            <a:pPr marL="0" indent="0">
              <a:buNone/>
            </a:pPr>
            <a:endParaRPr lang="en-GB" sz="4000" baseline="300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FAD66FF-505A-A845-A709-5745500447C3}"/>
              </a:ext>
            </a:extLst>
          </p:cNvPr>
          <p:cNvSpPr txBox="1"/>
          <p:nvPr/>
        </p:nvSpPr>
        <p:spPr>
          <a:xfrm>
            <a:off x="838200" y="6013938"/>
            <a:ext cx="44088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Tripey</a:t>
            </a:r>
            <a:r>
              <a:rPr lang="fr-FR" sz="1400" dirty="0"/>
              <a:t> V, </a:t>
            </a:r>
            <a:r>
              <a:rPr lang="fr-FR" sz="1400" dirty="0" err="1"/>
              <a:t>Monsallier</a:t>
            </a:r>
            <a:r>
              <a:rPr lang="fr-FR" sz="1400" dirty="0"/>
              <a:t> JM, </a:t>
            </a:r>
            <a:r>
              <a:rPr lang="fr-FR" sz="1400" dirty="0" err="1"/>
              <a:t>Morello</a:t>
            </a:r>
            <a:r>
              <a:rPr lang="fr-FR" sz="1400" dirty="0"/>
              <a:t> R, Hamel-Desnos C.</a:t>
            </a:r>
          </a:p>
          <a:p>
            <a:r>
              <a:rPr lang="fr-FR" sz="1400" dirty="0">
                <a:hlinkClick r:id="rId2"/>
              </a:rPr>
              <a:t>French </a:t>
            </a:r>
            <a:r>
              <a:rPr lang="fr-FR" sz="1400" b="1" dirty="0">
                <a:hlinkClick r:id="rId2"/>
              </a:rPr>
              <a:t>sclerotherapy</a:t>
            </a:r>
            <a:r>
              <a:rPr lang="fr-FR" sz="1400" dirty="0">
                <a:hlinkClick r:id="rId2"/>
              </a:rPr>
              <a:t> and </a:t>
            </a:r>
            <a:r>
              <a:rPr lang="fr-FR" sz="1400" b="1" dirty="0">
                <a:hlinkClick r:id="rId2"/>
              </a:rPr>
              <a:t>compression</a:t>
            </a:r>
            <a:r>
              <a:rPr lang="fr-FR" sz="1400" dirty="0">
                <a:hlinkClick r:id="rId2"/>
              </a:rPr>
              <a:t>: Practice patterns.</a:t>
            </a:r>
            <a:endParaRPr lang="fr-FR" sz="1400" dirty="0"/>
          </a:p>
          <a:p>
            <a:r>
              <a:rPr lang="fr-FR" sz="1400" dirty="0" err="1"/>
              <a:t>Phlebology</a:t>
            </a:r>
            <a:r>
              <a:rPr lang="fr-FR" sz="1400" dirty="0"/>
              <a:t>. 2015 Oct;30(9):632-40</a:t>
            </a:r>
          </a:p>
        </p:txBody>
      </p:sp>
    </p:spTree>
    <p:extLst>
      <p:ext uri="{BB962C8B-B14F-4D97-AF65-F5344CB8AC3E}">
        <p14:creationId xmlns:p14="http://schemas.microsoft.com/office/powerpoint/2010/main" val="4169702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ED3B4E-25F3-EB4C-9D42-78950E4A8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In favour of no compression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CBAF3E-16CC-E34B-8DAC-6F017A899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UGFS + </a:t>
            </a:r>
            <a:r>
              <a:rPr lang="en-GB" sz="3200" dirty="0">
                <a:solidFill>
                  <a:srgbClr val="FF0000"/>
                </a:solidFill>
              </a:rPr>
              <a:t>Phlebectomy</a:t>
            </a:r>
          </a:p>
          <a:p>
            <a:r>
              <a:rPr lang="en-GB" dirty="0"/>
              <a:t>7 days/24 h/day</a:t>
            </a:r>
          </a:p>
          <a:p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0C69EC-9EF1-0C47-935C-1B95A4882DA7}"/>
              </a:ext>
            </a:extLst>
          </p:cNvPr>
          <p:cNvSpPr/>
          <p:nvPr/>
        </p:nvSpPr>
        <p:spPr>
          <a:xfrm>
            <a:off x="754941" y="5850235"/>
            <a:ext cx="9390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Cavezzi</a:t>
            </a:r>
            <a:r>
              <a:rPr lang="fr-FR" dirty="0"/>
              <a:t> A., </a:t>
            </a:r>
            <a:r>
              <a:rPr lang="fr-FR" dirty="0" err="1"/>
              <a:t>Mosti</a:t>
            </a:r>
            <a:r>
              <a:rPr lang="fr-FR" dirty="0"/>
              <a:t> G et al </a:t>
            </a:r>
          </a:p>
          <a:p>
            <a:r>
              <a:rPr lang="fr-FR" dirty="0"/>
              <a:t>Compression </a:t>
            </a:r>
            <a:r>
              <a:rPr lang="fr-FR" dirty="0" err="1"/>
              <a:t>with</a:t>
            </a:r>
            <a:r>
              <a:rPr lang="fr-FR" dirty="0"/>
              <a:t> 23 </a:t>
            </a:r>
            <a:r>
              <a:rPr lang="fr-FR" dirty="0" err="1"/>
              <a:t>mmHg</a:t>
            </a:r>
            <a:r>
              <a:rPr lang="fr-FR" dirty="0"/>
              <a:t> or 35 </a:t>
            </a:r>
            <a:r>
              <a:rPr lang="fr-FR" dirty="0" err="1"/>
              <a:t>mmHg</a:t>
            </a:r>
            <a:r>
              <a:rPr lang="fr-FR" dirty="0"/>
              <a:t> </a:t>
            </a:r>
            <a:r>
              <a:rPr lang="fr-FR" dirty="0" err="1"/>
              <a:t>stockings</a:t>
            </a:r>
            <a:r>
              <a:rPr lang="fr-FR" dirty="0"/>
              <a:t> </a:t>
            </a:r>
            <a:r>
              <a:rPr lang="fr-FR" dirty="0" err="1"/>
              <a:t>after</a:t>
            </a:r>
            <a:r>
              <a:rPr lang="fr-FR" dirty="0"/>
              <a:t> </a:t>
            </a:r>
            <a:r>
              <a:rPr lang="fr-FR" dirty="0" err="1"/>
              <a:t>saphenous</a:t>
            </a:r>
            <a:r>
              <a:rPr lang="fr-FR" dirty="0"/>
              <a:t> </a:t>
            </a:r>
            <a:r>
              <a:rPr lang="fr-FR" dirty="0" err="1"/>
              <a:t>catheter</a:t>
            </a:r>
            <a:r>
              <a:rPr lang="fr-FR" dirty="0"/>
              <a:t> </a:t>
            </a:r>
            <a:r>
              <a:rPr lang="fr-FR" dirty="0" err="1"/>
              <a:t>foam</a:t>
            </a:r>
            <a:r>
              <a:rPr lang="fr-FR" dirty="0"/>
              <a:t> </a:t>
            </a:r>
            <a:r>
              <a:rPr lang="fr-FR" dirty="0" err="1"/>
              <a:t>sclerotherapy</a:t>
            </a:r>
            <a:r>
              <a:rPr lang="fr-FR" dirty="0"/>
              <a:t> and </a:t>
            </a:r>
            <a:r>
              <a:rPr lang="fr-FR" dirty="0" err="1"/>
              <a:t>phlebectomy</a:t>
            </a:r>
            <a:r>
              <a:rPr lang="fr-FR" dirty="0"/>
              <a:t> of </a:t>
            </a:r>
            <a:r>
              <a:rPr lang="fr-FR" dirty="0" err="1"/>
              <a:t>varicose</a:t>
            </a:r>
            <a:r>
              <a:rPr lang="fr-FR" dirty="0"/>
              <a:t> </a:t>
            </a:r>
            <a:r>
              <a:rPr lang="fr-FR" dirty="0" err="1"/>
              <a:t>veins</a:t>
            </a:r>
            <a:r>
              <a:rPr lang="fr-FR" dirty="0"/>
              <a:t>. </a:t>
            </a:r>
            <a:r>
              <a:rPr lang="fr-FR" dirty="0" err="1"/>
              <a:t>Phlebology</a:t>
            </a:r>
            <a:r>
              <a:rPr lang="fr-FR" dirty="0"/>
              <a:t> 2019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98DFDD2-E369-6845-A145-49518BDA7399}"/>
              </a:ext>
            </a:extLst>
          </p:cNvPr>
          <p:cNvSpPr txBox="1"/>
          <p:nvPr/>
        </p:nvSpPr>
        <p:spPr>
          <a:xfrm>
            <a:off x="4892841" y="2574196"/>
            <a:ext cx="5883342" cy="21390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>
                <a:solidFill>
                  <a:srgbClr val="FFFF00"/>
                </a:solidFill>
              </a:rPr>
              <a:t>     	    	  </a:t>
            </a:r>
            <a:r>
              <a:rPr lang="fr-FR" b="1" dirty="0"/>
              <a:t>group A.    	               group B</a:t>
            </a:r>
          </a:p>
          <a:p>
            <a:pPr>
              <a:spcAft>
                <a:spcPts val="600"/>
              </a:spcAft>
            </a:pPr>
            <a:r>
              <a:rPr lang="fr-FR" b="1" dirty="0"/>
              <a:t>Pressure		 23 </a:t>
            </a:r>
            <a:r>
              <a:rPr lang="fr-FR" b="1" dirty="0" err="1"/>
              <a:t>mmHg</a:t>
            </a:r>
            <a:r>
              <a:rPr lang="fr-FR" b="1" dirty="0"/>
              <a:t>	                35 </a:t>
            </a:r>
            <a:r>
              <a:rPr lang="fr-FR" b="1" dirty="0" err="1"/>
              <a:t>mmHg</a:t>
            </a:r>
            <a:r>
              <a:rPr lang="fr-FR" b="1" dirty="0"/>
              <a:t>	</a:t>
            </a:r>
            <a:r>
              <a:rPr lang="fr-FR" dirty="0"/>
              <a:t>   </a:t>
            </a:r>
          </a:p>
          <a:p>
            <a:pPr>
              <a:spcAft>
                <a:spcPts val="600"/>
              </a:spcAft>
            </a:pPr>
            <a:r>
              <a:rPr lang="fr-FR" dirty="0"/>
              <a:t>Pain 				                 p=.046</a:t>
            </a:r>
          </a:p>
          <a:p>
            <a:pPr>
              <a:spcAft>
                <a:spcPts val="600"/>
              </a:spcAft>
            </a:pPr>
            <a:r>
              <a:rPr lang="fr-FR" dirty="0"/>
              <a:t>Ambulation				p=.046</a:t>
            </a:r>
          </a:p>
          <a:p>
            <a:pPr>
              <a:spcAft>
                <a:spcPts val="600"/>
              </a:spcAft>
            </a:pPr>
            <a:r>
              <a:rPr lang="fr-FR" dirty="0" err="1"/>
              <a:t>Tolerance</a:t>
            </a:r>
            <a:r>
              <a:rPr lang="fr-FR" dirty="0"/>
              <a:t>					p=.006</a:t>
            </a:r>
          </a:p>
          <a:p>
            <a:pPr>
              <a:spcAft>
                <a:spcPts val="600"/>
              </a:spcAft>
            </a:pPr>
            <a:r>
              <a:rPr lang="fr-FR" dirty="0"/>
              <a:t>Skin </a:t>
            </a:r>
            <a:r>
              <a:rPr lang="fr-FR" dirty="0" err="1"/>
              <a:t>healing</a:t>
            </a:r>
            <a:r>
              <a:rPr lang="fr-FR" dirty="0"/>
              <a:t>				p=.0012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2DA69B-1F79-E243-B0EB-B01BCC854FB2}"/>
              </a:ext>
            </a:extLst>
          </p:cNvPr>
          <p:cNvSpPr/>
          <p:nvPr/>
        </p:nvSpPr>
        <p:spPr>
          <a:xfrm>
            <a:off x="3692769" y="4958573"/>
            <a:ext cx="76610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It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shown</a:t>
            </a:r>
            <a:r>
              <a:rPr lang="fr-FR" dirty="0"/>
              <a:t> a </a:t>
            </a:r>
            <a:r>
              <a:rPr lang="fr-FR" dirty="0" err="1"/>
              <a:t>better</a:t>
            </a:r>
            <a:r>
              <a:rPr lang="fr-FR" dirty="0"/>
              <a:t> </a:t>
            </a:r>
            <a:r>
              <a:rPr lang="fr-FR" dirty="0" err="1"/>
              <a:t>improvement</a:t>
            </a:r>
            <a:r>
              <a:rPr lang="fr-FR" dirty="0"/>
              <a:t> in group B  35 </a:t>
            </a:r>
            <a:r>
              <a:rPr lang="fr-FR" dirty="0" err="1"/>
              <a:t>mmHg</a:t>
            </a:r>
            <a:endParaRPr lang="fr-FR" dirty="0"/>
          </a:p>
          <a:p>
            <a:pPr algn="ctr"/>
            <a:r>
              <a:rPr lang="fr-FR" sz="2400" dirty="0">
                <a:solidFill>
                  <a:srgbClr val="FF0000"/>
                </a:solidFill>
              </a:rPr>
              <a:t>Indirect </a:t>
            </a:r>
            <a:r>
              <a:rPr lang="fr-FR" sz="2400" dirty="0" err="1">
                <a:solidFill>
                  <a:srgbClr val="FF0000"/>
                </a:solidFill>
              </a:rPr>
              <a:t>evidence</a:t>
            </a:r>
            <a:r>
              <a:rPr lang="fr-FR" sz="2400" dirty="0">
                <a:solidFill>
                  <a:srgbClr val="FF0000"/>
                </a:solidFill>
              </a:rPr>
              <a:t> of the relative </a:t>
            </a:r>
            <a:r>
              <a:rPr lang="fr-FR" sz="2400" dirty="0" err="1">
                <a:solidFill>
                  <a:srgbClr val="FF0000"/>
                </a:solidFill>
              </a:rPr>
              <a:t>uselessness</a:t>
            </a:r>
            <a:r>
              <a:rPr lang="fr-FR" sz="2400" dirty="0">
                <a:solidFill>
                  <a:srgbClr val="FF0000"/>
                </a:solidFill>
              </a:rPr>
              <a:t> of </a:t>
            </a:r>
            <a:r>
              <a:rPr lang="fr-FR" sz="2400" dirty="0" err="1">
                <a:solidFill>
                  <a:srgbClr val="FF0000"/>
                </a:solidFill>
              </a:rPr>
              <a:t>low</a:t>
            </a:r>
            <a:r>
              <a:rPr lang="fr-FR" sz="2400" dirty="0">
                <a:solidFill>
                  <a:srgbClr val="FF0000"/>
                </a:solidFill>
              </a:rPr>
              <a:t> pressure</a:t>
            </a:r>
            <a:endParaRPr lang="fr-FR" dirty="0">
              <a:solidFill>
                <a:srgbClr val="FF0000"/>
              </a:solidFill>
            </a:endParaRP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0370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1531B4-972F-A741-B7A4-77F1F3486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In favour of no compression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5C251A-CFE1-6A4E-AB09-50B0F9BA1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40"/>
            <a:ext cx="10515600" cy="4351338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UGFS</a:t>
            </a:r>
          </a:p>
          <a:p>
            <a:pPr lvl="1"/>
            <a:r>
              <a:rPr lang="en-US" dirty="0"/>
              <a:t>Objectives : </a:t>
            </a:r>
          </a:p>
          <a:p>
            <a:pPr lvl="2"/>
            <a:r>
              <a:rPr lang="en-US" dirty="0"/>
              <a:t>to assess by </a:t>
            </a:r>
            <a:r>
              <a:rPr lang="en-US" b="1" dirty="0"/>
              <a:t>biological markers </a:t>
            </a:r>
            <a:r>
              <a:rPr lang="en-US" dirty="0"/>
              <a:t>the consequences of </a:t>
            </a:r>
            <a:r>
              <a:rPr lang="en-US" b="1" dirty="0"/>
              <a:t>foam sclerotherapy </a:t>
            </a:r>
            <a:r>
              <a:rPr lang="en-US" dirty="0"/>
              <a:t>of saphenous veins</a:t>
            </a:r>
          </a:p>
          <a:p>
            <a:pPr lvl="2"/>
            <a:r>
              <a:rPr lang="en-US" dirty="0"/>
              <a:t> to compare results of two randomized groups: </a:t>
            </a:r>
            <a:r>
              <a:rPr lang="en-US" b="1" dirty="0"/>
              <a:t>compression (15-20 mmHg) vs no post-treatment compression</a:t>
            </a:r>
          </a:p>
          <a:p>
            <a:pPr lvl="1"/>
            <a:r>
              <a:rPr lang="en-US" sz="2800" dirty="0"/>
              <a:t>Results :</a:t>
            </a:r>
          </a:p>
          <a:p>
            <a:pPr lvl="2"/>
            <a:r>
              <a:rPr lang="en-US" dirty="0"/>
              <a:t>Minimal effects on inflammation and coagulation, </a:t>
            </a:r>
            <a:r>
              <a:rPr lang="en-US" b="1" dirty="0"/>
              <a:t>with or without post-treatment compression.</a:t>
            </a:r>
          </a:p>
          <a:p>
            <a:pPr lvl="1"/>
            <a:r>
              <a:rPr lang="en-US" sz="2800" dirty="0"/>
              <a:t>Conclusion: </a:t>
            </a:r>
          </a:p>
          <a:p>
            <a:pPr lvl="2"/>
            <a:r>
              <a:rPr lang="en-US" sz="2400" dirty="0">
                <a:solidFill>
                  <a:srgbClr val="FF0000"/>
                </a:solidFill>
              </a:rPr>
              <a:t>Interest of compression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606894D-707B-DC41-B34C-32365A7F6862}"/>
              </a:ext>
            </a:extLst>
          </p:cNvPr>
          <p:cNvSpPr txBox="1"/>
          <p:nvPr/>
        </p:nvSpPr>
        <p:spPr>
          <a:xfrm>
            <a:off x="410308" y="5996226"/>
            <a:ext cx="89447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Hamel-Desnos CM, Desnos PR, Ferre B, Le </a:t>
            </a:r>
            <a:r>
              <a:rPr lang="fr-FR" sz="1600" dirty="0" err="1"/>
              <a:t>Querrec</a:t>
            </a:r>
            <a:r>
              <a:rPr lang="fr-FR" sz="1600" dirty="0"/>
              <a:t> A </a:t>
            </a:r>
          </a:p>
          <a:p>
            <a:r>
              <a:rPr lang="fr-FR" sz="1600" u="sng" dirty="0"/>
              <a:t>In</a:t>
            </a:r>
            <a:r>
              <a:rPr lang="fr-FR" sz="1600" u="sng" dirty="0">
                <a:hlinkClick r:id="rId2"/>
              </a:rPr>
              <a:t> vivo biological effects of </a:t>
            </a:r>
            <a:r>
              <a:rPr lang="fr-FR" sz="1600" b="1" u="sng" dirty="0">
                <a:hlinkClick r:id="rId2"/>
              </a:rPr>
              <a:t>foam</a:t>
            </a:r>
            <a:r>
              <a:rPr lang="fr-FR" sz="1600" u="sng" dirty="0">
                <a:hlinkClick r:id="rId2"/>
              </a:rPr>
              <a:t> </a:t>
            </a:r>
            <a:r>
              <a:rPr lang="fr-FR" sz="1600" b="1" u="sng" dirty="0">
                <a:hlinkClick r:id="rId2"/>
              </a:rPr>
              <a:t>sclerotherapy</a:t>
            </a:r>
            <a:r>
              <a:rPr lang="fr-FR" sz="1600" u="sng" dirty="0">
                <a:hlinkClick r:id="rId2"/>
              </a:rPr>
              <a:t>.</a:t>
            </a:r>
            <a:r>
              <a:rPr lang="fr-FR" sz="1600" u="sng" dirty="0"/>
              <a:t>. </a:t>
            </a:r>
          </a:p>
          <a:p>
            <a:r>
              <a:rPr lang="fr-FR" sz="1600" dirty="0" err="1"/>
              <a:t>Eur</a:t>
            </a:r>
            <a:r>
              <a:rPr lang="fr-FR" sz="1600" dirty="0"/>
              <a:t> J </a:t>
            </a:r>
            <a:r>
              <a:rPr lang="fr-FR" sz="1600" dirty="0" err="1"/>
              <a:t>Vasc</a:t>
            </a:r>
            <a:r>
              <a:rPr lang="fr-FR" sz="1600" dirty="0"/>
              <a:t> </a:t>
            </a:r>
            <a:r>
              <a:rPr lang="fr-FR" sz="1600" dirty="0" err="1"/>
              <a:t>Endovasc</a:t>
            </a:r>
            <a:r>
              <a:rPr lang="fr-FR" sz="1600" dirty="0"/>
              <a:t> </a:t>
            </a:r>
            <a:r>
              <a:rPr lang="fr-FR" sz="1600" dirty="0" err="1"/>
              <a:t>Surg</a:t>
            </a:r>
            <a:r>
              <a:rPr lang="fr-FR" sz="1600" dirty="0"/>
              <a:t>. 2011 Aug;42(2):238-45.</a:t>
            </a:r>
          </a:p>
        </p:txBody>
      </p:sp>
    </p:spTree>
    <p:extLst>
      <p:ext uri="{BB962C8B-B14F-4D97-AF65-F5344CB8AC3E}">
        <p14:creationId xmlns:p14="http://schemas.microsoft.com/office/powerpoint/2010/main" val="3297379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078586-3845-1143-BCEE-946E7D82F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In favour of no compression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F0E442-F84B-914E-8685-22EA925A8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RX </a:t>
            </a:r>
            <a:r>
              <a:rPr lang="fr-FR" b="1" dirty="0" err="1">
                <a:solidFill>
                  <a:srgbClr val="FF0000"/>
                </a:solidFill>
              </a:rPr>
              <a:t>Frequency</a:t>
            </a:r>
            <a:r>
              <a:rPr lang="fr-FR" b="1" dirty="0">
                <a:solidFill>
                  <a:srgbClr val="FF0000"/>
                </a:solidFill>
              </a:rPr>
              <a:t> on </a:t>
            </a:r>
            <a:r>
              <a:rPr lang="fr-FR" b="1" dirty="0" err="1">
                <a:solidFill>
                  <a:srgbClr val="FF0000"/>
                </a:solidFill>
              </a:rPr>
              <a:t>saphenous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trunk</a:t>
            </a:r>
            <a:r>
              <a:rPr lang="fr-FR" b="1" dirty="0">
                <a:solidFill>
                  <a:srgbClr val="FF0000"/>
                </a:solidFill>
              </a:rPr>
              <a:t> + </a:t>
            </a:r>
            <a:r>
              <a:rPr lang="fr-FR" b="1" dirty="0" err="1">
                <a:solidFill>
                  <a:srgbClr val="FF0000"/>
                </a:solidFill>
              </a:rPr>
              <a:t>foam</a:t>
            </a:r>
            <a:r>
              <a:rPr lang="fr-FR" b="1" dirty="0">
                <a:solidFill>
                  <a:srgbClr val="FF0000"/>
                </a:solidFill>
              </a:rPr>
              <a:t> on </a:t>
            </a:r>
            <a:r>
              <a:rPr lang="fr-FR" b="1" dirty="0" err="1">
                <a:solidFill>
                  <a:srgbClr val="FF0000"/>
                </a:solidFill>
              </a:rPr>
              <a:t>tributaries</a:t>
            </a:r>
            <a:endParaRPr lang="fr-FR" b="1" dirty="0">
              <a:solidFill>
                <a:srgbClr val="FF0000"/>
              </a:solidFill>
            </a:endParaRPr>
          </a:p>
          <a:p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en-US" dirty="0"/>
              <a:t>Post-procedural </a:t>
            </a:r>
            <a:r>
              <a:rPr lang="en-US" b="1" dirty="0"/>
              <a:t>Compression vs. No Compression </a:t>
            </a:r>
            <a:r>
              <a:rPr lang="en-US" dirty="0"/>
              <a:t>: A </a:t>
            </a:r>
            <a:r>
              <a:rPr lang="en-US" dirty="0" err="1"/>
              <a:t>Randomised</a:t>
            </a:r>
            <a:r>
              <a:rPr lang="en-US" dirty="0"/>
              <a:t> Controlled </a:t>
            </a:r>
            <a:r>
              <a:rPr lang="en-US" b="1" dirty="0"/>
              <a:t>Non-inferiority Trial</a:t>
            </a:r>
          </a:p>
          <a:p>
            <a:r>
              <a:rPr lang="en-US" dirty="0"/>
              <a:t>177 Patients C2-C4</a:t>
            </a:r>
          </a:p>
          <a:p>
            <a:r>
              <a:rPr lang="en-US" dirty="0"/>
              <a:t>Compression stockings </a:t>
            </a:r>
            <a:r>
              <a:rPr lang="en-US" b="1" dirty="0"/>
              <a:t>(pressure ?) </a:t>
            </a:r>
            <a:r>
              <a:rPr lang="en-US" dirty="0"/>
              <a:t>continuously for two days, and then, during the daytime for five days</a:t>
            </a:r>
            <a:r>
              <a:rPr lang="fr-FR" dirty="0"/>
              <a:t> </a:t>
            </a:r>
          </a:p>
          <a:p>
            <a:r>
              <a:rPr lang="en-US" dirty="0"/>
              <a:t>No </a:t>
            </a:r>
            <a:r>
              <a:rPr lang="en-US" b="1" dirty="0"/>
              <a:t>compression was non-inferior </a:t>
            </a:r>
            <a:r>
              <a:rPr lang="en-US" dirty="0"/>
              <a:t>to post-operative compression, in terms of safety and efficacy</a:t>
            </a:r>
            <a:r>
              <a:rPr lang="fr-FR" dirty="0"/>
              <a:t> </a:t>
            </a:r>
            <a:endParaRPr lang="en-US" dirty="0"/>
          </a:p>
          <a:p>
            <a:endParaRPr lang="fr-FR" b="1" dirty="0"/>
          </a:p>
          <a:p>
            <a:endParaRPr lang="en-US" b="1" dirty="0"/>
          </a:p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D2C93E2-B943-5346-9E8F-F82D4670E0C4}"/>
              </a:ext>
            </a:extLst>
          </p:cNvPr>
          <p:cNvSpPr txBox="1"/>
          <p:nvPr/>
        </p:nvSpPr>
        <p:spPr>
          <a:xfrm>
            <a:off x="1031631" y="5591908"/>
            <a:ext cx="942535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hlinkClick r:id="rId2"/>
              </a:rPr>
              <a:t>Toni Pihlaja</a:t>
            </a:r>
            <a:r>
              <a:rPr lang="fr-FR" sz="1400" baseline="30000" dirty="0"/>
              <a:t> </a:t>
            </a:r>
            <a:r>
              <a:rPr lang="fr-FR" sz="1400" dirty="0"/>
              <a:t>, </a:t>
            </a:r>
            <a:r>
              <a:rPr lang="fr-FR" sz="1400" dirty="0">
                <a:hlinkClick r:id="rId3"/>
              </a:rPr>
              <a:t>Pekka Romsi</a:t>
            </a:r>
            <a:r>
              <a:rPr lang="fr-FR" sz="1400" baseline="30000" dirty="0"/>
              <a:t> </a:t>
            </a:r>
            <a:r>
              <a:rPr lang="fr-FR" sz="1400" dirty="0"/>
              <a:t>, </a:t>
            </a:r>
            <a:r>
              <a:rPr lang="fr-FR" sz="1400" dirty="0">
                <a:hlinkClick r:id="rId4"/>
              </a:rPr>
              <a:t>Pasi Ohtonen</a:t>
            </a:r>
            <a:r>
              <a:rPr lang="fr-FR" sz="1400" baseline="30000" dirty="0"/>
              <a:t> </a:t>
            </a:r>
            <a:r>
              <a:rPr lang="fr-FR" sz="1400" dirty="0"/>
              <a:t>, </a:t>
            </a:r>
            <a:r>
              <a:rPr lang="fr-FR" sz="1400" dirty="0">
                <a:hlinkClick r:id="rId5"/>
              </a:rPr>
              <a:t>Janne Jounila</a:t>
            </a:r>
            <a:r>
              <a:rPr lang="fr-FR" sz="1400" baseline="30000" dirty="0"/>
              <a:t> </a:t>
            </a:r>
            <a:r>
              <a:rPr lang="fr-FR" sz="1400" dirty="0"/>
              <a:t>, </a:t>
            </a:r>
            <a:r>
              <a:rPr lang="fr-FR" sz="1400" dirty="0">
                <a:hlinkClick r:id="rId6"/>
              </a:rPr>
              <a:t>Matti Pokela</a:t>
            </a:r>
            <a:r>
              <a:rPr lang="fr-FR" sz="1400" baseline="30000" dirty="0"/>
              <a:t> </a:t>
            </a:r>
            <a:endParaRPr lang="fr-FR" sz="1400" dirty="0"/>
          </a:p>
          <a:p>
            <a:r>
              <a:rPr lang="en-US" sz="1400" dirty="0"/>
              <a:t>Post-procedural Compression vs. No Compression After Radiofrequency Ablation and Concomitant Foam Sclerotherapy of Varicose Veins: A </a:t>
            </a:r>
            <a:r>
              <a:rPr lang="en-US" sz="1400" dirty="0" err="1"/>
              <a:t>Randomised</a:t>
            </a:r>
            <a:r>
              <a:rPr lang="en-US" sz="1400" dirty="0"/>
              <a:t> Controlled Non-inferiority Trial</a:t>
            </a:r>
            <a:r>
              <a:rPr lang="fr-FR" sz="1400" dirty="0"/>
              <a:t> </a:t>
            </a:r>
          </a:p>
          <a:p>
            <a:r>
              <a:rPr lang="fr-FR" sz="1400" dirty="0" err="1"/>
              <a:t>Eur</a:t>
            </a:r>
            <a:r>
              <a:rPr lang="fr-FR" sz="1400" dirty="0"/>
              <a:t> J </a:t>
            </a:r>
            <a:r>
              <a:rPr lang="fr-FR" sz="1400" dirty="0" err="1"/>
              <a:t>Vasc</a:t>
            </a:r>
            <a:r>
              <a:rPr lang="fr-FR" sz="1400" dirty="0"/>
              <a:t> </a:t>
            </a:r>
            <a:r>
              <a:rPr lang="fr-FR" sz="1400" dirty="0" err="1"/>
              <a:t>Endovasc</a:t>
            </a:r>
            <a:r>
              <a:rPr lang="fr-FR" sz="1400" dirty="0"/>
              <a:t> </a:t>
            </a:r>
            <a:r>
              <a:rPr lang="fr-FR" sz="1400" dirty="0" err="1"/>
              <a:t>Surg</a:t>
            </a:r>
            <a:r>
              <a:rPr lang="fr-FR" sz="1400" dirty="0"/>
              <a:t>. </a:t>
            </a:r>
            <a:r>
              <a:rPr lang="en-US" sz="1400" dirty="0"/>
              <a:t>2020 Jan;59(1):73-80.</a:t>
            </a:r>
            <a:endParaRPr lang="fr-FR" sz="1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8377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C791E3-EF1A-9C4D-977E-88D4BE6B6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8" y="2170479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I have no </a:t>
            </a:r>
            <a:r>
              <a:rPr lang="fr-FR" dirty="0" err="1"/>
              <a:t>conflict</a:t>
            </a:r>
            <a:r>
              <a:rPr lang="fr-FR" dirty="0"/>
              <a:t> of </a:t>
            </a:r>
            <a:r>
              <a:rPr lang="fr-FR" dirty="0" err="1"/>
              <a:t>interest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0810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078586-3845-1143-BCEE-946E7D82F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In favour of no compression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F0E442-F84B-914E-8685-22EA925A8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RX </a:t>
            </a:r>
            <a:r>
              <a:rPr lang="fr-FR" b="1" dirty="0" err="1">
                <a:solidFill>
                  <a:srgbClr val="FF0000"/>
                </a:solidFill>
              </a:rPr>
              <a:t>Frequency</a:t>
            </a:r>
            <a:r>
              <a:rPr lang="fr-FR" b="1" dirty="0">
                <a:solidFill>
                  <a:srgbClr val="FF0000"/>
                </a:solidFill>
              </a:rPr>
              <a:t> on </a:t>
            </a:r>
            <a:r>
              <a:rPr lang="fr-FR" b="1" dirty="0" err="1">
                <a:solidFill>
                  <a:srgbClr val="FF0000"/>
                </a:solidFill>
              </a:rPr>
              <a:t>saphenous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trunk</a:t>
            </a:r>
            <a:endParaRPr lang="fr-FR" b="1" dirty="0">
              <a:solidFill>
                <a:srgbClr val="FF0000"/>
              </a:solidFill>
            </a:endParaRPr>
          </a:p>
          <a:p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en-US" dirty="0"/>
              <a:t>Post-procedural </a:t>
            </a:r>
            <a:r>
              <a:rPr lang="en-US" b="1" dirty="0"/>
              <a:t>Compression vs. No Compression </a:t>
            </a:r>
            <a:r>
              <a:rPr lang="en-US" dirty="0"/>
              <a:t>: A </a:t>
            </a:r>
            <a:r>
              <a:rPr lang="en-US" dirty="0" err="1"/>
              <a:t>Randomised</a:t>
            </a:r>
            <a:r>
              <a:rPr lang="en-US" dirty="0"/>
              <a:t> Controlled Trial</a:t>
            </a:r>
          </a:p>
          <a:p>
            <a:r>
              <a:rPr lang="en-US" dirty="0"/>
              <a:t>100 Patients C2-C6</a:t>
            </a:r>
          </a:p>
          <a:p>
            <a:r>
              <a:rPr lang="en-US" dirty="0"/>
              <a:t>Compression stockings </a:t>
            </a:r>
            <a:r>
              <a:rPr lang="en-US" b="1" dirty="0"/>
              <a:t>(pressure ?)</a:t>
            </a:r>
            <a:r>
              <a:rPr lang="fr-FR" b="1" dirty="0"/>
              <a:t>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weeks</a:t>
            </a:r>
            <a:r>
              <a:rPr lang="fr-FR" dirty="0"/>
              <a:t> vs no compression</a:t>
            </a:r>
          </a:p>
          <a:p>
            <a:r>
              <a:rPr lang="fr-FR" dirty="0"/>
              <a:t>The </a:t>
            </a:r>
            <a:r>
              <a:rPr lang="fr-FR" dirty="0" err="1"/>
              <a:t>clinical</a:t>
            </a:r>
            <a:r>
              <a:rPr lang="fr-FR" dirty="0"/>
              <a:t> and patient </a:t>
            </a:r>
            <a:r>
              <a:rPr lang="fr-FR" dirty="0" err="1"/>
              <a:t>reported</a:t>
            </a:r>
            <a:r>
              <a:rPr lang="fr-FR" dirty="0"/>
              <a:t> </a:t>
            </a:r>
            <a:r>
              <a:rPr lang="fr-FR" dirty="0" err="1"/>
              <a:t>outcomes</a:t>
            </a:r>
            <a:r>
              <a:rPr lang="fr-FR" dirty="0"/>
              <a:t> </a:t>
            </a:r>
            <a:r>
              <a:rPr lang="fr-FR" dirty="0" err="1"/>
              <a:t>following</a:t>
            </a:r>
            <a:r>
              <a:rPr lang="fr-FR" dirty="0"/>
              <a:t> RFA </a:t>
            </a:r>
            <a:r>
              <a:rPr lang="fr-FR" dirty="0" err="1"/>
              <a:t>without</a:t>
            </a:r>
            <a:r>
              <a:rPr lang="fr-FR" dirty="0"/>
              <a:t> compression are not </a:t>
            </a:r>
            <a:r>
              <a:rPr lang="fr-FR" dirty="0" err="1"/>
              <a:t>worse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compression </a:t>
            </a:r>
            <a:endParaRPr lang="en-US" dirty="0"/>
          </a:p>
          <a:p>
            <a:endParaRPr lang="fr-FR" b="1" dirty="0"/>
          </a:p>
          <a:p>
            <a:endParaRPr lang="en-US" b="1" dirty="0"/>
          </a:p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D2C93E2-B943-5346-9E8F-F82D4670E0C4}"/>
              </a:ext>
            </a:extLst>
          </p:cNvPr>
          <p:cNvSpPr txBox="1"/>
          <p:nvPr/>
        </p:nvSpPr>
        <p:spPr>
          <a:xfrm>
            <a:off x="1043354" y="5388570"/>
            <a:ext cx="94253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Madu </a:t>
            </a:r>
            <a:r>
              <a:rPr lang="fr-FR" sz="1600" dirty="0" err="1"/>
              <a:t>Onwudike</a:t>
            </a:r>
            <a:r>
              <a:rPr lang="fr-FR" sz="1600" dirty="0"/>
              <a:t>, </a:t>
            </a:r>
            <a:r>
              <a:rPr lang="fr-FR" sz="1600" dirty="0" err="1"/>
              <a:t>Kazim</a:t>
            </a:r>
            <a:r>
              <a:rPr lang="fr-FR" sz="1600" dirty="0"/>
              <a:t> Abbas , Paula Thompson, Damien M. </a:t>
            </a:r>
            <a:r>
              <a:rPr lang="fr-FR" sz="1600" dirty="0" err="1"/>
              <a:t>McElvenny</a:t>
            </a:r>
            <a:r>
              <a:rPr lang="fr-FR" sz="1600" dirty="0"/>
              <a:t>  </a:t>
            </a:r>
          </a:p>
          <a:p>
            <a:r>
              <a:rPr lang="fr-FR" sz="1600" dirty="0" err="1"/>
              <a:t>Role</a:t>
            </a:r>
            <a:r>
              <a:rPr lang="fr-FR" sz="1600" dirty="0"/>
              <a:t> of Compression </a:t>
            </a:r>
            <a:r>
              <a:rPr lang="fr-FR" sz="1600" dirty="0" err="1"/>
              <a:t>After</a:t>
            </a:r>
            <a:r>
              <a:rPr lang="fr-FR" sz="1600" dirty="0"/>
              <a:t> </a:t>
            </a:r>
            <a:r>
              <a:rPr lang="fr-FR" sz="1600" dirty="0" err="1"/>
              <a:t>Radiofrequency</a:t>
            </a:r>
            <a:r>
              <a:rPr lang="fr-FR" sz="1600" dirty="0"/>
              <a:t> Ablation of </a:t>
            </a:r>
            <a:r>
              <a:rPr lang="fr-FR" sz="1600" dirty="0" err="1"/>
              <a:t>Varicose</a:t>
            </a:r>
            <a:r>
              <a:rPr lang="fr-FR" sz="1600" dirty="0"/>
              <a:t> </a:t>
            </a:r>
            <a:r>
              <a:rPr lang="fr-FR" sz="1600" dirty="0" err="1"/>
              <a:t>Veins</a:t>
            </a:r>
            <a:r>
              <a:rPr lang="fr-FR" sz="1600" dirty="0"/>
              <a:t>: A </a:t>
            </a:r>
            <a:r>
              <a:rPr lang="fr-FR" sz="1600" dirty="0" err="1"/>
              <a:t>Randomised</a:t>
            </a:r>
            <a:r>
              <a:rPr lang="fr-FR" sz="1600" dirty="0"/>
              <a:t> </a:t>
            </a:r>
            <a:r>
              <a:rPr lang="fr-FR" sz="1600" dirty="0" err="1"/>
              <a:t>Controlled</a:t>
            </a:r>
            <a:r>
              <a:rPr lang="fr-FR" sz="1600" dirty="0"/>
              <a:t> Trial </a:t>
            </a:r>
          </a:p>
          <a:p>
            <a:r>
              <a:rPr lang="fr-FR" sz="1600" dirty="0"/>
              <a:t>Journal of </a:t>
            </a:r>
            <a:r>
              <a:rPr lang="fr-FR" sz="1600" dirty="0" err="1"/>
              <a:t>Vascular</a:t>
            </a:r>
            <a:r>
              <a:rPr lang="fr-FR" sz="1600" dirty="0"/>
              <a:t> and </a:t>
            </a:r>
            <a:r>
              <a:rPr lang="fr-FR" sz="1600" dirty="0" err="1"/>
              <a:t>Endovascular</a:t>
            </a:r>
            <a:r>
              <a:rPr lang="fr-FR" sz="1600" dirty="0"/>
              <a:t> </a:t>
            </a:r>
            <a:r>
              <a:rPr lang="fr-FR" sz="1600" dirty="0" err="1"/>
              <a:t>Surgery</a:t>
            </a:r>
            <a:r>
              <a:rPr lang="fr-FR" sz="1600" dirty="0"/>
              <a:t>, https://</a:t>
            </a:r>
            <a:r>
              <a:rPr lang="fr-FR" sz="1600" dirty="0" err="1"/>
              <a:t>doi.org</a:t>
            </a:r>
            <a:r>
              <a:rPr lang="fr-FR" sz="1600" dirty="0"/>
              <a:t>/10.1016/j.ejvs.2020.03.014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311241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8E09D4-12CC-D440-8D11-4DB1F5085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In favour of no compression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BDA4E1-AE57-E444-A25B-924C6FCDF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647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Endovenous</a:t>
            </a:r>
            <a:r>
              <a:rPr lang="en-GB" b="1" dirty="0">
                <a:solidFill>
                  <a:srgbClr val="FF0000"/>
                </a:solidFill>
              </a:rPr>
              <a:t> laser</a:t>
            </a:r>
          </a:p>
          <a:p>
            <a:pPr lvl="1"/>
            <a:r>
              <a:rPr lang="fr-FR" dirty="0"/>
              <a:t>The </a:t>
            </a:r>
            <a:r>
              <a:rPr lang="fr-FR" dirty="0" err="1"/>
              <a:t>role</a:t>
            </a:r>
            <a:r>
              <a:rPr lang="fr-FR" dirty="0"/>
              <a:t> of compression </a:t>
            </a:r>
            <a:r>
              <a:rPr lang="fr-FR" dirty="0" err="1"/>
              <a:t>after</a:t>
            </a:r>
            <a:r>
              <a:rPr lang="fr-FR" dirty="0"/>
              <a:t> </a:t>
            </a:r>
            <a:r>
              <a:rPr lang="fr-FR" dirty="0" err="1"/>
              <a:t>endovenous</a:t>
            </a:r>
            <a:r>
              <a:rPr lang="fr-FR" dirty="0"/>
              <a:t> ablation of </a:t>
            </a:r>
            <a:r>
              <a:rPr lang="fr-FR" dirty="0" err="1"/>
              <a:t>varicose</a:t>
            </a:r>
            <a:r>
              <a:rPr lang="fr-FR" dirty="0"/>
              <a:t> </a:t>
            </a:r>
            <a:r>
              <a:rPr lang="fr-FR" dirty="0" err="1"/>
              <a:t>veins</a:t>
            </a:r>
            <a:endParaRPr lang="fr-FR" dirty="0"/>
          </a:p>
          <a:p>
            <a:pPr lvl="1"/>
            <a:r>
              <a:rPr lang="fr-FR" b="1" i="1" dirty="0" err="1"/>
              <a:t>Electronic</a:t>
            </a:r>
            <a:r>
              <a:rPr lang="fr-FR" b="1" i="1" dirty="0"/>
              <a:t> </a:t>
            </a:r>
            <a:r>
              <a:rPr lang="fr-FR" b="1" i="1" dirty="0" err="1"/>
              <a:t>databases</a:t>
            </a:r>
            <a:endParaRPr lang="fr-FR" b="1" i="1" dirty="0"/>
          </a:p>
          <a:p>
            <a:pPr lvl="1"/>
            <a:r>
              <a:rPr lang="en-GB" b="1" dirty="0"/>
              <a:t>734 patients </a:t>
            </a:r>
          </a:p>
          <a:p>
            <a:pPr lvl="1"/>
            <a:r>
              <a:rPr lang="en-GB" dirty="0"/>
              <a:t>Compression therapy wearing from 2 hours to 15 days vs non compression </a:t>
            </a:r>
          </a:p>
          <a:p>
            <a:pPr lvl="1"/>
            <a:r>
              <a:rPr lang="fr-FR" dirty="0"/>
              <a:t>In an </a:t>
            </a:r>
            <a:r>
              <a:rPr lang="fr-FR" dirty="0" err="1"/>
              <a:t>only</a:t>
            </a:r>
            <a:r>
              <a:rPr lang="fr-FR" dirty="0"/>
              <a:t> one </a:t>
            </a:r>
            <a:r>
              <a:rPr lang="fr-FR" dirty="0" err="1"/>
              <a:t>study</a:t>
            </a:r>
            <a:r>
              <a:rPr lang="fr-FR" dirty="0"/>
              <a:t> : a </a:t>
            </a:r>
            <a:r>
              <a:rPr lang="fr-FR" dirty="0" err="1"/>
              <a:t>benefit</a:t>
            </a:r>
            <a:r>
              <a:rPr lang="fr-FR" dirty="0"/>
              <a:t> to pain and </a:t>
            </a:r>
            <a:r>
              <a:rPr lang="fr-FR" dirty="0" err="1"/>
              <a:t>quality</a:t>
            </a:r>
            <a:r>
              <a:rPr lang="fr-FR" dirty="0"/>
              <a:t> of life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extended</a:t>
            </a:r>
            <a:r>
              <a:rPr lang="fr-FR" dirty="0"/>
              <a:t> compression </a:t>
            </a:r>
            <a:r>
              <a:rPr lang="fr-FR" dirty="0" err="1"/>
              <a:t>therapy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The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studies</a:t>
            </a:r>
            <a:r>
              <a:rPr lang="fr-FR" dirty="0"/>
              <a:t> </a:t>
            </a:r>
            <a:r>
              <a:rPr lang="fr-FR" dirty="0" err="1"/>
              <a:t>did</a:t>
            </a:r>
            <a:r>
              <a:rPr lang="fr-FR" dirty="0"/>
              <a:t> not. </a:t>
            </a:r>
          </a:p>
          <a:p>
            <a:pPr lvl="1"/>
            <a:r>
              <a:rPr lang="fr-FR" dirty="0"/>
              <a:t>No </a:t>
            </a:r>
            <a:r>
              <a:rPr lang="fr-FR" dirty="0" err="1"/>
              <a:t>significant</a:t>
            </a:r>
            <a:r>
              <a:rPr lang="fr-FR" dirty="0"/>
              <a:t> </a:t>
            </a:r>
            <a:r>
              <a:rPr lang="fr-FR" dirty="0" err="1"/>
              <a:t>difference</a:t>
            </a:r>
            <a:r>
              <a:rPr lang="fr-FR" dirty="0"/>
              <a:t> in </a:t>
            </a:r>
            <a:r>
              <a:rPr lang="fr-FR" dirty="0" err="1"/>
              <a:t>terms</a:t>
            </a:r>
            <a:r>
              <a:rPr lang="fr-FR" dirty="0"/>
              <a:t> of </a:t>
            </a:r>
            <a:r>
              <a:rPr lang="fr-FR" dirty="0" err="1"/>
              <a:t>bruising</a:t>
            </a:r>
            <a:r>
              <a:rPr lang="fr-FR" dirty="0"/>
              <a:t>, </a:t>
            </a:r>
            <a:r>
              <a:rPr lang="fr-FR" dirty="0" err="1"/>
              <a:t>recovery</a:t>
            </a:r>
            <a:r>
              <a:rPr lang="fr-FR" dirty="0"/>
              <a:t> time, and </a:t>
            </a:r>
            <a:r>
              <a:rPr lang="fr-FR" dirty="0" err="1"/>
              <a:t>leg</a:t>
            </a:r>
            <a:r>
              <a:rPr lang="fr-FR" dirty="0"/>
              <a:t> </a:t>
            </a:r>
            <a:r>
              <a:rPr lang="fr-FR" dirty="0" err="1"/>
              <a:t>swelling</a:t>
            </a:r>
            <a:r>
              <a:rPr lang="fr-FR" dirty="0"/>
              <a:t>.</a:t>
            </a:r>
          </a:p>
          <a:p>
            <a:pPr lvl="1"/>
            <a:r>
              <a:rPr lang="fr-FR" dirty="0" err="1"/>
              <a:t>Flaws</a:t>
            </a:r>
            <a:r>
              <a:rPr lang="fr-FR" b="1" dirty="0"/>
              <a:t> :No data </a:t>
            </a:r>
            <a:r>
              <a:rPr lang="fr-FR" dirty="0"/>
              <a:t>on the </a:t>
            </a:r>
            <a:r>
              <a:rPr lang="fr-FR" dirty="0" err="1"/>
              <a:t>used</a:t>
            </a:r>
            <a:r>
              <a:rPr lang="fr-FR" dirty="0"/>
              <a:t> </a:t>
            </a:r>
            <a:r>
              <a:rPr lang="fr-FR" dirty="0" err="1"/>
              <a:t>fiber</a:t>
            </a:r>
            <a:r>
              <a:rPr lang="fr-FR" dirty="0"/>
              <a:t>, </a:t>
            </a:r>
            <a:r>
              <a:rPr lang="fr-FR" dirty="0" err="1"/>
              <a:t>endovenous</a:t>
            </a:r>
            <a:r>
              <a:rPr lang="fr-FR" dirty="0"/>
              <a:t> ablation </a:t>
            </a:r>
            <a:r>
              <a:rPr lang="fr-FR" dirty="0" err="1"/>
              <a:t>technology</a:t>
            </a:r>
            <a:r>
              <a:rPr lang="fr-FR" dirty="0"/>
              <a:t>, pressure </a:t>
            </a:r>
            <a:r>
              <a:rPr lang="fr-FR" dirty="0" err="1"/>
              <a:t>applied</a:t>
            </a:r>
            <a:endParaRPr lang="fr-FR" dirty="0"/>
          </a:p>
          <a:p>
            <a:pPr lvl="1"/>
            <a:r>
              <a:rPr lang="en-GB" dirty="0"/>
              <a:t>Flaws: </a:t>
            </a:r>
            <a:r>
              <a:rPr lang="en-GB" b="1" dirty="0"/>
              <a:t>different methodologies</a:t>
            </a:r>
            <a:endParaRPr lang="en-GB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1EB91CC-0D1E-0644-AA7E-2FA545A9674E}"/>
              </a:ext>
            </a:extLst>
          </p:cNvPr>
          <p:cNvSpPr txBox="1"/>
          <p:nvPr/>
        </p:nvSpPr>
        <p:spPr>
          <a:xfrm>
            <a:off x="996462" y="5884985"/>
            <a:ext cx="9190721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linkClick r:id="rId2"/>
              </a:rPr>
              <a:t>J</a:t>
            </a:r>
            <a:r>
              <a:rPr lang="fr-FR" sz="1400" dirty="0">
                <a:hlinkClick r:id="rId2"/>
              </a:rPr>
              <a:t>ulien AL, </a:t>
            </a:r>
            <a:r>
              <a:rPr lang="fr-FR" sz="1400" dirty="0" err="1">
                <a:hlinkClick r:id="rId2"/>
              </a:rPr>
              <a:t>SJulien</a:t>
            </a:r>
            <a:r>
              <a:rPr lang="fr-FR" sz="1400" dirty="0">
                <a:hlinkClick r:id="rId2"/>
              </a:rPr>
              <a:t> AL, Shakarchi, Michael Wall, JeremyNewman, RajivPathak, Satiq Rehman, Andrew Garnham, Simon Hobbs</a:t>
            </a:r>
            <a:endParaRPr lang="fr-FR" sz="1400" dirty="0"/>
          </a:p>
          <a:p>
            <a:r>
              <a:rPr lang="fr-FR" sz="1400" dirty="0"/>
              <a:t>The </a:t>
            </a:r>
            <a:r>
              <a:rPr lang="fr-FR" sz="1400" dirty="0" err="1"/>
              <a:t>role</a:t>
            </a:r>
            <a:r>
              <a:rPr lang="fr-FR" sz="1400" dirty="0"/>
              <a:t> of compression </a:t>
            </a:r>
            <a:r>
              <a:rPr lang="fr-FR" sz="1400" dirty="0" err="1"/>
              <a:t>after</a:t>
            </a:r>
            <a:r>
              <a:rPr lang="fr-FR" sz="1400" dirty="0"/>
              <a:t> </a:t>
            </a:r>
            <a:r>
              <a:rPr lang="fr-FR" sz="1400" dirty="0" err="1"/>
              <a:t>endovenous</a:t>
            </a:r>
            <a:r>
              <a:rPr lang="fr-FR" sz="1400" dirty="0"/>
              <a:t> ablation of </a:t>
            </a:r>
            <a:r>
              <a:rPr lang="fr-FR" sz="1400" dirty="0" err="1"/>
              <a:t>varicose</a:t>
            </a:r>
            <a:r>
              <a:rPr lang="fr-FR" sz="1400" dirty="0"/>
              <a:t> </a:t>
            </a:r>
            <a:r>
              <a:rPr lang="fr-FR" sz="1400" dirty="0" err="1"/>
              <a:t>veins</a:t>
            </a:r>
            <a:endParaRPr lang="fr-FR" sz="1400" dirty="0"/>
          </a:p>
          <a:p>
            <a:r>
              <a:rPr lang="fr-FR" sz="1400" u="sng" dirty="0">
                <a:hlinkClick r:id="rId3" tooltip="Go to Journal of Vascular Surgery: Venous and Lymphatic Disorders on ScienceDirect"/>
              </a:rPr>
              <a:t>Journal of Vascular Surgery: Venous and Lymphatic Disorders</a:t>
            </a:r>
            <a:r>
              <a:rPr lang="fr-FR" sz="1400" u="sng" dirty="0"/>
              <a:t> ; </a:t>
            </a:r>
            <a:r>
              <a:rPr lang="fr-FR" sz="1400" dirty="0">
                <a:hlinkClick r:id="rId4" tooltip="Go to table of contents for this volume/issue"/>
              </a:rPr>
              <a:t> 6 ;  4</a:t>
            </a:r>
            <a:r>
              <a:rPr lang="fr-FR" sz="1400" dirty="0"/>
              <a:t>, 2018:  546-550</a:t>
            </a:r>
          </a:p>
          <a:p>
            <a:endParaRPr lang="fr-FR" sz="1400" dirty="0"/>
          </a:p>
          <a:p>
            <a:r>
              <a:rPr lang="fr-FR" sz="1400" dirty="0">
                <a:hlinkClick r:id="rId2"/>
              </a:rPr>
              <a:t>hakarchi, Michael Wall, JeremyNewman, RajivPathak, Satiq Rehman, Andrew Garnham, Simon Hobbs</a:t>
            </a:r>
            <a:endParaRPr lang="fr-FR" sz="1400" dirty="0"/>
          </a:p>
          <a:p>
            <a:r>
              <a:rPr lang="fr-FR" sz="1400" dirty="0"/>
              <a:t>The </a:t>
            </a:r>
            <a:r>
              <a:rPr lang="fr-FR" sz="1400" dirty="0" err="1"/>
              <a:t>role</a:t>
            </a:r>
            <a:r>
              <a:rPr lang="fr-FR" sz="1400" dirty="0"/>
              <a:t> of compression </a:t>
            </a:r>
            <a:r>
              <a:rPr lang="fr-FR" sz="1400" dirty="0" err="1"/>
              <a:t>after</a:t>
            </a:r>
            <a:r>
              <a:rPr lang="fr-FR" sz="1400" dirty="0"/>
              <a:t> </a:t>
            </a:r>
            <a:r>
              <a:rPr lang="fr-FR" sz="1400" dirty="0" err="1"/>
              <a:t>endovenous</a:t>
            </a:r>
            <a:r>
              <a:rPr lang="fr-FR" sz="1400" dirty="0"/>
              <a:t> ablation of </a:t>
            </a:r>
            <a:r>
              <a:rPr lang="fr-FR" sz="1400" dirty="0" err="1"/>
              <a:t>varicose</a:t>
            </a:r>
            <a:r>
              <a:rPr lang="fr-FR" sz="1400" dirty="0"/>
              <a:t> </a:t>
            </a:r>
            <a:r>
              <a:rPr lang="fr-FR" sz="1400" dirty="0" err="1"/>
              <a:t>veins</a:t>
            </a:r>
            <a:endParaRPr lang="fr-FR" sz="1400" dirty="0"/>
          </a:p>
          <a:p>
            <a:r>
              <a:rPr lang="fr-FR" sz="1400" u="sng" dirty="0">
                <a:hlinkClick r:id="rId3" tooltip="Go to Journal of Vascular Surgery: Venous and Lymphatic Disorders on ScienceDirect"/>
              </a:rPr>
              <a:t>Journal of Vascular Surgery: Venous and Lymphatic Disorders</a:t>
            </a:r>
            <a:r>
              <a:rPr lang="fr-FR" sz="1400" u="sng" dirty="0"/>
              <a:t> ; </a:t>
            </a:r>
            <a:r>
              <a:rPr lang="fr-FR" sz="1400" dirty="0">
                <a:hlinkClick r:id="rId4" tooltip="Go to table of contents for this volume/issue"/>
              </a:rPr>
              <a:t> 6 ;  4</a:t>
            </a:r>
            <a:r>
              <a:rPr lang="fr-FR" sz="1400" dirty="0"/>
              <a:t>, 2018:  546-550</a:t>
            </a:r>
          </a:p>
          <a:p>
            <a:endParaRPr lang="fr-F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581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6086CA-8320-234B-8638-D956C7C9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In favour of no compression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6F08A1-BE2A-B94F-8416-2D90E33D7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871"/>
            <a:ext cx="10779369" cy="4351338"/>
          </a:xfrm>
        </p:spPr>
        <p:txBody>
          <a:bodyPr/>
          <a:lstStyle/>
          <a:p>
            <a:r>
              <a:rPr lang="en-GB" b="1" dirty="0" err="1">
                <a:solidFill>
                  <a:srgbClr val="FF0000"/>
                </a:solidFill>
              </a:rPr>
              <a:t>Endovenous</a:t>
            </a:r>
            <a:r>
              <a:rPr lang="en-GB" b="1" dirty="0">
                <a:solidFill>
                  <a:srgbClr val="FF0000"/>
                </a:solidFill>
              </a:rPr>
              <a:t> laser</a:t>
            </a:r>
          </a:p>
          <a:p>
            <a:r>
              <a:rPr lang="en-GB" sz="2400" dirty="0"/>
              <a:t>RCT </a:t>
            </a:r>
            <a:r>
              <a:rPr lang="fr-FR" sz="2400" dirty="0"/>
              <a:t> 400 patients (200 patients in </a:t>
            </a:r>
            <a:r>
              <a:rPr lang="fr-FR" sz="2400" dirty="0" err="1"/>
              <a:t>each</a:t>
            </a:r>
            <a:r>
              <a:rPr lang="fr-FR" sz="2400" dirty="0"/>
              <a:t> group) for non-</a:t>
            </a:r>
            <a:r>
              <a:rPr lang="fr-FR" sz="2400" dirty="0" err="1"/>
              <a:t>complicated</a:t>
            </a:r>
            <a:r>
              <a:rPr lang="fr-FR" sz="2400" dirty="0"/>
              <a:t> VV</a:t>
            </a:r>
          </a:p>
          <a:p>
            <a:r>
              <a:rPr lang="fr-FR" sz="2400" dirty="0"/>
              <a:t>CS vs no CS </a:t>
            </a:r>
          </a:p>
          <a:p>
            <a:r>
              <a:rPr lang="fr-FR" sz="2400" dirty="0" err="1"/>
              <a:t>Effects</a:t>
            </a:r>
            <a:r>
              <a:rPr lang="fr-FR" sz="2400" dirty="0"/>
              <a:t> on </a:t>
            </a:r>
            <a:r>
              <a:rPr lang="fr-FR" sz="2400" dirty="0" err="1"/>
              <a:t>symptoms</a:t>
            </a:r>
            <a:endParaRPr lang="fr-FR" sz="2400" dirty="0"/>
          </a:p>
          <a:p>
            <a:r>
              <a:rPr lang="fr-FR" sz="2400" b="1" dirty="0"/>
              <a:t>No data in pressure of CS and laser probe </a:t>
            </a:r>
            <a:r>
              <a:rPr lang="fr-FR" sz="2400" b="1" dirty="0" err="1"/>
              <a:t>used</a:t>
            </a:r>
            <a:r>
              <a:rPr lang="fr-FR" sz="2400" b="1" dirty="0"/>
              <a:t> or laser </a:t>
            </a:r>
            <a:r>
              <a:rPr lang="fr-FR" sz="2400" b="1" dirty="0" err="1"/>
              <a:t>wavelenght</a:t>
            </a:r>
            <a:r>
              <a:rPr lang="fr-FR" sz="2400" b="1" dirty="0"/>
              <a:t> </a:t>
            </a:r>
          </a:p>
          <a:p>
            <a:pPr>
              <a:lnSpc>
                <a:spcPct val="150000"/>
              </a:lnSpc>
            </a:pPr>
            <a:r>
              <a:rPr lang="fr-FR" sz="2400" dirty="0" err="1"/>
              <a:t>After</a:t>
            </a:r>
            <a:r>
              <a:rPr lang="fr-FR" sz="2400" dirty="0"/>
              <a:t> 2 </a:t>
            </a:r>
            <a:r>
              <a:rPr lang="fr-FR" sz="2400" dirty="0" err="1"/>
              <a:t>weeks</a:t>
            </a:r>
            <a:r>
              <a:rPr lang="fr-FR" sz="2400" dirty="0"/>
              <a:t>, no </a:t>
            </a:r>
            <a:r>
              <a:rPr lang="fr-FR" sz="2400" dirty="0" err="1"/>
              <a:t>difference</a:t>
            </a:r>
            <a:r>
              <a:rPr lang="fr-FR" sz="2400" dirty="0"/>
              <a:t> </a:t>
            </a:r>
          </a:p>
          <a:p>
            <a:pPr lvl="1"/>
            <a:r>
              <a:rPr lang="fr-FR" sz="2000" dirty="0"/>
              <a:t>in the </a:t>
            </a:r>
            <a:r>
              <a:rPr lang="fr-FR" sz="2000" dirty="0" err="1"/>
              <a:t>quality</a:t>
            </a:r>
            <a:r>
              <a:rPr lang="fr-FR" sz="2000" dirty="0"/>
              <a:t> of life or in the </a:t>
            </a:r>
            <a:r>
              <a:rPr lang="fr-FR" sz="2000" dirty="0" err="1"/>
              <a:t>mean</a:t>
            </a:r>
            <a:r>
              <a:rPr lang="fr-FR" sz="2000" dirty="0"/>
              <a:t> time to return to </a:t>
            </a:r>
            <a:r>
              <a:rPr lang="fr-FR" sz="2000" dirty="0" err="1"/>
              <a:t>work</a:t>
            </a:r>
            <a:r>
              <a:rPr lang="fr-FR" sz="2000" dirty="0"/>
              <a:t>.</a:t>
            </a:r>
            <a:endParaRPr lang="en-GB" sz="2000" dirty="0"/>
          </a:p>
          <a:p>
            <a:pPr lvl="1"/>
            <a:r>
              <a:rPr lang="fr-FR" sz="2000" dirty="0"/>
              <a:t>for pain and </a:t>
            </a:r>
            <a:r>
              <a:rPr lang="fr-FR" sz="2000" dirty="0" err="1"/>
              <a:t>edema</a:t>
            </a:r>
            <a:r>
              <a:rPr lang="fr-FR" sz="2000" dirty="0"/>
              <a:t>. </a:t>
            </a:r>
            <a:r>
              <a:rPr lang="fr-FR" sz="2000" dirty="0" err="1"/>
              <a:t>Only</a:t>
            </a:r>
            <a:r>
              <a:rPr lang="fr-FR" sz="2000" dirty="0"/>
              <a:t> a </a:t>
            </a:r>
            <a:r>
              <a:rPr lang="fr-FR" sz="2000" dirty="0" err="1"/>
              <a:t>difference</a:t>
            </a:r>
            <a:r>
              <a:rPr lang="fr-FR" sz="2000" dirty="0"/>
              <a:t> </a:t>
            </a:r>
            <a:r>
              <a:rPr lang="fr-FR" sz="2000" dirty="0" err="1"/>
              <a:t>after</a:t>
            </a:r>
            <a:r>
              <a:rPr lang="fr-FR" sz="2000" dirty="0"/>
              <a:t> 1 </a:t>
            </a:r>
            <a:r>
              <a:rPr lang="fr-FR" sz="2000" dirty="0" err="1"/>
              <a:t>week</a:t>
            </a:r>
            <a:endParaRPr lang="fr-FR" sz="2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321BF31-25A2-1447-BF81-49AE3C16BE22}"/>
              </a:ext>
            </a:extLst>
          </p:cNvPr>
          <p:cNvSpPr txBox="1"/>
          <p:nvPr/>
        </p:nvSpPr>
        <p:spPr>
          <a:xfrm>
            <a:off x="838200" y="5850235"/>
            <a:ext cx="9589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Ye</a:t>
            </a:r>
            <a:r>
              <a:rPr lang="fr-FR" sz="1600" dirty="0"/>
              <a:t> K, Wang R, Qin J, Yang X, Yin M, Liu X, Jiang M, Lu </a:t>
            </a:r>
            <a:r>
              <a:rPr lang="fr-FR" sz="1600" dirty="0" err="1"/>
              <a:t>X.</a:t>
            </a:r>
            <a:r>
              <a:rPr lang="fr-FR" sz="1600" dirty="0" err="1">
                <a:hlinkClick r:id="rId2"/>
              </a:rPr>
              <a:t>Post-</a:t>
            </a:r>
            <a:r>
              <a:rPr lang="fr-FR" sz="1600" b="1" dirty="0" err="1">
                <a:hlinkClick r:id="rId2"/>
              </a:rPr>
              <a:t>operative</a:t>
            </a:r>
            <a:r>
              <a:rPr lang="fr-FR" sz="1600" dirty="0">
                <a:hlinkClick r:id="rId2"/>
              </a:rPr>
              <a:t> Benefit of </a:t>
            </a:r>
            <a:r>
              <a:rPr lang="fr-FR" sz="1600" b="1" dirty="0">
                <a:hlinkClick r:id="rId2"/>
              </a:rPr>
              <a:t>Compression</a:t>
            </a:r>
            <a:r>
              <a:rPr lang="fr-FR" sz="1600" dirty="0">
                <a:hlinkClick r:id="rId2"/>
              </a:rPr>
              <a:t> Therapy after Endovenous Laser Ablation for Uncomplicated Varicose </a:t>
            </a:r>
            <a:r>
              <a:rPr lang="fr-FR" sz="1600" b="1" dirty="0">
                <a:hlinkClick r:id="rId2"/>
              </a:rPr>
              <a:t>Veins</a:t>
            </a:r>
            <a:r>
              <a:rPr lang="fr-FR" sz="1600" dirty="0">
                <a:hlinkClick r:id="rId2"/>
              </a:rPr>
              <a:t>: A Randomised Clinical Trial.</a:t>
            </a:r>
            <a:r>
              <a:rPr lang="fr-FR" sz="1600" dirty="0"/>
              <a:t> </a:t>
            </a:r>
            <a:r>
              <a:rPr lang="fr-FR" sz="1600" dirty="0" err="1"/>
              <a:t>Eur</a:t>
            </a:r>
            <a:r>
              <a:rPr lang="fr-FR" sz="1600" dirty="0"/>
              <a:t>. J </a:t>
            </a:r>
            <a:r>
              <a:rPr lang="fr-FR" sz="1600" dirty="0" err="1"/>
              <a:t>Vasc</a:t>
            </a:r>
            <a:r>
              <a:rPr lang="fr-FR" sz="1600" dirty="0"/>
              <a:t> </a:t>
            </a:r>
            <a:r>
              <a:rPr lang="fr-FR" sz="1600" dirty="0" err="1"/>
              <a:t>Endovasc</a:t>
            </a:r>
            <a:r>
              <a:rPr lang="fr-FR" sz="1600" dirty="0"/>
              <a:t> </a:t>
            </a:r>
            <a:r>
              <a:rPr lang="fr-FR" sz="1600" dirty="0" err="1"/>
              <a:t>Surg</a:t>
            </a:r>
            <a:r>
              <a:rPr lang="fr-FR" sz="1600" dirty="0"/>
              <a:t>. 2016 Dec;52(6):847-853.</a:t>
            </a:r>
          </a:p>
        </p:txBody>
      </p:sp>
    </p:spTree>
    <p:extLst>
      <p:ext uri="{BB962C8B-B14F-4D97-AF65-F5344CB8AC3E}">
        <p14:creationId xmlns:p14="http://schemas.microsoft.com/office/powerpoint/2010/main" val="1602329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6086CA-8320-234B-8638-D956C7C9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In favour of no compression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6F08A1-BE2A-B94F-8416-2D90E33D7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871"/>
            <a:ext cx="10779369" cy="4351338"/>
          </a:xfrm>
        </p:spPr>
        <p:txBody>
          <a:bodyPr>
            <a:normAutofit lnSpcReduction="10000"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Endovenous</a:t>
            </a:r>
            <a:r>
              <a:rPr lang="en-GB" b="1" dirty="0">
                <a:solidFill>
                  <a:srgbClr val="FF0000"/>
                </a:solidFill>
              </a:rPr>
              <a:t> laser</a:t>
            </a:r>
          </a:p>
          <a:p>
            <a:pPr lvl="1"/>
            <a:r>
              <a:rPr lang="fr-FR" dirty="0" err="1"/>
              <a:t>Effects</a:t>
            </a:r>
            <a:r>
              <a:rPr lang="fr-FR" dirty="0"/>
              <a:t> of compression </a:t>
            </a:r>
            <a:r>
              <a:rPr lang="fr-FR" dirty="0" err="1"/>
              <a:t>after</a:t>
            </a:r>
            <a:r>
              <a:rPr lang="fr-FR" dirty="0"/>
              <a:t> the </a:t>
            </a:r>
            <a:r>
              <a:rPr lang="fr-FR" dirty="0" err="1"/>
              <a:t>endovenous</a:t>
            </a:r>
            <a:r>
              <a:rPr lang="fr-FR" dirty="0"/>
              <a:t> laser ablation (EVLA) of 150 GSV</a:t>
            </a:r>
          </a:p>
          <a:p>
            <a:pPr lvl="2"/>
            <a:r>
              <a:rPr lang="fr-FR" dirty="0"/>
              <a:t>1470 nm diode laser (</a:t>
            </a:r>
            <a:r>
              <a:rPr lang="fr-FR" dirty="0" err="1"/>
              <a:t>Ceralas</a:t>
            </a:r>
            <a:r>
              <a:rPr lang="fr-FR" dirty="0"/>
              <a:t> E 1470 nm, </a:t>
            </a:r>
            <a:r>
              <a:rPr lang="fr-FR" dirty="0" err="1"/>
              <a:t>biolitec</a:t>
            </a:r>
            <a:r>
              <a:rPr lang="fr-FR" dirty="0"/>
              <a:t>)  </a:t>
            </a:r>
          </a:p>
          <a:p>
            <a:pPr lvl="2"/>
            <a:r>
              <a:rPr lang="fr-FR" dirty="0"/>
              <a:t> 2ring radial </a:t>
            </a:r>
            <a:r>
              <a:rPr lang="fr-FR" dirty="0" err="1"/>
              <a:t>fiber</a:t>
            </a:r>
            <a:r>
              <a:rPr lang="fr-FR" dirty="0"/>
              <a:t> (</a:t>
            </a:r>
            <a:r>
              <a:rPr lang="fr-FR" dirty="0" err="1"/>
              <a:t>ELVeS</a:t>
            </a:r>
            <a:r>
              <a:rPr lang="fr-FR" dirty="0"/>
              <a:t> Radial 2ring™, </a:t>
            </a:r>
            <a:r>
              <a:rPr lang="fr-FR" dirty="0" err="1"/>
              <a:t>biolitec</a:t>
            </a:r>
            <a:r>
              <a:rPr lang="fr-FR" dirty="0"/>
              <a:t>)</a:t>
            </a:r>
          </a:p>
          <a:p>
            <a:pPr lvl="1"/>
            <a:r>
              <a:rPr lang="en-GB" dirty="0"/>
              <a:t>Compression </a:t>
            </a:r>
          </a:p>
          <a:p>
            <a:pPr lvl="2"/>
            <a:r>
              <a:rPr lang="en-GB" dirty="0"/>
              <a:t>A: No compression </a:t>
            </a:r>
          </a:p>
          <a:p>
            <a:pPr lvl="2"/>
            <a:r>
              <a:rPr lang="fr-FR" dirty="0"/>
              <a:t>B: </a:t>
            </a:r>
            <a:r>
              <a:rPr lang="fr-FR" dirty="0" err="1"/>
              <a:t>Thigh-length</a:t>
            </a:r>
            <a:r>
              <a:rPr lang="fr-FR" dirty="0"/>
              <a:t> </a:t>
            </a:r>
            <a:r>
              <a:rPr lang="fr-FR" dirty="0" err="1"/>
              <a:t>graduated</a:t>
            </a:r>
            <a:r>
              <a:rPr lang="fr-FR" dirty="0"/>
              <a:t> compression </a:t>
            </a:r>
            <a:r>
              <a:rPr lang="fr-FR" dirty="0" err="1"/>
              <a:t>stocking</a:t>
            </a:r>
            <a:r>
              <a:rPr lang="fr-FR" dirty="0"/>
              <a:t> (23–32 </a:t>
            </a:r>
            <a:r>
              <a:rPr lang="fr-FR" dirty="0" err="1"/>
              <a:t>mmHg</a:t>
            </a:r>
            <a:r>
              <a:rPr lang="fr-FR" dirty="0"/>
              <a:t>) for 7 </a:t>
            </a:r>
            <a:r>
              <a:rPr lang="fr-FR" dirty="0" err="1"/>
              <a:t>days</a:t>
            </a:r>
            <a:r>
              <a:rPr lang="fr-FR" dirty="0"/>
              <a:t> </a:t>
            </a:r>
          </a:p>
          <a:p>
            <a:pPr lvl="2"/>
            <a:r>
              <a:rPr lang="fr-FR" dirty="0"/>
              <a:t>C: the </a:t>
            </a:r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/>
              <a:t>stocking</a:t>
            </a:r>
            <a:r>
              <a:rPr lang="fr-FR" dirty="0"/>
              <a:t> for 28 </a:t>
            </a:r>
            <a:r>
              <a:rPr lang="fr-FR" dirty="0" err="1"/>
              <a:t>days</a:t>
            </a:r>
            <a:r>
              <a:rPr lang="fr-FR" dirty="0"/>
              <a:t>. </a:t>
            </a:r>
          </a:p>
          <a:p>
            <a:pPr lvl="1"/>
            <a:r>
              <a:rPr lang="fr-FR" dirty="0"/>
              <a:t>No </a:t>
            </a:r>
            <a:r>
              <a:rPr lang="fr-FR" dirty="0" err="1"/>
              <a:t>additional</a:t>
            </a:r>
            <a:r>
              <a:rPr lang="fr-FR" dirty="0"/>
              <a:t> </a:t>
            </a:r>
            <a:r>
              <a:rPr lang="fr-FR" dirty="0" err="1"/>
              <a:t>phlebectomies</a:t>
            </a:r>
            <a:r>
              <a:rPr lang="fr-FR" dirty="0"/>
              <a:t> or </a:t>
            </a:r>
            <a:r>
              <a:rPr lang="fr-FR" dirty="0" err="1"/>
              <a:t>sclerotherapies</a:t>
            </a:r>
            <a:endParaRPr lang="fr-FR" dirty="0"/>
          </a:p>
          <a:p>
            <a:pPr lvl="1"/>
            <a:r>
              <a:rPr lang="fr-FR" dirty="0" err="1"/>
              <a:t>Results</a:t>
            </a:r>
            <a:r>
              <a:rPr lang="fr-FR" dirty="0"/>
              <a:t> </a:t>
            </a:r>
          </a:p>
          <a:p>
            <a:pPr lvl="2"/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low</a:t>
            </a:r>
            <a:r>
              <a:rPr lang="fr-FR" dirty="0"/>
              <a:t> </a:t>
            </a:r>
            <a:r>
              <a:rPr lang="fr-FR" dirty="0" err="1"/>
              <a:t>reduction</a:t>
            </a:r>
            <a:r>
              <a:rPr lang="fr-FR" dirty="0"/>
              <a:t> of pain the first </a:t>
            </a:r>
            <a:r>
              <a:rPr lang="fr-FR" dirty="0" err="1"/>
              <a:t>week</a:t>
            </a:r>
            <a:r>
              <a:rPr lang="fr-FR" dirty="0"/>
              <a:t> vs no compression</a:t>
            </a:r>
          </a:p>
          <a:p>
            <a:pPr lvl="2"/>
            <a:r>
              <a:rPr lang="fr-FR" dirty="0"/>
              <a:t>Post-</a:t>
            </a:r>
            <a:r>
              <a:rPr lang="fr-FR" dirty="0" err="1"/>
              <a:t>treatment</a:t>
            </a:r>
            <a:r>
              <a:rPr lang="fr-FR" dirty="0"/>
              <a:t> compression not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necessary</a:t>
            </a:r>
            <a:r>
              <a:rPr lang="fr-FR" dirty="0"/>
              <a:t> if no </a:t>
            </a:r>
            <a:r>
              <a:rPr lang="fr-FR" dirty="0" err="1"/>
              <a:t>additional</a:t>
            </a:r>
            <a:r>
              <a:rPr lang="fr-FR" dirty="0"/>
              <a:t> </a:t>
            </a:r>
            <a:r>
              <a:rPr lang="fr-FR" dirty="0" err="1"/>
              <a:t>phlebectomies</a:t>
            </a:r>
            <a:r>
              <a:rPr lang="fr-FR" dirty="0"/>
              <a:t> or </a:t>
            </a:r>
            <a:r>
              <a:rPr lang="fr-FR" dirty="0" err="1"/>
              <a:t>sclerotherapies</a:t>
            </a:r>
            <a:r>
              <a:rPr lang="fr-FR" dirty="0"/>
              <a:t>.</a:t>
            </a:r>
            <a:endParaRPr lang="en-GB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321BF31-25A2-1447-BF81-49AE3C16BE22}"/>
              </a:ext>
            </a:extLst>
          </p:cNvPr>
          <p:cNvSpPr txBox="1"/>
          <p:nvPr/>
        </p:nvSpPr>
        <p:spPr>
          <a:xfrm>
            <a:off x="99647" y="5750004"/>
            <a:ext cx="95894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Fischer L, </a:t>
            </a:r>
            <a:r>
              <a:rPr lang="fr-FR" sz="1600" dirty="0" err="1"/>
              <a:t>Maurins</a:t>
            </a:r>
            <a:r>
              <a:rPr lang="fr-FR" sz="1600" dirty="0"/>
              <a:t> U, Rabe E, </a:t>
            </a:r>
            <a:r>
              <a:rPr lang="fr-FR" sz="1600" dirty="0" err="1"/>
              <a:t>Rits</a:t>
            </a:r>
            <a:r>
              <a:rPr lang="fr-FR" sz="1600" dirty="0"/>
              <a:t> J, </a:t>
            </a:r>
            <a:r>
              <a:rPr lang="fr-FR" sz="1600" dirty="0" err="1"/>
              <a:t>Kadiss</a:t>
            </a:r>
            <a:r>
              <a:rPr lang="fr-FR" sz="1600" dirty="0"/>
              <a:t> A, </a:t>
            </a:r>
            <a:r>
              <a:rPr lang="fr-FR" sz="1600" dirty="0" err="1"/>
              <a:t>Prave</a:t>
            </a:r>
            <a:r>
              <a:rPr lang="fr-FR" sz="1600" dirty="0"/>
              <a:t> S, </a:t>
            </a:r>
            <a:r>
              <a:rPr lang="fr-FR" sz="1600" dirty="0" err="1"/>
              <a:t>Vigants</a:t>
            </a:r>
            <a:r>
              <a:rPr lang="fr-FR" sz="1600" dirty="0"/>
              <a:t> R, </a:t>
            </a:r>
            <a:r>
              <a:rPr lang="fr-FR" sz="1600" dirty="0" err="1"/>
              <a:t>Pannier</a:t>
            </a:r>
            <a:r>
              <a:rPr lang="fr-FR" sz="1600" dirty="0"/>
              <a:t> F. </a:t>
            </a:r>
          </a:p>
          <a:p>
            <a:r>
              <a:rPr lang="fr-FR" sz="1600" dirty="0" err="1"/>
              <a:t>E</a:t>
            </a:r>
            <a:r>
              <a:rPr lang="fr-FR" sz="1600" dirty="0" err="1">
                <a:hlinkClick r:id="rId2"/>
              </a:rPr>
              <a:t>ffect</a:t>
            </a:r>
            <a:r>
              <a:rPr lang="fr-FR" sz="1600" dirty="0">
                <a:hlinkClick r:id="rId2"/>
              </a:rPr>
              <a:t> of </a:t>
            </a:r>
            <a:r>
              <a:rPr lang="fr-FR" sz="1600" b="1" dirty="0">
                <a:hlinkClick r:id="rId2"/>
              </a:rPr>
              <a:t>Compression</a:t>
            </a:r>
            <a:r>
              <a:rPr lang="fr-FR" sz="1600" dirty="0">
                <a:hlinkClick r:id="rId2"/>
              </a:rPr>
              <a:t> Stockings after </a:t>
            </a:r>
            <a:r>
              <a:rPr lang="fr-FR" sz="1600" b="1" dirty="0">
                <a:hlinkClick r:id="rId2"/>
              </a:rPr>
              <a:t>Endovenous</a:t>
            </a:r>
            <a:r>
              <a:rPr lang="fr-FR" sz="1600" dirty="0">
                <a:hlinkClick r:id="rId2"/>
              </a:rPr>
              <a:t> </a:t>
            </a:r>
            <a:r>
              <a:rPr lang="fr-FR" sz="1600" b="1" dirty="0">
                <a:hlinkClick r:id="rId2"/>
              </a:rPr>
              <a:t>Laser</a:t>
            </a:r>
            <a:r>
              <a:rPr lang="fr-FR" sz="1600" dirty="0">
                <a:hlinkClick r:id="rId2"/>
              </a:rPr>
              <a:t> Ablation of the Great Saphenous Vein with a 1470 nm Diode </a:t>
            </a:r>
            <a:r>
              <a:rPr lang="fr-FR" sz="1600" b="1" dirty="0">
                <a:hlinkClick r:id="rId2"/>
              </a:rPr>
              <a:t>Laser</a:t>
            </a:r>
            <a:r>
              <a:rPr lang="fr-FR" sz="1600" dirty="0">
                <a:hlinkClick r:id="rId2"/>
              </a:rPr>
              <a:t> Device and a 2ring Fiber.</a:t>
            </a:r>
            <a:r>
              <a:rPr lang="fr-FR" sz="1600" dirty="0"/>
              <a:t> </a:t>
            </a:r>
          </a:p>
          <a:p>
            <a:r>
              <a:rPr lang="fr-FR" sz="1600" dirty="0"/>
              <a:t>J Clin Med. 2021 </a:t>
            </a:r>
            <a:r>
              <a:rPr lang="fr-FR" sz="1600" dirty="0" err="1"/>
              <a:t>Aug</a:t>
            </a:r>
            <a:r>
              <a:rPr lang="fr-FR" sz="1600" dirty="0"/>
              <a:t> 27;10(17):3861</a:t>
            </a:r>
          </a:p>
        </p:txBody>
      </p:sp>
    </p:spTree>
    <p:extLst>
      <p:ext uri="{BB962C8B-B14F-4D97-AF65-F5344CB8AC3E}">
        <p14:creationId xmlns:p14="http://schemas.microsoft.com/office/powerpoint/2010/main" val="2527474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A1F2D6-A30E-3841-878E-B0F87365D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In favour of no compression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AC1A23-6418-DC4B-B7F2-7CF7589DA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815" y="1356702"/>
            <a:ext cx="10794023" cy="4351338"/>
          </a:xfrm>
        </p:spPr>
        <p:txBody>
          <a:bodyPr/>
          <a:lstStyle/>
          <a:p>
            <a:r>
              <a:rPr lang="en-GB" b="1" dirty="0" err="1">
                <a:solidFill>
                  <a:srgbClr val="FF0000"/>
                </a:solidFill>
              </a:rPr>
              <a:t>Endovenous</a:t>
            </a:r>
            <a:r>
              <a:rPr lang="en-GB" b="1" dirty="0">
                <a:solidFill>
                  <a:srgbClr val="FF0000"/>
                </a:solidFill>
              </a:rPr>
              <a:t> laser : </a:t>
            </a:r>
            <a:r>
              <a:rPr lang="en-GB" sz="2400" dirty="0">
                <a:solidFill>
                  <a:srgbClr val="FF0000"/>
                </a:solidFill>
              </a:rPr>
              <a:t>Main publications </a:t>
            </a:r>
            <a:endParaRPr lang="en-GB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218 patients treated for GSV incompetence + phlebectomies if necessary</a:t>
            </a:r>
          </a:p>
          <a:p>
            <a:pPr lvl="1"/>
            <a:r>
              <a:rPr lang="en-US" dirty="0"/>
              <a:t>1470-nm </a:t>
            </a:r>
            <a:r>
              <a:rPr lang="en-US" dirty="0" err="1"/>
              <a:t>ELVes</a:t>
            </a:r>
            <a:r>
              <a:rPr lang="en-US" dirty="0"/>
              <a:t> Radial 2ring Fiber®, energy density of 100 J/cm </a:t>
            </a:r>
          </a:p>
          <a:p>
            <a:pPr lvl="1"/>
            <a:r>
              <a:rPr lang="en-US" dirty="0"/>
              <a:t>First night, an elastic bandage and thigh-high, 20 mmHg at the ankle; </a:t>
            </a:r>
            <a:r>
              <a:rPr lang="en-US" dirty="0" err="1"/>
              <a:t>Ansilk</a:t>
            </a:r>
            <a:r>
              <a:rPr lang="en-US" dirty="0"/>
              <a:t> II® </a:t>
            </a:r>
          </a:p>
          <a:p>
            <a:pPr lvl="1"/>
            <a:r>
              <a:rPr lang="en-US" dirty="0"/>
              <a:t>2 groups </a:t>
            </a:r>
          </a:p>
          <a:p>
            <a:pPr lvl="2"/>
            <a:r>
              <a:rPr lang="en-US" dirty="0"/>
              <a:t>Short duration : 2 days or less (98 patients)</a:t>
            </a:r>
          </a:p>
          <a:p>
            <a:pPr lvl="2"/>
            <a:r>
              <a:rPr lang="en-US" dirty="0"/>
              <a:t>Long duration : 1 to 4 weeks (99 patients)</a:t>
            </a:r>
          </a:p>
          <a:p>
            <a:pPr lvl="1"/>
            <a:r>
              <a:rPr lang="en-US" dirty="0"/>
              <a:t>Results</a:t>
            </a:r>
          </a:p>
          <a:p>
            <a:pPr lvl="2"/>
            <a:r>
              <a:rPr lang="en-US" dirty="0"/>
              <a:t>No difference for pain, analgesics</a:t>
            </a:r>
          </a:p>
          <a:p>
            <a:pPr lvl="2"/>
            <a:r>
              <a:rPr lang="en-US" dirty="0"/>
              <a:t>No difference for recurrence</a:t>
            </a:r>
          </a:p>
          <a:p>
            <a:pPr lvl="2"/>
            <a:r>
              <a:rPr lang="fr-FR" dirty="0"/>
              <a:t>Compression </a:t>
            </a:r>
            <a:r>
              <a:rPr lang="fr-FR" dirty="0" err="1"/>
              <a:t>stocking</a:t>
            </a:r>
            <a:r>
              <a:rPr lang="fr-FR" dirty="0"/>
              <a:t> </a:t>
            </a:r>
            <a:r>
              <a:rPr lang="fr-FR" dirty="0" err="1"/>
              <a:t>beyond</a:t>
            </a:r>
            <a:r>
              <a:rPr lang="fr-FR" dirty="0"/>
              <a:t> 2 </a:t>
            </a:r>
            <a:r>
              <a:rPr lang="fr-FR" dirty="0" err="1"/>
              <a:t>days</a:t>
            </a:r>
            <a:r>
              <a:rPr lang="fr-FR" dirty="0"/>
              <a:t> </a:t>
            </a:r>
            <a:r>
              <a:rPr lang="fr-FR" dirty="0" err="1"/>
              <a:t>after</a:t>
            </a:r>
            <a:r>
              <a:rPr lang="fr-FR" dirty="0"/>
              <a:t> EVLA </a:t>
            </a:r>
            <a:r>
              <a:rPr lang="fr-FR" dirty="0" err="1"/>
              <a:t>is</a:t>
            </a:r>
            <a:r>
              <a:rPr lang="fr-FR" dirty="0"/>
              <a:t> not </a:t>
            </a:r>
            <a:r>
              <a:rPr lang="fr-FR" dirty="0" err="1"/>
              <a:t>necessary</a:t>
            </a:r>
            <a:r>
              <a:rPr lang="fr-FR" dirty="0"/>
              <a:t>.</a:t>
            </a:r>
            <a:endParaRPr lang="en-US" dirty="0"/>
          </a:p>
          <a:p>
            <a:pPr lvl="2"/>
            <a:endParaRPr lang="fr-FR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94E888-1BB3-1A45-AFFA-EFABD43B0C2E}"/>
              </a:ext>
            </a:extLst>
          </p:cNvPr>
          <p:cNvSpPr/>
          <p:nvPr/>
        </p:nvSpPr>
        <p:spPr>
          <a:xfrm>
            <a:off x="838200" y="5622965"/>
            <a:ext cx="104276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err="1">
                <a:solidFill>
                  <a:srgbClr val="212121"/>
                </a:solidFill>
                <a:latin typeface="system-ui"/>
              </a:rPr>
              <a:t>Mii</a:t>
            </a:r>
            <a:r>
              <a:rPr lang="fr-FR" sz="1600" dirty="0">
                <a:solidFill>
                  <a:srgbClr val="212121"/>
                </a:solidFill>
                <a:latin typeface="system-ui"/>
              </a:rPr>
              <a:t> S, </a:t>
            </a:r>
            <a:r>
              <a:rPr lang="fr-FR" sz="1600" dirty="0" err="1">
                <a:solidFill>
                  <a:srgbClr val="212121"/>
                </a:solidFill>
                <a:latin typeface="system-ui"/>
              </a:rPr>
              <a:t>Guntani</a:t>
            </a:r>
            <a:r>
              <a:rPr lang="fr-FR" sz="1600" dirty="0">
                <a:solidFill>
                  <a:srgbClr val="212121"/>
                </a:solidFill>
                <a:latin typeface="system-ui"/>
              </a:rPr>
              <a:t> A, </a:t>
            </a:r>
            <a:r>
              <a:rPr lang="fr-FR" sz="1600" dirty="0" err="1">
                <a:solidFill>
                  <a:srgbClr val="212121"/>
                </a:solidFill>
                <a:latin typeface="system-ui"/>
              </a:rPr>
              <a:t>Yoshiga</a:t>
            </a:r>
            <a:r>
              <a:rPr lang="fr-FR" sz="1600" dirty="0">
                <a:solidFill>
                  <a:srgbClr val="212121"/>
                </a:solidFill>
                <a:latin typeface="system-ui"/>
              </a:rPr>
              <a:t> R, Matsumoto </a:t>
            </a:r>
            <a:r>
              <a:rPr lang="fr-FR" sz="1600" dirty="0" err="1">
                <a:solidFill>
                  <a:srgbClr val="212121"/>
                </a:solidFill>
                <a:latin typeface="system-ui"/>
              </a:rPr>
              <a:t>T</a:t>
            </a:r>
            <a:r>
              <a:rPr lang="fr-FR" sz="1600" dirty="0">
                <a:solidFill>
                  <a:srgbClr val="212121"/>
                </a:solidFill>
                <a:latin typeface="system-ui"/>
              </a:rPr>
              <a:t>, </a:t>
            </a:r>
            <a:r>
              <a:rPr lang="fr-FR" sz="1600" dirty="0" err="1">
                <a:solidFill>
                  <a:srgbClr val="212121"/>
                </a:solidFill>
                <a:latin typeface="system-ui"/>
              </a:rPr>
              <a:t>Kawakubo</a:t>
            </a:r>
            <a:r>
              <a:rPr lang="fr-FR" sz="1600" dirty="0">
                <a:solidFill>
                  <a:srgbClr val="212121"/>
                </a:solidFill>
                <a:latin typeface="system-ui"/>
              </a:rPr>
              <a:t> E, </a:t>
            </a:r>
            <a:r>
              <a:rPr lang="fr-FR" sz="1600" dirty="0" err="1">
                <a:solidFill>
                  <a:srgbClr val="212121"/>
                </a:solidFill>
                <a:latin typeface="system-ui"/>
              </a:rPr>
              <a:t>Okadome</a:t>
            </a:r>
            <a:r>
              <a:rPr lang="fr-FR" sz="1600" dirty="0">
                <a:solidFill>
                  <a:srgbClr val="212121"/>
                </a:solidFill>
                <a:latin typeface="system-ui"/>
              </a:rPr>
              <a:t> J.</a:t>
            </a:r>
          </a:p>
          <a:p>
            <a:r>
              <a:rPr lang="fr-FR" sz="1600" dirty="0">
                <a:solidFill>
                  <a:srgbClr val="205493"/>
                </a:solidFill>
                <a:latin typeface="system-ui"/>
                <a:hlinkClick r:id="rId2"/>
              </a:rPr>
              <a:t>Optimal Duration of </a:t>
            </a:r>
            <a:r>
              <a:rPr lang="fr-FR" sz="1600" b="1" dirty="0">
                <a:solidFill>
                  <a:srgbClr val="205493"/>
                </a:solidFill>
                <a:latin typeface="system-ui"/>
                <a:hlinkClick r:id="rId2"/>
              </a:rPr>
              <a:t>Compression</a:t>
            </a:r>
            <a:r>
              <a:rPr lang="fr-FR" sz="1600" dirty="0">
                <a:solidFill>
                  <a:srgbClr val="205493"/>
                </a:solidFill>
                <a:latin typeface="system-ui"/>
                <a:hlinkClick r:id="rId2"/>
              </a:rPr>
              <a:t> Stocking Therapy after </a:t>
            </a:r>
            <a:r>
              <a:rPr lang="fr-FR" sz="1600" b="1" dirty="0">
                <a:solidFill>
                  <a:srgbClr val="205493"/>
                </a:solidFill>
                <a:latin typeface="system-ui"/>
                <a:hlinkClick r:id="rId2"/>
              </a:rPr>
              <a:t>Endovenous</a:t>
            </a:r>
            <a:r>
              <a:rPr lang="fr-FR" sz="1600" dirty="0">
                <a:solidFill>
                  <a:srgbClr val="205493"/>
                </a:solidFill>
                <a:latin typeface="system-ui"/>
                <a:hlinkClick r:id="rId2"/>
              </a:rPr>
              <a:t> </a:t>
            </a:r>
            <a:r>
              <a:rPr lang="fr-FR" sz="1600" b="1" dirty="0">
                <a:solidFill>
                  <a:srgbClr val="205493"/>
                </a:solidFill>
                <a:latin typeface="system-ui"/>
                <a:hlinkClick r:id="rId2"/>
              </a:rPr>
              <a:t>Laser</a:t>
            </a:r>
            <a:r>
              <a:rPr lang="fr-FR" sz="1600" dirty="0">
                <a:solidFill>
                  <a:srgbClr val="205493"/>
                </a:solidFill>
                <a:latin typeface="system-ui"/>
                <a:hlinkClick r:id="rId2"/>
              </a:rPr>
              <a:t> Ablation Using a 1470-nm Diode Dual-Ring Radial </a:t>
            </a:r>
            <a:r>
              <a:rPr lang="fr-FR" sz="1600" b="1" dirty="0">
                <a:solidFill>
                  <a:srgbClr val="205493"/>
                </a:solidFill>
                <a:latin typeface="system-ui"/>
                <a:hlinkClick r:id="rId2"/>
              </a:rPr>
              <a:t>Laser</a:t>
            </a:r>
            <a:r>
              <a:rPr lang="fr-FR" sz="1600" dirty="0">
                <a:solidFill>
                  <a:srgbClr val="205493"/>
                </a:solidFill>
                <a:latin typeface="system-ui"/>
                <a:hlinkClick r:id="rId2"/>
              </a:rPr>
              <a:t> Fiber for Great Saphenous Vein Insufficiency.</a:t>
            </a:r>
            <a:r>
              <a:rPr lang="fr-FR" sz="1600" dirty="0">
                <a:solidFill>
                  <a:srgbClr val="212121"/>
                </a:solidFill>
                <a:latin typeface="system-ui"/>
              </a:rPr>
              <a:t> </a:t>
            </a:r>
          </a:p>
          <a:p>
            <a:r>
              <a:rPr lang="fr-FR" sz="1600" dirty="0">
                <a:solidFill>
                  <a:srgbClr val="4D8055"/>
                </a:solidFill>
                <a:latin typeface="system-ui"/>
              </a:rPr>
              <a:t>Ann </a:t>
            </a:r>
            <a:r>
              <a:rPr lang="fr-FR" sz="1600" dirty="0" err="1">
                <a:solidFill>
                  <a:srgbClr val="4D8055"/>
                </a:solidFill>
                <a:latin typeface="system-ui"/>
              </a:rPr>
              <a:t>Vasc</a:t>
            </a:r>
            <a:r>
              <a:rPr lang="fr-FR" sz="1600" dirty="0">
                <a:solidFill>
                  <a:srgbClr val="4D8055"/>
                </a:solidFill>
                <a:latin typeface="system-ui"/>
              </a:rPr>
              <a:t> Dis. 2021 Jun 25;14(2):122-131. </a:t>
            </a:r>
            <a:endParaRPr lang="fr-FR" sz="1600" b="0" i="0" dirty="0">
              <a:solidFill>
                <a:srgbClr val="4D8055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1086172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A1F2D6-A30E-3841-878E-B0F87365D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In favour of no compression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AC1A23-6418-DC4B-B7F2-7CF7589DA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815" y="1356702"/>
            <a:ext cx="10794023" cy="4351338"/>
          </a:xfrm>
        </p:spPr>
        <p:txBody>
          <a:bodyPr/>
          <a:lstStyle/>
          <a:p>
            <a:r>
              <a:rPr lang="en-GB" b="1" dirty="0" err="1">
                <a:solidFill>
                  <a:srgbClr val="FF0000"/>
                </a:solidFill>
              </a:rPr>
              <a:t>Endovenous</a:t>
            </a:r>
            <a:r>
              <a:rPr lang="en-GB" b="1" dirty="0">
                <a:solidFill>
                  <a:srgbClr val="FF0000"/>
                </a:solidFill>
              </a:rPr>
              <a:t> laser</a:t>
            </a:r>
          </a:p>
          <a:p>
            <a:pPr lvl="2"/>
            <a:endParaRPr lang="fr-FR" dirty="0"/>
          </a:p>
          <a:p>
            <a:pPr lvl="1"/>
            <a:endParaRPr lang="en-GB" dirty="0"/>
          </a:p>
          <a:p>
            <a:endParaRPr lang="en-GB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EA704552-FB4C-5243-B863-ED27DF177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99941"/>
              </p:ext>
            </p:extLst>
          </p:nvPr>
        </p:nvGraphicFramePr>
        <p:xfrm>
          <a:off x="1223106" y="1923867"/>
          <a:ext cx="8128000" cy="3384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770">
                  <a:extLst>
                    <a:ext uri="{9D8B030D-6E8A-4147-A177-3AD203B41FA5}">
                      <a16:colId xmlns:a16="http://schemas.microsoft.com/office/drawing/2014/main" val="1455117792"/>
                    </a:ext>
                  </a:extLst>
                </a:gridCol>
                <a:gridCol w="1055077">
                  <a:extLst>
                    <a:ext uri="{9D8B030D-6E8A-4147-A177-3AD203B41FA5}">
                      <a16:colId xmlns:a16="http://schemas.microsoft.com/office/drawing/2014/main" val="3575366286"/>
                    </a:ext>
                  </a:extLst>
                </a:gridCol>
                <a:gridCol w="1125415">
                  <a:extLst>
                    <a:ext uri="{9D8B030D-6E8A-4147-A177-3AD203B41FA5}">
                      <a16:colId xmlns:a16="http://schemas.microsoft.com/office/drawing/2014/main" val="1218401362"/>
                    </a:ext>
                  </a:extLst>
                </a:gridCol>
                <a:gridCol w="2098431">
                  <a:extLst>
                    <a:ext uri="{9D8B030D-6E8A-4147-A177-3AD203B41FA5}">
                      <a16:colId xmlns:a16="http://schemas.microsoft.com/office/drawing/2014/main" val="1650340346"/>
                    </a:ext>
                  </a:extLst>
                </a:gridCol>
                <a:gridCol w="2188307">
                  <a:extLst>
                    <a:ext uri="{9D8B030D-6E8A-4147-A177-3AD203B41FA5}">
                      <a16:colId xmlns:a16="http://schemas.microsoft.com/office/drawing/2014/main" val="3436082839"/>
                    </a:ext>
                  </a:extLst>
                </a:gridCol>
              </a:tblGrid>
              <a:tr h="65649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Authors </a:t>
                      </a:r>
                    </a:p>
                    <a:p>
                      <a:pPr algn="ctr"/>
                      <a:r>
                        <a:rPr lang="en-GB" dirty="0"/>
                        <a:t>Date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Type of trials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Laser and probe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Compression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Usefulness</a:t>
                      </a:r>
                    </a:p>
                    <a:p>
                      <a:r>
                        <a:rPr lang="en-GB" b="0" dirty="0"/>
                        <a:t>(Pain Analgesics QOL)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541388"/>
                  </a:ext>
                </a:extLst>
              </a:tr>
              <a:tr h="38966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Fischer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1470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23-32 mmHg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920392"/>
                  </a:ext>
                </a:extLst>
              </a:tr>
              <a:tr h="389663"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Mii</a:t>
                      </a:r>
                      <a:r>
                        <a:rPr lang="en-GB" dirty="0"/>
                        <a:t>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1470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Bandage+ 20 mmHg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 after 2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041022"/>
                  </a:ext>
                </a:extLst>
              </a:tr>
              <a:tr h="38966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Julien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Meta an.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CS   P unknown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 after 2 days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281186"/>
                  </a:ext>
                </a:extLst>
              </a:tr>
              <a:tr h="389663"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Elderman</a:t>
                      </a:r>
                      <a:r>
                        <a:rPr lang="en-GB" dirty="0"/>
                        <a:t>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CS P  unknown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Yes at 2 weeks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86376"/>
                  </a:ext>
                </a:extLst>
              </a:tr>
              <a:tr h="389663"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Bootun</a:t>
                      </a:r>
                      <a:r>
                        <a:rPr lang="en-GB" dirty="0"/>
                        <a:t>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CS  P unknown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Positive 1 week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663376"/>
                  </a:ext>
                </a:extLst>
              </a:tr>
              <a:tr h="38966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Bakker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CS P unknown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Yes after 7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629105"/>
                  </a:ext>
                </a:extLst>
              </a:tr>
              <a:tr h="38966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CS P unknown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468349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E4D46742-BBC7-2049-9389-2DE8E492F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012281"/>
              </p:ext>
            </p:extLst>
          </p:nvPr>
        </p:nvGraphicFramePr>
        <p:xfrm>
          <a:off x="1223107" y="5357930"/>
          <a:ext cx="8127999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02155">
                  <a:extLst>
                    <a:ext uri="{9D8B030D-6E8A-4147-A177-3AD203B41FA5}">
                      <a16:colId xmlns:a16="http://schemas.microsoft.com/office/drawing/2014/main" val="1490659311"/>
                    </a:ext>
                  </a:extLst>
                </a:gridCol>
                <a:gridCol w="1101969">
                  <a:extLst>
                    <a:ext uri="{9D8B030D-6E8A-4147-A177-3AD203B41FA5}">
                      <a16:colId xmlns:a16="http://schemas.microsoft.com/office/drawing/2014/main" val="2076126749"/>
                    </a:ext>
                  </a:extLst>
                </a:gridCol>
                <a:gridCol w="1137138">
                  <a:extLst>
                    <a:ext uri="{9D8B030D-6E8A-4147-A177-3AD203B41FA5}">
                      <a16:colId xmlns:a16="http://schemas.microsoft.com/office/drawing/2014/main" val="879914705"/>
                    </a:ext>
                  </a:extLst>
                </a:gridCol>
                <a:gridCol w="2086708">
                  <a:extLst>
                    <a:ext uri="{9D8B030D-6E8A-4147-A177-3AD203B41FA5}">
                      <a16:colId xmlns:a16="http://schemas.microsoft.com/office/drawing/2014/main" val="2381763762"/>
                    </a:ext>
                  </a:extLst>
                </a:gridCol>
                <a:gridCol w="2200029">
                  <a:extLst>
                    <a:ext uri="{9D8B030D-6E8A-4147-A177-3AD203B41FA5}">
                      <a16:colId xmlns:a16="http://schemas.microsoft.com/office/drawing/2014/main" val="783547082"/>
                    </a:ext>
                  </a:extLst>
                </a:gridCol>
              </a:tblGrid>
              <a:tr h="35011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Ayo 2016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RCT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30-40 mmHg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42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133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D23CAF-5B99-9D44-9E00-78A5D0949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In favour of no compression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4E8538-06FF-F44A-BA34-0C91A6CB0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Conclusion n°1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Treatment of the saphenous trunks</a:t>
            </a:r>
          </a:p>
          <a:p>
            <a:pPr lvl="1"/>
            <a:endParaRPr lang="en-GB" dirty="0">
              <a:solidFill>
                <a:srgbClr val="FF0000"/>
              </a:solidFill>
            </a:endParaRPr>
          </a:p>
          <a:p>
            <a:pPr lvl="1"/>
            <a:r>
              <a:rPr lang="en-GB" dirty="0"/>
              <a:t>Glue : no need of compression (except in the point of puncture)</a:t>
            </a:r>
          </a:p>
          <a:p>
            <a:pPr lvl="1"/>
            <a:r>
              <a:rPr lang="en-GB" dirty="0" err="1"/>
              <a:t>Moca</a:t>
            </a:r>
            <a:r>
              <a:rPr lang="en-GB" dirty="0"/>
              <a:t>, steam : no data</a:t>
            </a:r>
          </a:p>
          <a:p>
            <a:pPr lvl="1"/>
            <a:r>
              <a:rPr lang="en-GB" dirty="0"/>
              <a:t>UGFS : no effect of light compression ( data)</a:t>
            </a:r>
          </a:p>
          <a:p>
            <a:pPr lvl="1"/>
            <a:r>
              <a:rPr lang="en-GB" dirty="0"/>
              <a:t>RX frequency : no difference between compression and no compression except in the case of vein perforation (+++)</a:t>
            </a:r>
          </a:p>
        </p:txBody>
      </p:sp>
    </p:spTree>
    <p:extLst>
      <p:ext uri="{BB962C8B-B14F-4D97-AF65-F5344CB8AC3E}">
        <p14:creationId xmlns:p14="http://schemas.microsoft.com/office/powerpoint/2010/main" val="2144532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D23CAF-5B99-9D44-9E00-78A5D0949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In favour of no compression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4E8538-06FF-F44A-BA34-0C91A6CB0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136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Conclusion n°2</a:t>
            </a:r>
          </a:p>
          <a:p>
            <a:pPr lvl="1"/>
            <a:r>
              <a:rPr lang="en-GB" sz="2600" b="1" dirty="0">
                <a:solidFill>
                  <a:srgbClr val="FF0000"/>
                </a:solidFill>
              </a:rPr>
              <a:t>Treatment of the saphenous trunks</a:t>
            </a:r>
          </a:p>
          <a:p>
            <a:pPr lvl="1"/>
            <a:endParaRPr lang="en-GB" dirty="0">
              <a:solidFill>
                <a:srgbClr val="FF0000"/>
              </a:solidFill>
            </a:endParaRPr>
          </a:p>
          <a:p>
            <a:pPr lvl="1"/>
            <a:r>
              <a:rPr lang="en-GB" sz="2600" dirty="0"/>
              <a:t>Laser : with the 1470 nm lasers and the </a:t>
            </a:r>
            <a:r>
              <a:rPr lang="en-US" sz="2600" dirty="0"/>
              <a:t>Radial 2ring</a:t>
            </a:r>
            <a:r>
              <a:rPr lang="en-GB" sz="2600" dirty="0"/>
              <a:t> </a:t>
            </a:r>
            <a:r>
              <a:rPr lang="en-GB" sz="2600" dirty="0" err="1"/>
              <a:t>fibers</a:t>
            </a:r>
            <a:r>
              <a:rPr lang="en-GB" sz="2600" dirty="0"/>
              <a:t> , compression is not necessary  except in the case of associated phlebectomies or perforations,</a:t>
            </a:r>
          </a:p>
          <a:p>
            <a:pPr lvl="1"/>
            <a:endParaRPr lang="en-GB" sz="2600" dirty="0"/>
          </a:p>
          <a:p>
            <a:pPr lvl="1"/>
            <a:r>
              <a:rPr lang="en-GB" sz="2600" dirty="0"/>
              <a:t>Surgery : No publication in favour of no compression at all even </a:t>
            </a:r>
            <a:r>
              <a:rPr lang="en-GB" sz="2600" dirty="0" err="1"/>
              <a:t>Pittaluga’s</a:t>
            </a:r>
            <a:r>
              <a:rPr lang="en-GB" sz="2600" dirty="0"/>
              <a:t> publication </a:t>
            </a:r>
          </a:p>
          <a:p>
            <a:pPr lvl="1"/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600" b="1" dirty="0">
                <a:solidFill>
                  <a:srgbClr val="FF0000"/>
                </a:solidFill>
              </a:rPr>
              <a:t>Many flaws </a:t>
            </a:r>
            <a:r>
              <a:rPr lang="en-GB" sz="2600" dirty="0"/>
              <a:t>in the different studies (bandages or CS , protocol and pressure under compression, no complete description of the procedure used) </a:t>
            </a:r>
          </a:p>
          <a:p>
            <a:pPr marL="0" indent="0">
              <a:buNone/>
            </a:pPr>
            <a:r>
              <a:rPr lang="en-GB" sz="2600" b="1" dirty="0">
                <a:solidFill>
                  <a:srgbClr val="FF0000"/>
                </a:solidFill>
              </a:rPr>
              <a:t>No compression when using </a:t>
            </a:r>
            <a:r>
              <a:rPr lang="en-GB" sz="2600" dirty="0">
                <a:solidFill>
                  <a:srgbClr val="FF0000"/>
                </a:solidFill>
              </a:rPr>
              <a:t>: 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0000"/>
                </a:solidFill>
              </a:rPr>
              <a:t>. </a:t>
            </a:r>
            <a:r>
              <a:rPr lang="en-GB" sz="2200" dirty="0"/>
              <a:t>lasers with new wavelengths and tumescence; </a:t>
            </a:r>
          </a:p>
          <a:p>
            <a:pPr marL="0" indent="0">
              <a:buNone/>
            </a:pPr>
            <a:r>
              <a:rPr lang="en-GB" sz="2200" dirty="0"/>
              <a:t>. or foam with low concentration. </a:t>
            </a:r>
          </a:p>
        </p:txBody>
      </p:sp>
    </p:spTree>
    <p:extLst>
      <p:ext uri="{BB962C8B-B14F-4D97-AF65-F5344CB8AC3E}">
        <p14:creationId xmlns:p14="http://schemas.microsoft.com/office/powerpoint/2010/main" val="960226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2031" y="274638"/>
            <a:ext cx="11465169" cy="1143000"/>
          </a:xfrm>
        </p:spPr>
        <p:txBody>
          <a:bodyPr>
            <a:noAutofit/>
          </a:bodyPr>
          <a:lstStyle/>
          <a:p>
            <a:r>
              <a:rPr lang="fr-FR" sz="3600" b="1" dirty="0"/>
              <a:t>Compression or no compression in </a:t>
            </a:r>
            <a:r>
              <a:rPr lang="fr-FR" sz="3600" b="1" dirty="0" err="1"/>
              <a:t>venous</a:t>
            </a:r>
            <a:r>
              <a:rPr lang="fr-FR" sz="3600" b="1" dirty="0"/>
              <a:t> post-</a:t>
            </a:r>
            <a:r>
              <a:rPr lang="fr-FR" sz="3600" b="1" dirty="0" err="1"/>
              <a:t>procedures</a:t>
            </a:r>
            <a:endParaRPr lang="fr-FR" sz="3600" b="1" dirty="0">
              <a:solidFill>
                <a:srgbClr val="A1D4E7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6524" y="1600201"/>
            <a:ext cx="4947138" cy="4525963"/>
          </a:xfrm>
        </p:spPr>
        <p:txBody>
          <a:bodyPr>
            <a:normAutofit/>
          </a:bodyPr>
          <a:lstStyle/>
          <a:p>
            <a:r>
              <a:rPr lang="fr-FR" sz="3200" dirty="0" err="1">
                <a:solidFill>
                  <a:srgbClr val="FF0000"/>
                </a:solidFill>
              </a:rPr>
              <a:t>Venous</a:t>
            </a:r>
            <a:r>
              <a:rPr lang="fr-FR" sz="3200" dirty="0">
                <a:solidFill>
                  <a:srgbClr val="FF0000"/>
                </a:solidFill>
              </a:rPr>
              <a:t> post-</a:t>
            </a:r>
            <a:r>
              <a:rPr lang="fr-FR" sz="3200" dirty="0" err="1">
                <a:solidFill>
                  <a:srgbClr val="FF0000"/>
                </a:solidFill>
              </a:rPr>
              <a:t>procedures</a:t>
            </a:r>
            <a:endParaRPr lang="fr-FR" sz="3200" dirty="0">
              <a:solidFill>
                <a:srgbClr val="FF0000"/>
              </a:solidFill>
            </a:endParaRPr>
          </a:p>
          <a:p>
            <a:pPr lvl="1">
              <a:lnSpc>
                <a:spcPct val="140000"/>
              </a:lnSpc>
            </a:pPr>
            <a:r>
              <a:rPr lang="fr-FR" dirty="0" err="1"/>
              <a:t>Surgery</a:t>
            </a:r>
            <a:r>
              <a:rPr lang="fr-FR" dirty="0"/>
              <a:t> (stripping and high </a:t>
            </a:r>
            <a:r>
              <a:rPr lang="fr-FR" dirty="0" err="1"/>
              <a:t>ligation</a:t>
            </a:r>
            <a:r>
              <a:rPr lang="fr-FR" dirty="0"/>
              <a:t>)</a:t>
            </a:r>
          </a:p>
          <a:p>
            <a:pPr lvl="1">
              <a:lnSpc>
                <a:spcPct val="140000"/>
              </a:lnSpc>
            </a:pPr>
            <a:r>
              <a:rPr lang="fr-FR" dirty="0" err="1"/>
              <a:t>Endovenous</a:t>
            </a:r>
            <a:r>
              <a:rPr lang="fr-FR" dirty="0"/>
              <a:t> Laser or RX </a:t>
            </a:r>
            <a:r>
              <a:rPr lang="fr-FR" dirty="0" err="1"/>
              <a:t>frequency</a:t>
            </a:r>
            <a:r>
              <a:rPr lang="fr-FR" dirty="0"/>
              <a:t> </a:t>
            </a:r>
          </a:p>
          <a:p>
            <a:pPr lvl="1">
              <a:lnSpc>
                <a:spcPct val="140000"/>
              </a:lnSpc>
            </a:pPr>
            <a:r>
              <a:rPr lang="fr-FR" dirty="0" err="1"/>
              <a:t>Ultrasound</a:t>
            </a:r>
            <a:r>
              <a:rPr lang="fr-FR" dirty="0"/>
              <a:t> </a:t>
            </a:r>
            <a:r>
              <a:rPr lang="fr-FR" dirty="0" err="1"/>
              <a:t>guided</a:t>
            </a:r>
            <a:r>
              <a:rPr lang="fr-FR" dirty="0"/>
              <a:t> </a:t>
            </a:r>
            <a:r>
              <a:rPr lang="fr-FR" dirty="0" err="1"/>
              <a:t>foam</a:t>
            </a:r>
            <a:r>
              <a:rPr lang="fr-FR" dirty="0"/>
              <a:t> </a:t>
            </a:r>
            <a:r>
              <a:rPr lang="fr-FR" dirty="0" err="1"/>
              <a:t>sclerotherapy</a:t>
            </a:r>
            <a:endParaRPr lang="fr-FR" dirty="0"/>
          </a:p>
          <a:p>
            <a:pPr lvl="1">
              <a:lnSpc>
                <a:spcPct val="140000"/>
              </a:lnSpc>
            </a:pPr>
            <a:r>
              <a:rPr lang="fr-FR" dirty="0"/>
              <a:t>Glue, </a:t>
            </a:r>
            <a:r>
              <a:rPr lang="fr-FR" dirty="0" err="1"/>
              <a:t>steam</a:t>
            </a:r>
            <a:r>
              <a:rPr lang="fr-FR" dirty="0"/>
              <a:t>, </a:t>
            </a:r>
            <a:r>
              <a:rPr lang="fr-FR" dirty="0" err="1"/>
              <a:t>moca</a:t>
            </a:r>
            <a:r>
              <a:rPr lang="fr-FR" dirty="0"/>
              <a:t>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199DE98-55C0-8142-BDBC-72178BA97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292" y="1353980"/>
            <a:ext cx="3493477" cy="349347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9A20503-117B-D14C-926C-83CA4DD69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508" y="1774392"/>
            <a:ext cx="3610070" cy="262176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50B3315-F20D-A54A-AB3B-69609D3A1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7751" y="4752908"/>
            <a:ext cx="2939514" cy="171150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55406F0-9590-9347-AF6C-9BCEBD1F6056}"/>
              </a:ext>
            </a:extLst>
          </p:cNvPr>
          <p:cNvSpPr txBox="1"/>
          <p:nvPr/>
        </p:nvSpPr>
        <p:spPr>
          <a:xfrm>
            <a:off x="7698670" y="6464415"/>
            <a:ext cx="15776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/>
              <a:t>Courtesy La Jolla Vein Care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557853-EC10-DF40-B5BB-5D96175E1F8A}"/>
              </a:ext>
            </a:extLst>
          </p:cNvPr>
          <p:cNvSpPr/>
          <p:nvPr/>
        </p:nvSpPr>
        <p:spPr>
          <a:xfrm>
            <a:off x="9876108" y="4506687"/>
            <a:ext cx="102463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900" dirty="0"/>
              <a:t>VaricoseVeins.org</a:t>
            </a:r>
          </a:p>
        </p:txBody>
      </p:sp>
    </p:spTree>
    <p:extLst>
      <p:ext uri="{BB962C8B-B14F-4D97-AF65-F5344CB8AC3E}">
        <p14:creationId xmlns:p14="http://schemas.microsoft.com/office/powerpoint/2010/main" val="2295999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631" y="274638"/>
            <a:ext cx="11582399" cy="1143000"/>
          </a:xfrm>
        </p:spPr>
        <p:txBody>
          <a:bodyPr>
            <a:noAutofit/>
          </a:bodyPr>
          <a:lstStyle/>
          <a:p>
            <a:r>
              <a:rPr lang="fr-FR" sz="3600" b="1" dirty="0"/>
              <a:t>Compression or no compression in </a:t>
            </a:r>
            <a:r>
              <a:rPr lang="fr-FR" sz="3600" b="1" dirty="0" err="1"/>
              <a:t>venous</a:t>
            </a:r>
            <a:r>
              <a:rPr lang="fr-FR" sz="3600" b="1" dirty="0"/>
              <a:t> post-</a:t>
            </a:r>
            <a:r>
              <a:rPr lang="fr-FR" sz="3600" b="1" dirty="0" err="1"/>
              <a:t>procedures</a:t>
            </a:r>
            <a:endParaRPr lang="fr-FR" sz="3600" b="1" dirty="0">
              <a:solidFill>
                <a:srgbClr val="A1D4E7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3723" y="1600201"/>
            <a:ext cx="9638561" cy="4525963"/>
          </a:xfrm>
        </p:spPr>
        <p:txBody>
          <a:bodyPr>
            <a:normAutofit fontScale="92500" lnSpcReduction="20000"/>
          </a:bodyPr>
          <a:lstStyle/>
          <a:p>
            <a:pPr marL="448056" lvl="1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Rationale for using a compression after an </a:t>
            </a:r>
            <a:r>
              <a:rPr lang="en-US" sz="2800" dirty="0" err="1">
                <a:solidFill>
                  <a:srgbClr val="FF0000"/>
                </a:solidFill>
              </a:rPr>
              <a:t>endovenous</a:t>
            </a:r>
            <a:r>
              <a:rPr lang="en-US" sz="2800" dirty="0">
                <a:solidFill>
                  <a:srgbClr val="FF0000"/>
                </a:solidFill>
              </a:rPr>
              <a:t> procedure </a:t>
            </a:r>
          </a:p>
          <a:p>
            <a:pPr marL="448056" lvl="1" indent="0">
              <a:buNone/>
            </a:pPr>
            <a:endParaRPr lang="en-US" dirty="0"/>
          </a:p>
          <a:p>
            <a:pPr marL="790956" lvl="1" indent="-342900">
              <a:lnSpc>
                <a:spcPct val="150000"/>
              </a:lnSpc>
            </a:pPr>
            <a:r>
              <a:rPr lang="en-US" sz="2600" dirty="0"/>
              <a:t>To </a:t>
            </a:r>
            <a:r>
              <a:rPr lang="en-US" sz="2600" dirty="0" err="1"/>
              <a:t>minimise</a:t>
            </a:r>
            <a:r>
              <a:rPr lang="en-US" sz="2600" dirty="0"/>
              <a:t> pain, discomfort and inflammation </a:t>
            </a:r>
          </a:p>
          <a:p>
            <a:pPr marL="790956" lvl="1" indent="-342900">
              <a:lnSpc>
                <a:spcPct val="150000"/>
              </a:lnSpc>
            </a:pPr>
            <a:r>
              <a:rPr lang="en-US" sz="2600" dirty="0"/>
              <a:t>To reduce bruising, hematoma, bleeding</a:t>
            </a:r>
          </a:p>
          <a:p>
            <a:pPr lvl="1">
              <a:lnSpc>
                <a:spcPct val="150000"/>
              </a:lnSpc>
            </a:pPr>
            <a:r>
              <a:rPr lang="en-US" sz="2600" dirty="0"/>
              <a:t>  To prevent thrombosis and clots in situ</a:t>
            </a:r>
          </a:p>
          <a:p>
            <a:pPr lvl="1">
              <a:lnSpc>
                <a:spcPct val="150000"/>
              </a:lnSpc>
            </a:pPr>
            <a:r>
              <a:rPr lang="en-US" sz="2600" dirty="0"/>
              <a:t>  To reduce recovery time and time off work</a:t>
            </a:r>
          </a:p>
          <a:p>
            <a:pPr lvl="1">
              <a:lnSpc>
                <a:spcPct val="150000"/>
              </a:lnSpc>
            </a:pPr>
            <a:r>
              <a:rPr lang="en-US" sz="2600" dirty="0"/>
              <a:t>  To facilitate healing or fusion of vein walls</a:t>
            </a:r>
          </a:p>
          <a:p>
            <a:pPr lvl="1">
              <a:lnSpc>
                <a:spcPct val="150000"/>
              </a:lnSpc>
            </a:pPr>
            <a:r>
              <a:rPr lang="en-US" sz="2600" dirty="0"/>
              <a:t>  To prevent re-canalization and neo-vascularizatio</a:t>
            </a:r>
            <a:r>
              <a:rPr lang="en-US" dirty="0"/>
              <a:t>n</a:t>
            </a:r>
          </a:p>
          <a:p>
            <a:pPr marL="448056" lvl="1" indent="0">
              <a:buNone/>
            </a:pPr>
            <a:r>
              <a:rPr lang="en-US" dirty="0"/>
              <a:t> </a:t>
            </a:r>
          </a:p>
          <a:p>
            <a:pPr marL="448056" lvl="1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4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526627"/>
              </p:ext>
            </p:extLst>
          </p:nvPr>
        </p:nvGraphicFramePr>
        <p:xfrm>
          <a:off x="9483970" y="2050785"/>
          <a:ext cx="2421706" cy="4257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Photo Editor Photo" r:id="rId3" imgW="4428571" imgH="7790476" progId="MSPhotoEd.3">
                  <p:embed/>
                </p:oleObj>
              </mc:Choice>
              <mc:Fallback>
                <p:oleObj name="Photo Editor Photo" r:id="rId3" imgW="4428571" imgH="7790476" progId="MSPhotoEd.3">
                  <p:embed/>
                  <p:pic>
                    <p:nvPicPr>
                      <p:cNvPr id="4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3970" y="2050785"/>
                        <a:ext cx="2421706" cy="425794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505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0412729" y="6355099"/>
            <a:ext cx="793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J. Cabrera</a:t>
            </a:r>
          </a:p>
        </p:txBody>
      </p:sp>
    </p:spTree>
    <p:extLst>
      <p:ext uri="{BB962C8B-B14F-4D97-AF65-F5344CB8AC3E}">
        <p14:creationId xmlns:p14="http://schemas.microsoft.com/office/powerpoint/2010/main" val="3212798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0088" y="709431"/>
            <a:ext cx="8294626" cy="11430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br>
              <a:rPr lang="fr-FR" sz="5300" dirty="0"/>
            </a:br>
            <a:r>
              <a:rPr lang="fr-FR" sz="4000" b="1" dirty="0" err="1">
                <a:solidFill>
                  <a:srgbClr val="000000"/>
                </a:solidFill>
                <a:latin typeface="Corbel"/>
                <a:cs typeface="Corbel"/>
              </a:rPr>
              <a:t>Effects</a:t>
            </a:r>
            <a:r>
              <a:rPr lang="fr-FR" sz="4000" b="1" dirty="0">
                <a:solidFill>
                  <a:srgbClr val="000000"/>
                </a:solidFill>
                <a:latin typeface="Corbel"/>
                <a:cs typeface="Corbel"/>
              </a:rPr>
              <a:t> of compression </a:t>
            </a:r>
            <a:br>
              <a:rPr lang="fr-FR" dirty="0">
                <a:solidFill>
                  <a:srgbClr val="A9E5FF"/>
                </a:solidFill>
              </a:rPr>
            </a:br>
            <a:br>
              <a:rPr lang="fr-FR" sz="2700" dirty="0">
                <a:solidFill>
                  <a:srgbClr val="A9E5FF"/>
                </a:solidFill>
              </a:rPr>
            </a:br>
            <a:r>
              <a:rPr lang="fr-FR" sz="3100" b="1" dirty="0">
                <a:solidFill>
                  <a:srgbClr val="000000"/>
                </a:solidFill>
                <a:latin typeface="Arial" charset="0"/>
              </a:rPr>
              <a:t>On </a:t>
            </a:r>
            <a:r>
              <a:rPr lang="fr-FR" sz="3100" b="1" dirty="0" err="1">
                <a:solidFill>
                  <a:srgbClr val="000000"/>
                </a:solidFill>
                <a:latin typeface="Arial" charset="0"/>
              </a:rPr>
              <a:t>superficial</a:t>
            </a:r>
            <a:r>
              <a:rPr lang="fr-FR" sz="31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sz="3100" b="1" dirty="0" err="1">
                <a:solidFill>
                  <a:srgbClr val="000000"/>
                </a:solidFill>
                <a:latin typeface="Arial" charset="0"/>
              </a:rPr>
              <a:t>veins</a:t>
            </a:r>
            <a:r>
              <a:rPr lang="fr-FR" sz="3100" b="1" dirty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fr-FR" sz="3100" b="1" dirty="0" err="1">
                <a:solidFill>
                  <a:srgbClr val="000000"/>
                </a:solidFill>
                <a:latin typeface="Arial" charset="0"/>
              </a:rPr>
              <a:t>small</a:t>
            </a:r>
            <a:r>
              <a:rPr lang="fr-FR" sz="31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sz="3100" b="1" dirty="0" err="1">
                <a:solidFill>
                  <a:srgbClr val="000000"/>
                </a:solidFill>
                <a:latin typeface="Arial" charset="0"/>
              </a:rPr>
              <a:t>saphenous</a:t>
            </a:r>
            <a:r>
              <a:rPr lang="fr-FR" sz="31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sz="3100" b="1" dirty="0" err="1">
                <a:solidFill>
                  <a:srgbClr val="000000"/>
                </a:solidFill>
                <a:latin typeface="Arial" charset="0"/>
              </a:rPr>
              <a:t>vein</a:t>
            </a:r>
            <a:r>
              <a:rPr lang="fr-FR" sz="3100" b="1" dirty="0">
                <a:solidFill>
                  <a:srgbClr val="000000"/>
                </a:solidFill>
                <a:latin typeface="Arial" charset="0"/>
              </a:rPr>
              <a:t>) </a:t>
            </a:r>
            <a:br>
              <a:rPr lang="fr-FR" sz="3600" dirty="0">
                <a:solidFill>
                  <a:srgbClr val="000000"/>
                </a:solidFill>
                <a:latin typeface="Arial" charset="0"/>
              </a:rPr>
            </a:br>
            <a:r>
              <a:rPr lang="fr-FR" dirty="0">
                <a:solidFill>
                  <a:srgbClr val="A9E5FF"/>
                </a:solidFill>
              </a:rPr>
              <a:t> </a:t>
            </a:r>
            <a:br>
              <a:rPr lang="fr-FR" dirty="0">
                <a:solidFill>
                  <a:srgbClr val="A9E5FF"/>
                </a:solidFill>
              </a:rPr>
            </a:br>
            <a:endParaRPr lang="fr-FR" dirty="0">
              <a:solidFill>
                <a:srgbClr val="A9E5FF"/>
              </a:solidFill>
              <a:ea typeface="+mj-ea"/>
              <a:cs typeface="+mj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43" y="2086893"/>
            <a:ext cx="2585090" cy="34467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70088" y="6005682"/>
            <a:ext cx="78834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Partsch</a:t>
            </a:r>
            <a:r>
              <a:rPr lang="en-US" sz="1400" dirty="0"/>
              <a:t> B.  </a:t>
            </a:r>
            <a:r>
              <a:rPr lang="en-US" sz="1400" dirty="0" err="1"/>
              <a:t>Partsch</a:t>
            </a:r>
            <a:r>
              <a:rPr lang="en-US" sz="1400" dirty="0"/>
              <a:t> H.</a:t>
            </a:r>
          </a:p>
          <a:p>
            <a:r>
              <a:rPr lang="en-US" sz="1400" dirty="0"/>
              <a:t>Calf compression pressure required to achieve venous closure from supine to standing positions</a:t>
            </a:r>
          </a:p>
          <a:p>
            <a:r>
              <a:rPr lang="en-US" sz="1400" dirty="0"/>
              <a:t>JVS  42, 4, 2005 : 734-738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0B0E88C-B705-9B46-BEE5-91A73831F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2787" y="2086892"/>
            <a:ext cx="2684614" cy="344678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0B76BEE-28EC-D64D-BC7C-E15CB85060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7555" y="2086891"/>
            <a:ext cx="2734360" cy="344678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BEF0ABB-E028-4044-848D-3B3D2F0C9A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2069" y="2086891"/>
            <a:ext cx="2777432" cy="344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28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1453446" cy="1143000"/>
          </a:xfrm>
        </p:spPr>
        <p:txBody>
          <a:bodyPr>
            <a:noAutofit/>
          </a:bodyPr>
          <a:lstStyle/>
          <a:p>
            <a:r>
              <a:rPr lang="fr-FR" sz="3600" b="1" dirty="0"/>
              <a:t>Compression or no compression in </a:t>
            </a:r>
            <a:r>
              <a:rPr lang="fr-FR" sz="3600" b="1" dirty="0" err="1"/>
              <a:t>venous</a:t>
            </a:r>
            <a:r>
              <a:rPr lang="fr-FR" sz="3600" b="1" dirty="0"/>
              <a:t> post-</a:t>
            </a:r>
            <a:r>
              <a:rPr lang="fr-FR" sz="3600" b="1" dirty="0" err="1"/>
              <a:t>procedures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7169" y="1657410"/>
            <a:ext cx="9719240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AU" dirty="0">
                <a:solidFill>
                  <a:srgbClr val="FF931F"/>
                </a:solidFill>
              </a:rPr>
              <a:t>. </a:t>
            </a:r>
            <a:r>
              <a:rPr lang="en-AU" dirty="0"/>
              <a:t>Theoretical pressures to occlude superficial veins </a:t>
            </a:r>
          </a:p>
          <a:p>
            <a:pPr marL="36576" indent="0">
              <a:buNone/>
            </a:pPr>
            <a:r>
              <a:rPr lang="en-AU" dirty="0"/>
              <a:t>   in the calf and thigh</a:t>
            </a:r>
          </a:p>
          <a:p>
            <a:pPr marL="36576" indent="0">
              <a:buNone/>
            </a:pPr>
            <a:endParaRPr lang="en-AU" sz="2400" dirty="0"/>
          </a:p>
          <a:p>
            <a:pPr marL="36576" indent="0">
              <a:buNone/>
            </a:pPr>
            <a:endParaRPr lang="en-AU" dirty="0">
              <a:solidFill>
                <a:srgbClr val="FF931F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079" y="1807679"/>
            <a:ext cx="1478331" cy="4723448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832008"/>
              </p:ext>
            </p:extLst>
          </p:nvPr>
        </p:nvGraphicFramePr>
        <p:xfrm>
          <a:off x="890954" y="3243758"/>
          <a:ext cx="7972569" cy="316521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477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4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32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 err="1"/>
                        <a:t>Thigh</a:t>
                      </a:r>
                      <a:endParaRPr lang="fr-FR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0" dirty="0"/>
                    </a:p>
                    <a:p>
                      <a:pPr marL="0" indent="0" algn="ctr">
                        <a:buFont typeface="Wingdings" charset="0"/>
                        <a:buNone/>
                      </a:pPr>
                      <a:r>
                        <a:rPr lang="fr-FR" sz="2400" b="0" dirty="0"/>
                        <a:t>    &gt; 40 </a:t>
                      </a:r>
                      <a:r>
                        <a:rPr lang="fr-FR" sz="2400" b="0" dirty="0" err="1"/>
                        <a:t>mmHg</a:t>
                      </a:r>
                      <a:r>
                        <a:rPr lang="fr-FR" sz="2400" b="0" dirty="0"/>
                        <a:t> (Standing position)</a:t>
                      </a:r>
                    </a:p>
                    <a:p>
                      <a:pPr marL="285750" indent="-285750" algn="ctr">
                        <a:buFont typeface="Wingdings" charset="0"/>
                        <a:buChar char="Ø"/>
                      </a:pPr>
                      <a:endParaRPr lang="fr-FR" b="0" dirty="0"/>
                    </a:p>
                    <a:p>
                      <a:pPr algn="ctr"/>
                      <a:endParaRPr lang="fr-F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5050">
                <a:tc>
                  <a:txBody>
                    <a:bodyPr/>
                    <a:lstStyle/>
                    <a:p>
                      <a:pPr algn="ctr"/>
                      <a:endParaRPr lang="fr-FR" b="0" dirty="0"/>
                    </a:p>
                    <a:p>
                      <a:pPr algn="ctr"/>
                      <a:r>
                        <a:rPr lang="fr-FR" sz="2400" b="0" dirty="0" err="1"/>
                        <a:t>Mid</a:t>
                      </a:r>
                      <a:r>
                        <a:rPr lang="fr-FR" sz="2400" b="0" dirty="0"/>
                        <a:t>-calf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charset="0"/>
                        <a:buNone/>
                      </a:pPr>
                      <a:endParaRPr lang="fr-FR" sz="1800" b="0" baseline="0" dirty="0"/>
                    </a:p>
                    <a:p>
                      <a:pPr marL="0" indent="0" algn="ctr">
                        <a:buFont typeface="Wingdings" charset="0"/>
                        <a:buNone/>
                      </a:pPr>
                      <a:r>
                        <a:rPr lang="fr-FR" sz="2400" b="0" baseline="0" dirty="0"/>
                        <a:t>&gt; </a:t>
                      </a:r>
                      <a:r>
                        <a:rPr lang="fr-FR" sz="2400" b="0" dirty="0"/>
                        <a:t>70 </a:t>
                      </a:r>
                      <a:r>
                        <a:rPr lang="fr-FR" sz="2400" b="0" dirty="0" err="1"/>
                        <a:t>mmHg</a:t>
                      </a:r>
                      <a:r>
                        <a:rPr lang="fr-FR" sz="2400" b="0" dirty="0"/>
                        <a:t> (Standing position)</a:t>
                      </a:r>
                      <a:r>
                        <a:rPr lang="fr-FR" sz="2000" b="0" dirty="0"/>
                        <a:t> </a:t>
                      </a:r>
                    </a:p>
                    <a:p>
                      <a:pPr marL="285750" indent="-285750" algn="ctr">
                        <a:buFont typeface="Wingdings" charset="0"/>
                        <a:buChar char="Ø"/>
                      </a:pPr>
                      <a:endParaRPr lang="fr-FR" b="0" dirty="0"/>
                    </a:p>
                    <a:p>
                      <a:pPr marL="285750" indent="-285750" algn="ctr">
                        <a:buFont typeface="Wingdings" charset="0"/>
                        <a:buChar char="Ø"/>
                      </a:pPr>
                      <a:endParaRPr lang="fr-FR" b="0" dirty="0"/>
                    </a:p>
                    <a:p>
                      <a:pPr marL="285750" indent="-285750" algn="ctr">
                        <a:buFont typeface="Wingdings" charset="0"/>
                        <a:buChar char="Ø"/>
                      </a:pPr>
                      <a:endParaRPr lang="fr-F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981200" y="5670304"/>
            <a:ext cx="662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Does thigh compression improve venous </a:t>
            </a:r>
            <a:r>
              <a:rPr lang="en-AU" sz="1400" dirty="0" err="1"/>
              <a:t>hemodynamics</a:t>
            </a:r>
            <a:r>
              <a:rPr lang="en-AU" sz="1400" dirty="0"/>
              <a:t> in chronic venous insufficiency? Hugo </a:t>
            </a:r>
            <a:r>
              <a:rPr lang="en-AU" sz="1400" dirty="0" err="1"/>
              <a:t>Partsch</a:t>
            </a:r>
            <a:r>
              <a:rPr lang="en-AU" sz="1400" dirty="0"/>
              <a:t>, Gabriele </a:t>
            </a:r>
            <a:r>
              <a:rPr lang="en-AU" sz="1400" dirty="0" err="1"/>
              <a:t>Menzinger</a:t>
            </a:r>
            <a:r>
              <a:rPr lang="en-AU" sz="1400" dirty="0"/>
              <a:t>, Barbara </a:t>
            </a:r>
            <a:r>
              <a:rPr lang="en-AU" sz="1400" dirty="0" err="1"/>
              <a:t>Borst-Krafek</a:t>
            </a:r>
            <a:r>
              <a:rPr lang="en-AU" sz="1400" dirty="0"/>
              <a:t>, </a:t>
            </a:r>
            <a:r>
              <a:rPr lang="en-AU" sz="1400" dirty="0" err="1"/>
              <a:t>Eveline</a:t>
            </a:r>
            <a:r>
              <a:rPr lang="en-AU" sz="1400" dirty="0"/>
              <a:t> </a:t>
            </a:r>
            <a:r>
              <a:rPr lang="en-AU" sz="1400" dirty="0" err="1"/>
              <a:t>Groiss</a:t>
            </a:r>
            <a:r>
              <a:rPr lang="en-AU" sz="1400" dirty="0"/>
              <a:t>. JVS  2002</a:t>
            </a:r>
          </a:p>
        </p:txBody>
      </p:sp>
    </p:spTree>
    <p:extLst>
      <p:ext uri="{BB962C8B-B14F-4D97-AF65-F5344CB8AC3E}">
        <p14:creationId xmlns:p14="http://schemas.microsoft.com/office/powerpoint/2010/main" val="3714457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5014" y="152369"/>
            <a:ext cx="7467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4000" b="1" dirty="0" err="1">
                <a:solidFill>
                  <a:srgbClr val="000000"/>
                </a:solidFill>
                <a:latin typeface="Corbel"/>
                <a:cs typeface="Corbel"/>
              </a:rPr>
              <a:t>Effects</a:t>
            </a:r>
            <a:r>
              <a:rPr lang="fr-FR" sz="4000" b="1" dirty="0">
                <a:solidFill>
                  <a:srgbClr val="000000"/>
                </a:solidFill>
                <a:latin typeface="Corbel"/>
                <a:cs typeface="Corbel"/>
              </a:rPr>
              <a:t> of compression       </a:t>
            </a:r>
            <a:br>
              <a:rPr lang="fr-FR" sz="5300" dirty="0">
                <a:solidFill>
                  <a:srgbClr val="000000"/>
                </a:solidFill>
              </a:rPr>
            </a:br>
            <a:endParaRPr lang="fr-FR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16386" name="Espace réservé du contenu 2"/>
          <p:cNvSpPr>
            <a:spLocks noGrp="1"/>
          </p:cNvSpPr>
          <p:nvPr>
            <p:ph idx="1"/>
          </p:nvPr>
        </p:nvSpPr>
        <p:spPr>
          <a:xfrm>
            <a:off x="1866900" y="1176338"/>
            <a:ext cx="8547100" cy="4525962"/>
          </a:xfrm>
        </p:spPr>
        <p:txBody>
          <a:bodyPr/>
          <a:lstStyle/>
          <a:p>
            <a:pPr eaLnBrk="1" hangingPunct="1"/>
            <a:r>
              <a:rPr lang="fr-FR" sz="2400" b="1" dirty="0">
                <a:solidFill>
                  <a:srgbClr val="000000"/>
                </a:solidFill>
                <a:latin typeface="Arial" charset="0"/>
              </a:rPr>
              <a:t>On </a:t>
            </a:r>
            <a:r>
              <a:rPr lang="fr-FR" sz="2400" b="1" dirty="0" err="1">
                <a:solidFill>
                  <a:srgbClr val="000000"/>
                </a:solidFill>
                <a:latin typeface="Arial" charset="0"/>
              </a:rPr>
              <a:t>deep</a:t>
            </a:r>
            <a:r>
              <a:rPr lang="fr-FR" sz="2400" b="1" dirty="0">
                <a:solidFill>
                  <a:srgbClr val="000000"/>
                </a:solidFill>
                <a:latin typeface="Arial" charset="0"/>
              </a:rPr>
              <a:t> calf </a:t>
            </a:r>
            <a:r>
              <a:rPr lang="fr-FR" sz="2400" b="1" dirty="0" err="1">
                <a:solidFill>
                  <a:srgbClr val="000000"/>
                </a:solidFill>
                <a:latin typeface="Arial" charset="0"/>
              </a:rPr>
              <a:t>venous</a:t>
            </a:r>
            <a:r>
              <a:rPr lang="fr-FR" sz="2400" b="1" dirty="0">
                <a:solidFill>
                  <a:srgbClr val="000000"/>
                </a:solidFill>
                <a:latin typeface="Arial" charset="0"/>
              </a:rPr>
              <a:t> system (</a:t>
            </a:r>
            <a:r>
              <a:rPr lang="fr-FR" sz="2400" b="1" dirty="0" err="1">
                <a:solidFill>
                  <a:srgbClr val="000000"/>
                </a:solidFill>
                <a:latin typeface="Arial" charset="0"/>
              </a:rPr>
              <a:t>debated</a:t>
            </a:r>
            <a:r>
              <a:rPr lang="fr-FR" sz="2400" b="1" dirty="0">
                <a:solidFill>
                  <a:srgbClr val="000000"/>
                </a:solidFill>
                <a:latin typeface="Arial" charset="0"/>
              </a:rPr>
              <a:t>)</a:t>
            </a:r>
            <a:endParaRPr lang="fr-FR" sz="2400" b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237887" y="6087021"/>
            <a:ext cx="111334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1) Uhl JF</a:t>
            </a:r>
            <a:r>
              <a:rPr lang="fr-FR" sz="1200" dirty="0"/>
              <a:t>, </a:t>
            </a:r>
            <a:r>
              <a:rPr lang="fr-FR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Benigni JP</a:t>
            </a:r>
            <a:r>
              <a:rPr lang="fr-FR" sz="1200" dirty="0"/>
              <a:t>, </a:t>
            </a:r>
            <a:r>
              <a:rPr lang="fr-FR" sz="12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Cornu-Thenard A</a:t>
            </a:r>
            <a:r>
              <a:rPr lang="fr-FR" sz="1200" dirty="0"/>
              <a:t>, </a:t>
            </a:r>
            <a:r>
              <a:rPr lang="fr-FR" sz="12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Fournier J</a:t>
            </a:r>
            <a:r>
              <a:rPr lang="fr-FR" sz="1200" dirty="0"/>
              <a:t>, </a:t>
            </a:r>
            <a:r>
              <a:rPr lang="fr-FR" sz="12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Blin E</a:t>
            </a:r>
            <a:r>
              <a:rPr lang="fr-FR" sz="1200" dirty="0"/>
              <a:t>.</a:t>
            </a:r>
          </a:p>
          <a:p>
            <a:r>
              <a:rPr lang="fr-FR" sz="1200" dirty="0">
                <a:solidFill>
                  <a:srgbClr val="000000"/>
                </a:solidFill>
              </a:rPr>
              <a:t>Relationship </a:t>
            </a:r>
            <a:r>
              <a:rPr lang="fr-FR" sz="1200" dirty="0" err="1">
                <a:solidFill>
                  <a:srgbClr val="000000"/>
                </a:solidFill>
              </a:rPr>
              <a:t>between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  <a:r>
              <a:rPr lang="fr-FR" sz="1200" dirty="0" err="1">
                <a:solidFill>
                  <a:srgbClr val="000000"/>
                </a:solidFill>
              </a:rPr>
              <a:t>medical</a:t>
            </a:r>
            <a:r>
              <a:rPr lang="fr-FR" sz="1200" dirty="0">
                <a:solidFill>
                  <a:srgbClr val="000000"/>
                </a:solidFill>
              </a:rPr>
              <a:t> compression and </a:t>
            </a:r>
            <a:r>
              <a:rPr lang="fr-FR" sz="1200" dirty="0" err="1">
                <a:solidFill>
                  <a:srgbClr val="000000"/>
                </a:solidFill>
              </a:rPr>
              <a:t>intramuscular</a:t>
            </a:r>
            <a:r>
              <a:rPr lang="fr-FR" sz="1200" dirty="0">
                <a:solidFill>
                  <a:srgbClr val="000000"/>
                </a:solidFill>
              </a:rPr>
              <a:t> pressure as an </a:t>
            </a:r>
            <a:r>
              <a:rPr lang="fr-FR" sz="1200" dirty="0" err="1">
                <a:solidFill>
                  <a:srgbClr val="000000"/>
                </a:solidFill>
              </a:rPr>
              <a:t>explanation</a:t>
            </a:r>
            <a:r>
              <a:rPr lang="fr-FR" sz="1200" dirty="0">
                <a:solidFill>
                  <a:srgbClr val="000000"/>
                </a:solidFill>
              </a:rPr>
              <a:t> of a compression </a:t>
            </a:r>
            <a:r>
              <a:rPr lang="fr-FR" sz="1200" dirty="0" err="1">
                <a:solidFill>
                  <a:srgbClr val="000000"/>
                </a:solidFill>
              </a:rPr>
              <a:t>paradox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  <a:r>
              <a:rPr lang="fr-FR" sz="1200" u="sng" dirty="0">
                <a:solidFill>
                  <a:srgbClr val="000000"/>
                </a:solidFill>
                <a:hlinkClick r:id="rId8" tooltip="Phlebology."/>
              </a:rPr>
              <a:t>Phlebology.</a:t>
            </a:r>
            <a:r>
              <a:rPr lang="fr-FR" sz="1200" dirty="0">
                <a:solidFill>
                  <a:srgbClr val="000000"/>
                </a:solidFill>
              </a:rPr>
              <a:t> 2015 Jun;30(5):331-8. </a:t>
            </a:r>
          </a:p>
          <a:p>
            <a:r>
              <a:rPr lang="en-US" sz="1200" dirty="0">
                <a:solidFill>
                  <a:srgbClr val="000000"/>
                </a:solidFill>
              </a:rPr>
              <a:t>2) </a:t>
            </a:r>
            <a:r>
              <a:rPr lang="en-GB" sz="1200" dirty="0" err="1">
                <a:solidFill>
                  <a:srgbClr val="000000"/>
                </a:solidFill>
              </a:rPr>
              <a:t>Partsch</a:t>
            </a:r>
            <a:r>
              <a:rPr lang="en-GB" sz="1200" dirty="0">
                <a:solidFill>
                  <a:srgbClr val="000000"/>
                </a:solidFill>
              </a:rPr>
              <a:t> H, </a:t>
            </a:r>
            <a:r>
              <a:rPr lang="en-GB" sz="1200" dirty="0" err="1">
                <a:solidFill>
                  <a:srgbClr val="000000"/>
                </a:solidFill>
              </a:rPr>
              <a:t>Mosti</a:t>
            </a:r>
            <a:r>
              <a:rPr lang="en-GB" sz="1200" dirty="0">
                <a:solidFill>
                  <a:srgbClr val="000000"/>
                </a:solidFill>
              </a:rPr>
              <a:t> G, </a:t>
            </a:r>
            <a:r>
              <a:rPr lang="en-GB" sz="1200" dirty="0" err="1">
                <a:solidFill>
                  <a:srgbClr val="000000"/>
                </a:solidFill>
              </a:rPr>
              <a:t>Mosti</a:t>
            </a:r>
            <a:r>
              <a:rPr lang="en-GB" sz="1200" dirty="0">
                <a:solidFill>
                  <a:srgbClr val="000000"/>
                </a:solidFill>
              </a:rPr>
              <a:t> F. Narrowing of leg veins under compression demonstrated by magnetic resonance imaging (MRI). </a:t>
            </a:r>
            <a:r>
              <a:rPr lang="en-GB" sz="1200" dirty="0" err="1">
                <a:solidFill>
                  <a:srgbClr val="000000"/>
                </a:solidFill>
              </a:rPr>
              <a:t>Int</a:t>
            </a:r>
            <a:r>
              <a:rPr lang="en-GB" sz="1200" dirty="0">
                <a:solidFill>
                  <a:srgbClr val="000000"/>
                </a:solidFill>
              </a:rPr>
              <a:t> </a:t>
            </a:r>
            <a:r>
              <a:rPr lang="en-GB" sz="1200" dirty="0" err="1">
                <a:solidFill>
                  <a:srgbClr val="000000"/>
                </a:solidFill>
              </a:rPr>
              <a:t>Angiol</a:t>
            </a:r>
            <a:r>
              <a:rPr lang="en-GB" sz="1200" dirty="0">
                <a:solidFill>
                  <a:srgbClr val="000000"/>
                </a:solidFill>
              </a:rPr>
              <a:t> 2010; 29: 408-10.</a:t>
            </a:r>
            <a:endParaRPr lang="fr-FR" sz="1200" dirty="0">
              <a:solidFill>
                <a:srgbClr val="000000"/>
              </a:solidFill>
            </a:endParaRPr>
          </a:p>
          <a:p>
            <a:r>
              <a:rPr lang="en-GB" sz="1200" dirty="0">
                <a:solidFill>
                  <a:srgbClr val="000000"/>
                </a:solidFill>
              </a:rPr>
              <a:t> </a:t>
            </a:r>
            <a:endParaRPr lang="fr-FR" sz="1200" dirty="0">
              <a:solidFill>
                <a:srgbClr val="000000"/>
              </a:solidFill>
            </a:endParaRPr>
          </a:p>
        </p:txBody>
      </p:sp>
      <p:pic>
        <p:nvPicPr>
          <p:cNvPr id="16388" name="Image 1" descr="Capture d’écran 2011-02-23 à 15.20.1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2" b="8676"/>
          <a:stretch>
            <a:fillRect/>
          </a:stretch>
        </p:blipFill>
        <p:spPr bwMode="auto">
          <a:xfrm>
            <a:off x="2166939" y="1870059"/>
            <a:ext cx="2700337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ZoneTexte 7"/>
          <p:cNvSpPr txBox="1">
            <a:spLocks noChangeArrowheads="1"/>
          </p:cNvSpPr>
          <p:nvPr/>
        </p:nvSpPr>
        <p:spPr bwMode="auto">
          <a:xfrm>
            <a:off x="237887" y="5308768"/>
            <a:ext cx="5159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600" dirty="0"/>
              <a:t>                                   </a:t>
            </a:r>
            <a:r>
              <a:rPr lang="fr-FR" dirty="0"/>
              <a:t>No compression                              </a:t>
            </a:r>
            <a:endParaRPr lang="fr-FR" sz="1600" dirty="0"/>
          </a:p>
        </p:txBody>
      </p:sp>
      <p:pic>
        <p:nvPicPr>
          <p:cNvPr id="16390" name="Imag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4" y="1870059"/>
            <a:ext cx="2897187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ZoneTexte 10"/>
          <p:cNvSpPr txBox="1">
            <a:spLocks noChangeArrowheads="1"/>
          </p:cNvSpPr>
          <p:nvPr/>
        </p:nvSpPr>
        <p:spPr bwMode="auto">
          <a:xfrm>
            <a:off x="5856288" y="5296702"/>
            <a:ext cx="1519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dirty="0"/>
              <a:t>22 </a:t>
            </a:r>
            <a:r>
              <a:rPr lang="fr-FR" dirty="0" err="1"/>
              <a:t>mmHg</a:t>
            </a:r>
            <a:endParaRPr lang="fr-FR" dirty="0"/>
          </a:p>
        </p:txBody>
      </p:sp>
      <p:sp>
        <p:nvSpPr>
          <p:cNvPr id="16392" name="ZoneTexte 11"/>
          <p:cNvSpPr txBox="1">
            <a:spLocks noChangeArrowheads="1"/>
          </p:cNvSpPr>
          <p:nvPr/>
        </p:nvSpPr>
        <p:spPr bwMode="auto">
          <a:xfrm>
            <a:off x="8318500" y="2311400"/>
            <a:ext cx="234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b="1"/>
              <a:t>Standing position</a:t>
            </a:r>
          </a:p>
        </p:txBody>
      </p:sp>
    </p:spTree>
    <p:extLst>
      <p:ext uri="{BB962C8B-B14F-4D97-AF65-F5344CB8AC3E}">
        <p14:creationId xmlns:p14="http://schemas.microsoft.com/office/powerpoint/2010/main" val="2327471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969" y="274638"/>
            <a:ext cx="11582400" cy="1143000"/>
          </a:xfrm>
        </p:spPr>
        <p:txBody>
          <a:bodyPr>
            <a:noAutofit/>
          </a:bodyPr>
          <a:lstStyle/>
          <a:p>
            <a:r>
              <a:rPr lang="fr-FR" sz="3600" b="1" dirty="0"/>
              <a:t>Compression or no compression in </a:t>
            </a:r>
            <a:r>
              <a:rPr lang="fr-FR" sz="3600" b="1" dirty="0" err="1"/>
              <a:t>venous</a:t>
            </a:r>
            <a:r>
              <a:rPr lang="fr-FR" sz="3600" b="1" dirty="0"/>
              <a:t> post-</a:t>
            </a:r>
            <a:r>
              <a:rPr lang="fr-FR" sz="3600" b="1" dirty="0" err="1"/>
              <a:t>procedures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5815" y="1849071"/>
            <a:ext cx="1131863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Interface pressure MCS in standing position </a:t>
            </a:r>
            <a:r>
              <a:rPr lang="fr-FR" dirty="0" err="1"/>
              <a:t>even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superimposition</a:t>
            </a:r>
            <a:endParaRPr lang="fr-FR" dirty="0"/>
          </a:p>
          <a:p>
            <a:pPr marL="36576" indent="0">
              <a:buNone/>
            </a:pPr>
            <a:endParaRPr lang="fr-FR" sz="2400" dirty="0"/>
          </a:p>
          <a:p>
            <a:r>
              <a:rPr lang="fr-FR" sz="2400" dirty="0"/>
              <a:t>One 15-20 </a:t>
            </a:r>
            <a:r>
              <a:rPr lang="fr-FR" sz="2400" dirty="0" err="1"/>
              <a:t>mmHg</a:t>
            </a:r>
            <a:r>
              <a:rPr lang="fr-FR" sz="2400" dirty="0"/>
              <a:t> MCS </a:t>
            </a:r>
            <a:r>
              <a:rPr lang="fr-FR" sz="2400" dirty="0">
                <a:sym typeface="Wingdings"/>
              </a:rPr>
              <a:t></a:t>
            </a:r>
            <a:r>
              <a:rPr lang="fr-FR" sz="2400" dirty="0"/>
              <a:t> </a:t>
            </a:r>
          </a:p>
          <a:p>
            <a:pPr marL="0" indent="0">
              <a:buNone/>
            </a:pPr>
            <a:r>
              <a:rPr lang="fr-FR" sz="2400" i="1" dirty="0"/>
              <a:t>     8 </a:t>
            </a:r>
            <a:r>
              <a:rPr lang="fr-FR" sz="2400" i="1" dirty="0" err="1"/>
              <a:t>mmHg</a:t>
            </a:r>
            <a:r>
              <a:rPr lang="fr-FR" sz="2400" i="1" dirty="0"/>
              <a:t> at </a:t>
            </a:r>
            <a:r>
              <a:rPr lang="fr-FR" sz="2400" i="1" dirty="0" err="1"/>
              <a:t>thigh</a:t>
            </a:r>
            <a:endParaRPr lang="fr-FR" sz="2400" i="1" dirty="0"/>
          </a:p>
          <a:p>
            <a:r>
              <a:rPr lang="fr-FR" sz="2400" dirty="0" err="1"/>
              <a:t>Two</a:t>
            </a:r>
            <a:r>
              <a:rPr lang="fr-FR" sz="2400" dirty="0"/>
              <a:t> 15-20 </a:t>
            </a:r>
            <a:r>
              <a:rPr lang="fr-FR" sz="2400" dirty="0" err="1"/>
              <a:t>mmHg</a:t>
            </a:r>
            <a:r>
              <a:rPr lang="fr-FR" sz="2400" dirty="0"/>
              <a:t> MCS  </a:t>
            </a:r>
            <a:r>
              <a:rPr lang="fr-FR" sz="2400" dirty="0">
                <a:sym typeface="Wingdings"/>
              </a:rPr>
              <a:t></a:t>
            </a:r>
            <a:r>
              <a:rPr lang="fr-FR" sz="2400" dirty="0"/>
              <a:t> </a:t>
            </a:r>
          </a:p>
          <a:p>
            <a:pPr marL="36576" indent="0">
              <a:buNone/>
            </a:pPr>
            <a:r>
              <a:rPr lang="fr-FR" sz="2400" dirty="0"/>
              <a:t>    </a:t>
            </a:r>
            <a:r>
              <a:rPr lang="fr-FR" sz="2400" i="1" dirty="0"/>
              <a:t> 14 </a:t>
            </a:r>
            <a:r>
              <a:rPr lang="fr-FR" sz="2400" i="1" dirty="0" err="1"/>
              <a:t>mmHg</a:t>
            </a:r>
            <a:r>
              <a:rPr lang="fr-FR" sz="2400" i="1" dirty="0"/>
              <a:t> at </a:t>
            </a:r>
            <a:r>
              <a:rPr lang="fr-FR" sz="2400" i="1" dirty="0" err="1"/>
              <a:t>thigh</a:t>
            </a:r>
            <a:endParaRPr lang="fr-FR" sz="2400" i="1" dirty="0"/>
          </a:p>
          <a:p>
            <a:r>
              <a:rPr lang="fr-FR" sz="2400" dirty="0"/>
              <a:t>One 20-36 </a:t>
            </a:r>
            <a:r>
              <a:rPr lang="fr-FR" sz="2400" dirty="0" err="1"/>
              <a:t>mmHg</a:t>
            </a:r>
            <a:r>
              <a:rPr lang="fr-FR" sz="2400" dirty="0"/>
              <a:t> MCS </a:t>
            </a:r>
            <a:r>
              <a:rPr lang="fr-FR" sz="2400" dirty="0">
                <a:sym typeface="Wingdings"/>
              </a:rPr>
              <a:t> </a:t>
            </a:r>
          </a:p>
          <a:p>
            <a:pPr marL="36576" indent="0">
              <a:buNone/>
            </a:pPr>
            <a:r>
              <a:rPr lang="fr-FR" sz="2400" i="1" dirty="0">
                <a:sym typeface="Wingdings"/>
              </a:rPr>
              <a:t>     15 </a:t>
            </a:r>
            <a:r>
              <a:rPr lang="fr-FR" sz="2400" i="1" dirty="0" err="1">
                <a:sym typeface="Wingdings"/>
              </a:rPr>
              <a:t>mmHg</a:t>
            </a:r>
            <a:r>
              <a:rPr lang="fr-FR" sz="2400" i="1" dirty="0">
                <a:sym typeface="Wingdings"/>
              </a:rPr>
              <a:t> at </a:t>
            </a:r>
            <a:r>
              <a:rPr lang="fr-FR" sz="2400" i="1" dirty="0" err="1">
                <a:sym typeface="Wingdings"/>
              </a:rPr>
              <a:t>thigh</a:t>
            </a:r>
            <a:endParaRPr lang="fr-FR" sz="2400" i="1" dirty="0"/>
          </a:p>
        </p:txBody>
      </p:sp>
      <p:pic>
        <p:nvPicPr>
          <p:cNvPr id="4" name="Image 8" descr="pad tableau04 copi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18" y="2528765"/>
            <a:ext cx="6865055" cy="410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1DCEDFD-5381-9740-86E3-7C8E5639BE6B}"/>
              </a:ext>
            </a:extLst>
          </p:cNvPr>
          <p:cNvSpPr txBox="1"/>
          <p:nvPr/>
        </p:nvSpPr>
        <p:spPr>
          <a:xfrm>
            <a:off x="8745415" y="2963035"/>
            <a:ext cx="1336431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729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1B8DF2-65E9-C04A-BD8C-72D016D30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093" y="26980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To </a:t>
            </a:r>
            <a:r>
              <a:rPr lang="fr-FR" b="1" dirty="0" err="1"/>
              <a:t>compress</a:t>
            </a:r>
            <a:r>
              <a:rPr lang="fr-FR" b="1" dirty="0"/>
              <a:t> or not to </a:t>
            </a:r>
            <a:r>
              <a:rPr lang="fr-FR" b="1" dirty="0" err="1"/>
              <a:t>compress</a:t>
            </a:r>
            <a:r>
              <a:rPr lang="fr-FR" b="1" dirty="0"/>
              <a:t> : </a:t>
            </a:r>
            <a:br>
              <a:rPr lang="fr-FR" b="1" dirty="0"/>
            </a:br>
            <a:r>
              <a:rPr lang="fr-FR" b="1" dirty="0"/>
              <a:t>The </a:t>
            </a:r>
            <a:r>
              <a:rPr lang="fr-FR" b="1" dirty="0" err="1"/>
              <a:t>eternal</a:t>
            </a:r>
            <a:r>
              <a:rPr lang="fr-FR" b="1" dirty="0"/>
              <a:t> question of the place of compression </a:t>
            </a:r>
            <a:r>
              <a:rPr lang="fr-FR" b="1" dirty="0" err="1"/>
              <a:t>after</a:t>
            </a:r>
            <a:r>
              <a:rPr lang="fr-FR" b="1" dirty="0"/>
              <a:t> </a:t>
            </a:r>
            <a:r>
              <a:rPr lang="fr-FR" b="1" dirty="0" err="1"/>
              <a:t>endovenous</a:t>
            </a:r>
            <a:r>
              <a:rPr lang="fr-FR" b="1" dirty="0"/>
              <a:t> procedures</a:t>
            </a:r>
            <a:r>
              <a:rPr lang="fr-FR" sz="2700" b="1" baseline="30000" dirty="0"/>
              <a:t>1</a:t>
            </a:r>
            <a:br>
              <a:rPr lang="fr-FR" b="1" dirty="0"/>
            </a:br>
            <a:endParaRPr lang="en-GB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15872CE-6BC0-0543-AAC1-B588EBDC86CC}"/>
              </a:ext>
            </a:extLst>
          </p:cNvPr>
          <p:cNvSpPr txBox="1"/>
          <p:nvPr/>
        </p:nvSpPr>
        <p:spPr>
          <a:xfrm>
            <a:off x="396035" y="5861538"/>
            <a:ext cx="8949758" cy="4821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952500">
              <a:lnSpc>
                <a:spcPts val="1425"/>
              </a:lnSpc>
              <a:spcBef>
                <a:spcPts val="200"/>
              </a:spcBef>
              <a:spcAft>
                <a:spcPts val="150"/>
              </a:spcAft>
            </a:pP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1) To compress or not to compress: The eternal question of the place of compression after endovenous procedures</a:t>
            </a:r>
            <a:endParaRPr lang="fr-FR" sz="1200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Bootun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Onida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TRA Lane, AH Davies - 2016 -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journals.sagepub.com</a:t>
            </a:r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8652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2717</Words>
  <Application>Microsoft Office PowerPoint</Application>
  <PresentationFormat>Widescreen</PresentationFormat>
  <Paragraphs>316</Paragraphs>
  <Slides>27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ＭＳ Ｐゴシック</vt:lpstr>
      <vt:lpstr>Arial</vt:lpstr>
      <vt:lpstr>Calibri</vt:lpstr>
      <vt:lpstr>Calibri Light</vt:lpstr>
      <vt:lpstr>Corbel</vt:lpstr>
      <vt:lpstr>system-ui</vt:lpstr>
      <vt:lpstr>Times New Roman</vt:lpstr>
      <vt:lpstr>Wingdings</vt:lpstr>
      <vt:lpstr>Thème Office</vt:lpstr>
      <vt:lpstr>Photo Editor Photo</vt:lpstr>
      <vt:lpstr>Compression or no compression in venous post-procedures   In favor of no compression</vt:lpstr>
      <vt:lpstr>I have no conflict of interest</vt:lpstr>
      <vt:lpstr>Compression or no compression in venous post-procedures</vt:lpstr>
      <vt:lpstr>Compression or no compression in venous post-procedures</vt:lpstr>
      <vt:lpstr> Effects of compression   On superficial veins (small saphenous vein)    </vt:lpstr>
      <vt:lpstr>Compression or no compression in venous post-procedures</vt:lpstr>
      <vt:lpstr>Effects of compression        </vt:lpstr>
      <vt:lpstr>Compression or no compression in venous post-procedures</vt:lpstr>
      <vt:lpstr>To compress or not to compress :  The eternal question of the place of compression after endovenous procedures1 </vt:lpstr>
      <vt:lpstr>PowerPoint Presentation</vt:lpstr>
      <vt:lpstr>In favor of no compression </vt:lpstr>
      <vt:lpstr>PowerPoint Presentation</vt:lpstr>
      <vt:lpstr>No studies in favor of no compression </vt:lpstr>
      <vt:lpstr>PowerPoint Presentation</vt:lpstr>
      <vt:lpstr>In favour of no compression</vt:lpstr>
      <vt:lpstr>In favour of no compression</vt:lpstr>
      <vt:lpstr>In favour of no compression</vt:lpstr>
      <vt:lpstr>In favour of no compression</vt:lpstr>
      <vt:lpstr>In favour of no compression</vt:lpstr>
      <vt:lpstr>In favour of no compression</vt:lpstr>
      <vt:lpstr>In favour of no compression</vt:lpstr>
      <vt:lpstr>In favour of no compression</vt:lpstr>
      <vt:lpstr>In favour of no compression</vt:lpstr>
      <vt:lpstr>In favour of no compression</vt:lpstr>
      <vt:lpstr>In favour of no compression</vt:lpstr>
      <vt:lpstr>In favour of no compression</vt:lpstr>
      <vt:lpstr>In favour of no compression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Compression or no compression in venous post-procedures   In favor of no compression</dc:title>
  <dc:creator>Microsoft Office User</dc:creator>
  <cp:lastModifiedBy>User</cp:lastModifiedBy>
  <cp:revision>75</cp:revision>
  <dcterms:created xsi:type="dcterms:W3CDTF">2022-05-01T20:05:14Z</dcterms:created>
  <dcterms:modified xsi:type="dcterms:W3CDTF">2022-05-14T07:11:04Z</dcterms:modified>
</cp:coreProperties>
</file>