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4"/>
  </p:notesMasterIdLst>
  <p:sldIdLst>
    <p:sldId id="257" r:id="rId2"/>
    <p:sldId id="460" r:id="rId3"/>
    <p:sldId id="298" r:id="rId4"/>
    <p:sldId id="451" r:id="rId5"/>
    <p:sldId id="299" r:id="rId6"/>
    <p:sldId id="450" r:id="rId7"/>
    <p:sldId id="453" r:id="rId8"/>
    <p:sldId id="452" r:id="rId9"/>
    <p:sldId id="313" r:id="rId10"/>
    <p:sldId id="307" r:id="rId11"/>
    <p:sldId id="456" r:id="rId12"/>
    <p:sldId id="455" r:id="rId13"/>
    <p:sldId id="304" r:id="rId14"/>
    <p:sldId id="462" r:id="rId15"/>
    <p:sldId id="447" r:id="rId16"/>
    <p:sldId id="376" r:id="rId17"/>
    <p:sldId id="377" r:id="rId18"/>
    <p:sldId id="375" r:id="rId19"/>
    <p:sldId id="457" r:id="rId20"/>
    <p:sldId id="458" r:id="rId21"/>
    <p:sldId id="448" r:id="rId22"/>
    <p:sldId id="2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p:restoredTop sz="94609"/>
  </p:normalViewPr>
  <p:slideViewPr>
    <p:cSldViewPr snapToGrid="0" snapToObjects="1">
      <p:cViewPr varScale="1">
        <p:scale>
          <a:sx n="146" d="100"/>
          <a:sy n="146" d="100"/>
        </p:scale>
        <p:origin x="184" y="288"/>
      </p:cViewPr>
      <p:guideLst/>
    </p:cSldViewPr>
  </p:slideViewPr>
  <p:notesTextViewPr>
    <p:cViewPr>
      <p:scale>
        <a:sx n="1" d="1"/>
        <a:sy n="1" d="1"/>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6DE30-A2C6-9642-9E83-FBF583D644A3}" type="datetimeFigureOut">
              <a:rPr lang="en-US" smtClean="0"/>
              <a:t>5/9/22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2166-BC47-D04F-8DFF-EA8CD3A4F223}" type="slidenum">
              <a:rPr lang="en-US" smtClean="0"/>
              <a:t>‹#›</a:t>
            </a:fld>
            <a:endParaRPr lang="en-US"/>
          </a:p>
        </p:txBody>
      </p:sp>
    </p:spTree>
    <p:extLst>
      <p:ext uri="{BB962C8B-B14F-4D97-AF65-F5344CB8AC3E}">
        <p14:creationId xmlns:p14="http://schemas.microsoft.com/office/powerpoint/2010/main" val="359004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02166-BC47-D04F-8DFF-EA8CD3A4F223}" type="slidenum">
              <a:rPr lang="en-US" smtClean="0"/>
              <a:t>12</a:t>
            </a:fld>
            <a:endParaRPr lang="en-US"/>
          </a:p>
        </p:txBody>
      </p:sp>
    </p:spTree>
    <p:extLst>
      <p:ext uri="{BB962C8B-B14F-4D97-AF65-F5344CB8AC3E}">
        <p14:creationId xmlns:p14="http://schemas.microsoft.com/office/powerpoint/2010/main" val="195746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86606-E349-854F-B02C-0E434A28EE3C}"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9094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86606-E349-854F-B02C-0E434A28EE3C}"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392810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86606-E349-854F-B02C-0E434A28EE3C}"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115933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86606-E349-854F-B02C-0E434A28EE3C}"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161422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86606-E349-854F-B02C-0E434A28EE3C}"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371492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86606-E349-854F-B02C-0E434A28EE3C}" type="datetimeFigureOut">
              <a:rPr lang="en-US" smtClean="0"/>
              <a:t>5/9/22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128706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86606-E349-854F-B02C-0E434A28EE3C}" type="datetimeFigureOut">
              <a:rPr lang="en-US" smtClean="0"/>
              <a:t>5/9/22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116359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86606-E349-854F-B02C-0E434A28EE3C}" type="datetimeFigureOut">
              <a:rPr lang="en-US" smtClean="0"/>
              <a:t>5/9/22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79052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86606-E349-854F-B02C-0E434A28EE3C}" type="datetimeFigureOut">
              <a:rPr lang="en-US" smtClean="0"/>
              <a:t>5/9/22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60084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86606-E349-854F-B02C-0E434A28EE3C}" type="datetimeFigureOut">
              <a:rPr lang="en-US" smtClean="0"/>
              <a:t>5/9/22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39177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86606-E349-854F-B02C-0E434A28EE3C}" type="datetimeFigureOut">
              <a:rPr lang="en-US" smtClean="0"/>
              <a:t>5/9/22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91908-1214-FF42-A4C4-E0F8A9E59283}" type="slidenum">
              <a:rPr lang="en-US" smtClean="0"/>
              <a:t>‹#›</a:t>
            </a:fld>
            <a:endParaRPr lang="en-US"/>
          </a:p>
        </p:txBody>
      </p:sp>
    </p:spTree>
    <p:extLst>
      <p:ext uri="{BB962C8B-B14F-4D97-AF65-F5344CB8AC3E}">
        <p14:creationId xmlns:p14="http://schemas.microsoft.com/office/powerpoint/2010/main" val="355028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86606-E349-854F-B02C-0E434A28EE3C}" type="datetimeFigureOut">
              <a:rPr lang="en-US" smtClean="0"/>
              <a:t>5/9/22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91908-1214-FF42-A4C4-E0F8A9E59283}" type="slidenum">
              <a:rPr lang="en-US" smtClean="0"/>
              <a:t>‹#›</a:t>
            </a:fld>
            <a:endParaRPr lang="en-US"/>
          </a:p>
        </p:txBody>
      </p:sp>
    </p:spTree>
    <p:extLst>
      <p:ext uri="{BB962C8B-B14F-4D97-AF65-F5344CB8AC3E}">
        <p14:creationId xmlns:p14="http://schemas.microsoft.com/office/powerpoint/2010/main" val="533332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F49B07-50F6-B542-8F02-5694DC46D32C}"/>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pPr algn="l"/>
            <a:r>
              <a:rPr lang="en-US" sz="4000" b="1" dirty="0">
                <a:solidFill>
                  <a:srgbClr val="FFFFFF"/>
                </a:solidFill>
              </a:rPr>
              <a:t>Compression Or No Compression In PTS</a:t>
            </a:r>
            <a:br>
              <a:rPr lang="en-US" sz="4000" b="1" dirty="0">
                <a:solidFill>
                  <a:srgbClr val="FFFFFF"/>
                </a:solidFill>
              </a:rPr>
            </a:br>
            <a:r>
              <a:rPr lang="en-US" sz="4000" b="1" dirty="0">
                <a:solidFill>
                  <a:srgbClr val="FFFFFF"/>
                </a:solidFill>
              </a:rPr>
              <a:t>In Favor Of Compression</a:t>
            </a:r>
            <a:endParaRPr lang="en-US" sz="4000" b="1" kern="1200" dirty="0">
              <a:solidFill>
                <a:srgbClr val="FFFFFF"/>
              </a:solidFill>
              <a:latin typeface="+mj-lt"/>
              <a:ea typeface="+mj-ea"/>
              <a:cs typeface="+mj-cs"/>
            </a:endParaRP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703745E2-3FCA-664B-9572-45B4EB9718C4}"/>
              </a:ext>
            </a:extLst>
          </p:cNvPr>
          <p:cNvSpPr>
            <a:spLocks noGrp="1"/>
          </p:cNvSpPr>
          <p:nvPr>
            <p:ph type="subTitle" idx="1"/>
          </p:nvPr>
        </p:nvSpPr>
        <p:spPr>
          <a:xfrm>
            <a:off x="5221862" y="1719618"/>
            <a:ext cx="5948831" cy="4334629"/>
          </a:xfrm>
        </p:spPr>
        <p:txBody>
          <a:bodyPr vert="horz" lIns="91440" tIns="45720" rIns="91440" bIns="45720" rtlCol="0" anchor="ctr">
            <a:normAutofit/>
          </a:bodyPr>
          <a:lstStyle/>
          <a:p>
            <a:pPr algn="l"/>
            <a:endParaRPr lang="en-US" altLang="x-none" sz="2200" b="1" dirty="0">
              <a:solidFill>
                <a:srgbClr val="FEFFFF"/>
              </a:solidFill>
            </a:endParaRPr>
          </a:p>
          <a:p>
            <a:pPr lvl="0"/>
            <a:r>
              <a:rPr lang="en-US" altLang="x-none" sz="3200" dirty="0">
                <a:solidFill>
                  <a:srgbClr val="FFFF00"/>
                </a:solidFill>
              </a:rPr>
              <a:t>ICC Annual Virtual Meeting 2022</a:t>
            </a:r>
          </a:p>
          <a:p>
            <a:r>
              <a:rPr lang="en-US" altLang="x-none" sz="2800" b="1" dirty="0">
                <a:solidFill>
                  <a:srgbClr val="FEFFFF"/>
                </a:solidFill>
              </a:rPr>
              <a:t>Controversies In Compression Therapy </a:t>
            </a:r>
          </a:p>
          <a:p>
            <a:endParaRPr lang="en-US" altLang="x-none" sz="2200" b="1" dirty="0">
              <a:solidFill>
                <a:srgbClr val="FEFFFF"/>
              </a:solidFill>
            </a:endParaRPr>
          </a:p>
          <a:p>
            <a:pPr algn="l"/>
            <a:r>
              <a:rPr lang="en-US" altLang="x-none" sz="2000" b="1" dirty="0">
                <a:solidFill>
                  <a:srgbClr val="FEFFFF"/>
                </a:solidFill>
              </a:rPr>
              <a:t>Joseph A. Caprini, MD, MS, FACS, RVT, DFSVS</a:t>
            </a:r>
          </a:p>
          <a:p>
            <a:pPr algn="l"/>
            <a:r>
              <a:rPr lang="en-US" altLang="x-none" sz="2000" dirty="0">
                <a:solidFill>
                  <a:srgbClr val="FEFFFF"/>
                </a:solidFill>
              </a:rPr>
              <a:t>Emeritus, NorthShore University Health System,  Evanston, IL</a:t>
            </a:r>
          </a:p>
          <a:p>
            <a:pPr algn="l"/>
            <a:r>
              <a:rPr lang="en-US" altLang="x-none" sz="2000" dirty="0">
                <a:solidFill>
                  <a:srgbClr val="FEFFFF"/>
                </a:solidFill>
              </a:rPr>
              <a:t>Senior Clinician Educator, Pritzker School of Medicine, Chicago, IL</a:t>
            </a:r>
          </a:p>
        </p:txBody>
      </p:sp>
      <p:pic>
        <p:nvPicPr>
          <p:cNvPr id="6" name="Picture 5" descr="Logo, company name&#10;&#10;Description automatically generated">
            <a:extLst>
              <a:ext uri="{FF2B5EF4-FFF2-40B4-BE49-F238E27FC236}">
                <a16:creationId xmlns:a16="http://schemas.microsoft.com/office/drawing/2014/main" id="{9B71A51C-6C57-D44E-838A-222E75F61DD1}"/>
              </a:ext>
            </a:extLst>
          </p:cNvPr>
          <p:cNvPicPr>
            <a:picLocks noChangeAspect="1"/>
          </p:cNvPicPr>
          <p:nvPr/>
        </p:nvPicPr>
        <p:blipFill>
          <a:blip r:embed="rId2"/>
          <a:stretch>
            <a:fillRect/>
          </a:stretch>
        </p:blipFill>
        <p:spPr>
          <a:xfrm>
            <a:off x="6995967" y="98301"/>
            <a:ext cx="1549400" cy="1155700"/>
          </a:xfrm>
          <a:prstGeom prst="rect">
            <a:avLst/>
          </a:prstGeom>
        </p:spPr>
      </p:pic>
    </p:spTree>
    <p:extLst>
      <p:ext uri="{BB962C8B-B14F-4D97-AF65-F5344CB8AC3E}">
        <p14:creationId xmlns:p14="http://schemas.microsoft.com/office/powerpoint/2010/main" val="272863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33" t="2235" r="1947"/>
          <a:stretch/>
        </p:blipFill>
        <p:spPr bwMode="auto">
          <a:xfrm>
            <a:off x="438411" y="2992511"/>
            <a:ext cx="3804112" cy="331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4242523" y="3557392"/>
            <a:ext cx="417159" cy="1503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4242523" y="4652463"/>
            <a:ext cx="417159" cy="1503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927153" y="3447882"/>
            <a:ext cx="1505540" cy="369332"/>
          </a:xfrm>
          <a:prstGeom prst="rect">
            <a:avLst/>
          </a:prstGeom>
          <a:noFill/>
        </p:spPr>
        <p:txBody>
          <a:bodyPr wrap="none" rtlCol="0">
            <a:spAutoFit/>
          </a:bodyPr>
          <a:lstStyle/>
          <a:p>
            <a:r>
              <a:rPr lang="en-US" dirty="0"/>
              <a:t>No stockings</a:t>
            </a:r>
          </a:p>
        </p:txBody>
      </p:sp>
      <p:sp>
        <p:nvSpPr>
          <p:cNvPr id="18" name="TextBox 17"/>
          <p:cNvSpPr txBox="1"/>
          <p:nvPr/>
        </p:nvSpPr>
        <p:spPr>
          <a:xfrm>
            <a:off x="4995416" y="4029386"/>
            <a:ext cx="1120820" cy="369332"/>
          </a:xfrm>
          <a:prstGeom prst="rect">
            <a:avLst/>
          </a:prstGeom>
          <a:noFill/>
        </p:spPr>
        <p:txBody>
          <a:bodyPr wrap="none" rtlCol="0">
            <a:spAutoFit/>
          </a:bodyPr>
          <a:lstStyle/>
          <a:p>
            <a:r>
              <a:rPr lang="en-US" dirty="0"/>
              <a:t>8 mm Hg</a:t>
            </a:r>
          </a:p>
        </p:txBody>
      </p:sp>
      <p:sp>
        <p:nvSpPr>
          <p:cNvPr id="19" name="TextBox 18"/>
          <p:cNvSpPr txBox="1"/>
          <p:nvPr/>
        </p:nvSpPr>
        <p:spPr>
          <a:xfrm>
            <a:off x="4995416" y="4358287"/>
            <a:ext cx="1249060" cy="369332"/>
          </a:xfrm>
          <a:prstGeom prst="rect">
            <a:avLst/>
          </a:prstGeom>
          <a:noFill/>
        </p:spPr>
        <p:txBody>
          <a:bodyPr wrap="none" rtlCol="0">
            <a:spAutoFit/>
          </a:bodyPr>
          <a:lstStyle/>
          <a:p>
            <a:r>
              <a:rPr lang="en-US" dirty="0"/>
              <a:t>15 mm Hg</a:t>
            </a:r>
          </a:p>
        </p:txBody>
      </p:sp>
      <p:sp>
        <p:nvSpPr>
          <p:cNvPr id="20" name="TextBox 19"/>
          <p:cNvSpPr txBox="1"/>
          <p:nvPr/>
        </p:nvSpPr>
        <p:spPr>
          <a:xfrm>
            <a:off x="5024892" y="4707876"/>
            <a:ext cx="1249060" cy="369332"/>
          </a:xfrm>
          <a:prstGeom prst="rect">
            <a:avLst/>
          </a:prstGeom>
          <a:noFill/>
        </p:spPr>
        <p:txBody>
          <a:bodyPr wrap="none" rtlCol="0">
            <a:spAutoFit/>
          </a:bodyPr>
          <a:lstStyle/>
          <a:p>
            <a:r>
              <a:rPr lang="en-US" dirty="0"/>
              <a:t>22 mm Hg</a:t>
            </a:r>
          </a:p>
        </p:txBody>
      </p:sp>
      <p:sp>
        <p:nvSpPr>
          <p:cNvPr id="14" name="Left Brace 13"/>
          <p:cNvSpPr/>
          <p:nvPr/>
        </p:nvSpPr>
        <p:spPr>
          <a:xfrm>
            <a:off x="4927153" y="4118207"/>
            <a:ext cx="136062" cy="10685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p:cNvSpPr/>
          <p:nvPr/>
        </p:nvSpPr>
        <p:spPr>
          <a:xfrm>
            <a:off x="6244476" y="4118207"/>
            <a:ext cx="188217" cy="5896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557828" y="6344333"/>
            <a:ext cx="3818609" cy="338554"/>
          </a:xfrm>
          <a:prstGeom prst="rect">
            <a:avLst/>
          </a:prstGeom>
          <a:noFill/>
        </p:spPr>
        <p:txBody>
          <a:bodyPr wrap="none" rtlCol="0">
            <a:spAutoFit/>
          </a:bodyPr>
          <a:lstStyle/>
          <a:p>
            <a:r>
              <a:rPr lang="en-US" sz="1600" i="1" dirty="0">
                <a:solidFill>
                  <a:schemeClr val="accent5">
                    <a:lumMod val="75000"/>
                  </a:schemeClr>
                </a:solidFill>
              </a:rPr>
              <a:t>Skin and Research Technology 2002;8:236-9</a:t>
            </a:r>
          </a:p>
        </p:txBody>
      </p:sp>
      <p:sp>
        <p:nvSpPr>
          <p:cNvPr id="11" name="Title 10">
            <a:extLst>
              <a:ext uri="{FF2B5EF4-FFF2-40B4-BE49-F238E27FC236}">
                <a16:creationId xmlns:a16="http://schemas.microsoft.com/office/drawing/2014/main" id="{8377187C-2720-4531-A8D1-70DC6B9E7319}"/>
              </a:ext>
            </a:extLst>
          </p:cNvPr>
          <p:cNvSpPr>
            <a:spLocks noGrp="1"/>
          </p:cNvSpPr>
          <p:nvPr>
            <p:ph type="title"/>
          </p:nvPr>
        </p:nvSpPr>
        <p:spPr/>
        <p:txBody>
          <a:bodyPr>
            <a:normAutofit fontScale="90000"/>
          </a:bodyPr>
          <a:lstStyle/>
          <a:p>
            <a:pPr algn="ctr"/>
            <a:r>
              <a:rPr lang="en-US" b="1" dirty="0">
                <a:solidFill>
                  <a:schemeClr val="accent6">
                    <a:lumMod val="50000"/>
                  </a:schemeClr>
                </a:solidFill>
              </a:rPr>
              <a:t>Low pressure and anti-graduated stockings can be as effective as higher pressure graduated stockings</a:t>
            </a:r>
          </a:p>
        </p:txBody>
      </p:sp>
      <p:pic>
        <p:nvPicPr>
          <p:cNvPr id="24" name="Picture 23">
            <a:extLst>
              <a:ext uri="{FF2B5EF4-FFF2-40B4-BE49-F238E27FC236}">
                <a16:creationId xmlns:a16="http://schemas.microsoft.com/office/drawing/2014/main" id="{4F4EDCD9-7924-48EB-8DD9-E68B3C3A6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233" y="2992511"/>
            <a:ext cx="4957373" cy="3047342"/>
          </a:xfrm>
          <a:prstGeom prst="rect">
            <a:avLst/>
          </a:prstGeom>
        </p:spPr>
      </p:pic>
      <p:sp>
        <p:nvSpPr>
          <p:cNvPr id="25" name="Rectangle 24">
            <a:extLst>
              <a:ext uri="{FF2B5EF4-FFF2-40B4-BE49-F238E27FC236}">
                <a16:creationId xmlns:a16="http://schemas.microsoft.com/office/drawing/2014/main" id="{04355DA5-CC2A-417C-82AD-331D7DA790B8}"/>
              </a:ext>
            </a:extLst>
          </p:cNvPr>
          <p:cNvSpPr/>
          <p:nvPr/>
        </p:nvSpPr>
        <p:spPr>
          <a:xfrm>
            <a:off x="8043646" y="6375110"/>
            <a:ext cx="3426964" cy="307777"/>
          </a:xfrm>
          <a:prstGeom prst="rect">
            <a:avLst/>
          </a:prstGeom>
        </p:spPr>
        <p:txBody>
          <a:bodyPr wrap="none">
            <a:spAutoFit/>
          </a:bodyPr>
          <a:lstStyle/>
          <a:p>
            <a:r>
              <a:rPr lang="it-IT" sz="1400" i="1" dirty="0">
                <a:solidFill>
                  <a:schemeClr val="accent5">
                    <a:lumMod val="75000"/>
                  </a:schemeClr>
                </a:solidFill>
              </a:rPr>
              <a:t>G. Mosti, H. Partsch  EJVES 2013;45(5):523-7</a:t>
            </a:r>
            <a:endParaRPr lang="en-US" sz="1400" i="1" dirty="0">
              <a:solidFill>
                <a:schemeClr val="accent5">
                  <a:lumMod val="75000"/>
                </a:schemeClr>
              </a:solidFill>
            </a:endParaRPr>
          </a:p>
        </p:txBody>
      </p:sp>
      <p:sp>
        <p:nvSpPr>
          <p:cNvPr id="26" name="TextBox 25">
            <a:extLst>
              <a:ext uri="{FF2B5EF4-FFF2-40B4-BE49-F238E27FC236}">
                <a16:creationId xmlns:a16="http://schemas.microsoft.com/office/drawing/2014/main" id="{E73236D2-77DC-48F1-B9BC-B16CC8CC59E3}"/>
              </a:ext>
            </a:extLst>
          </p:cNvPr>
          <p:cNvSpPr txBox="1"/>
          <p:nvPr/>
        </p:nvSpPr>
        <p:spPr>
          <a:xfrm>
            <a:off x="7821403" y="2730901"/>
            <a:ext cx="962123" cy="523220"/>
          </a:xfrm>
          <a:prstGeom prst="rect">
            <a:avLst/>
          </a:prstGeom>
          <a:noFill/>
        </p:spPr>
        <p:txBody>
          <a:bodyPr wrap="none" rtlCol="0">
            <a:spAutoFit/>
          </a:bodyPr>
          <a:lstStyle/>
          <a:p>
            <a:r>
              <a:rPr lang="en-US" sz="2800" b="1" u="sng" dirty="0"/>
              <a:t>GCS</a:t>
            </a:r>
          </a:p>
        </p:txBody>
      </p:sp>
      <p:sp>
        <p:nvSpPr>
          <p:cNvPr id="27" name="TextBox 26">
            <a:extLst>
              <a:ext uri="{FF2B5EF4-FFF2-40B4-BE49-F238E27FC236}">
                <a16:creationId xmlns:a16="http://schemas.microsoft.com/office/drawing/2014/main" id="{70271C0C-B88F-418E-8821-1A529448C9BD}"/>
              </a:ext>
            </a:extLst>
          </p:cNvPr>
          <p:cNvSpPr txBox="1"/>
          <p:nvPr/>
        </p:nvSpPr>
        <p:spPr>
          <a:xfrm>
            <a:off x="9867047" y="2730901"/>
            <a:ext cx="1221809" cy="523220"/>
          </a:xfrm>
          <a:prstGeom prst="rect">
            <a:avLst/>
          </a:prstGeom>
          <a:noFill/>
        </p:spPr>
        <p:txBody>
          <a:bodyPr wrap="none" rtlCol="0">
            <a:spAutoFit/>
          </a:bodyPr>
          <a:lstStyle/>
          <a:p>
            <a:r>
              <a:rPr lang="en-US" sz="2800" b="1" u="sng" dirty="0" err="1"/>
              <a:t>AGCS</a:t>
            </a:r>
            <a:endParaRPr lang="en-US" sz="2800" b="1" u="sng" dirty="0"/>
          </a:p>
        </p:txBody>
      </p:sp>
      <p:sp>
        <p:nvSpPr>
          <p:cNvPr id="22" name="TextBox 21">
            <a:extLst>
              <a:ext uri="{FF2B5EF4-FFF2-40B4-BE49-F238E27FC236}">
                <a16:creationId xmlns:a16="http://schemas.microsoft.com/office/drawing/2014/main" id="{7245BB9D-5E5F-AF41-B562-3A497145C7C1}"/>
              </a:ext>
            </a:extLst>
          </p:cNvPr>
          <p:cNvSpPr txBox="1"/>
          <p:nvPr/>
        </p:nvSpPr>
        <p:spPr>
          <a:xfrm>
            <a:off x="4349145" y="64694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119872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5E1049-966E-BC45-AA05-3924122552F0}"/>
              </a:ext>
            </a:extLst>
          </p:cNvPr>
          <p:cNvSpPr/>
          <p:nvPr/>
        </p:nvSpPr>
        <p:spPr>
          <a:xfrm>
            <a:off x="7243907" y="6460490"/>
            <a:ext cx="2963119" cy="276999"/>
          </a:xfrm>
          <a:prstGeom prst="rect">
            <a:avLst/>
          </a:prstGeom>
        </p:spPr>
        <p:txBody>
          <a:bodyPr wrap="none">
            <a:spAutoFit/>
          </a:bodyPr>
          <a:lstStyle/>
          <a:p>
            <a:r>
              <a:rPr lang="it-IT" sz="1200" i="1" dirty="0">
                <a:solidFill>
                  <a:schemeClr val="accent5">
                    <a:lumMod val="75000"/>
                  </a:schemeClr>
                </a:solidFill>
              </a:rPr>
              <a:t>G. Mosti, H. </a:t>
            </a:r>
            <a:r>
              <a:rPr lang="it-IT" sz="1200" i="1" dirty="0" err="1">
                <a:solidFill>
                  <a:schemeClr val="accent5">
                    <a:lumMod val="75000"/>
                  </a:schemeClr>
                </a:solidFill>
              </a:rPr>
              <a:t>Partsch</a:t>
            </a:r>
            <a:r>
              <a:rPr lang="it-IT" sz="1200" i="1" dirty="0">
                <a:solidFill>
                  <a:schemeClr val="accent5">
                    <a:lumMod val="75000"/>
                  </a:schemeClr>
                </a:solidFill>
              </a:rPr>
              <a:t>  EJVES 2013;45(5):523-7</a:t>
            </a:r>
            <a:endParaRPr lang="en-US" sz="1200" i="1" dirty="0">
              <a:solidFill>
                <a:schemeClr val="accent5">
                  <a:lumMod val="75000"/>
                </a:schemeClr>
              </a:solidFill>
            </a:endParaRPr>
          </a:p>
        </p:txBody>
      </p:sp>
      <p:pic>
        <p:nvPicPr>
          <p:cNvPr id="3" name="Picture 2" descr="Diagram&#10;&#10;Description automatically generated">
            <a:extLst>
              <a:ext uri="{FF2B5EF4-FFF2-40B4-BE49-F238E27FC236}">
                <a16:creationId xmlns:a16="http://schemas.microsoft.com/office/drawing/2014/main" id="{BE83FF87-C927-BE4C-8581-12F875214DF1}"/>
              </a:ext>
            </a:extLst>
          </p:cNvPr>
          <p:cNvPicPr>
            <a:picLocks noChangeAspect="1"/>
          </p:cNvPicPr>
          <p:nvPr/>
        </p:nvPicPr>
        <p:blipFill>
          <a:blip r:embed="rId2"/>
          <a:stretch>
            <a:fillRect/>
          </a:stretch>
        </p:blipFill>
        <p:spPr>
          <a:xfrm>
            <a:off x="1365250" y="381000"/>
            <a:ext cx="9461500" cy="6096000"/>
          </a:xfrm>
          <a:prstGeom prst="rect">
            <a:avLst/>
          </a:prstGeom>
        </p:spPr>
      </p:pic>
    </p:spTree>
    <p:extLst>
      <p:ext uri="{BB962C8B-B14F-4D97-AF65-F5344CB8AC3E}">
        <p14:creationId xmlns:p14="http://schemas.microsoft.com/office/powerpoint/2010/main" val="362479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3022E70-030B-9E45-B758-B76E82DBFD31}"/>
              </a:ext>
            </a:extLst>
          </p:cNvPr>
          <p:cNvPicPr>
            <a:picLocks noChangeAspect="1"/>
          </p:cNvPicPr>
          <p:nvPr/>
        </p:nvPicPr>
        <p:blipFill>
          <a:blip r:embed="rId3"/>
          <a:stretch>
            <a:fillRect/>
          </a:stretch>
        </p:blipFill>
        <p:spPr>
          <a:xfrm>
            <a:off x="1600200" y="260350"/>
            <a:ext cx="8991600" cy="6337300"/>
          </a:xfrm>
          <a:prstGeom prst="rect">
            <a:avLst/>
          </a:prstGeom>
        </p:spPr>
      </p:pic>
      <p:sp>
        <p:nvSpPr>
          <p:cNvPr id="6" name="Rectangle 5">
            <a:extLst>
              <a:ext uri="{FF2B5EF4-FFF2-40B4-BE49-F238E27FC236}">
                <a16:creationId xmlns:a16="http://schemas.microsoft.com/office/drawing/2014/main" id="{CD5E1049-966E-BC45-AA05-3924122552F0}"/>
              </a:ext>
            </a:extLst>
          </p:cNvPr>
          <p:cNvSpPr/>
          <p:nvPr/>
        </p:nvSpPr>
        <p:spPr>
          <a:xfrm>
            <a:off x="7243907" y="6460490"/>
            <a:ext cx="2963119" cy="276999"/>
          </a:xfrm>
          <a:prstGeom prst="rect">
            <a:avLst/>
          </a:prstGeom>
        </p:spPr>
        <p:txBody>
          <a:bodyPr wrap="none">
            <a:spAutoFit/>
          </a:bodyPr>
          <a:lstStyle/>
          <a:p>
            <a:r>
              <a:rPr lang="it-IT" sz="1200" i="1" dirty="0">
                <a:solidFill>
                  <a:schemeClr val="accent5">
                    <a:lumMod val="75000"/>
                  </a:schemeClr>
                </a:solidFill>
              </a:rPr>
              <a:t>G. Mosti, H. </a:t>
            </a:r>
            <a:r>
              <a:rPr lang="it-IT" sz="1200" i="1" dirty="0" err="1">
                <a:solidFill>
                  <a:schemeClr val="accent5">
                    <a:lumMod val="75000"/>
                  </a:schemeClr>
                </a:solidFill>
              </a:rPr>
              <a:t>Partsch</a:t>
            </a:r>
            <a:r>
              <a:rPr lang="it-IT" sz="1200" i="1" dirty="0">
                <a:solidFill>
                  <a:schemeClr val="accent5">
                    <a:lumMod val="75000"/>
                  </a:schemeClr>
                </a:solidFill>
              </a:rPr>
              <a:t>  EJVES 2013;45(5):523-7</a:t>
            </a:r>
            <a:endParaRPr lang="en-US" sz="1200" i="1" dirty="0">
              <a:solidFill>
                <a:schemeClr val="accent5">
                  <a:lumMod val="75000"/>
                </a:schemeClr>
              </a:solidFill>
            </a:endParaRPr>
          </a:p>
        </p:txBody>
      </p:sp>
    </p:spTree>
    <p:extLst>
      <p:ext uri="{BB962C8B-B14F-4D97-AF65-F5344CB8AC3E}">
        <p14:creationId xmlns:p14="http://schemas.microsoft.com/office/powerpoint/2010/main" val="41691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09074"/>
            <a:ext cx="6017343" cy="5642683"/>
          </a:xfrm>
          <a:prstGeom prst="rect">
            <a:avLst/>
          </a:prstGeom>
          <a:solidFill>
            <a:srgbClr val="009B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06476" y="709863"/>
            <a:ext cx="5574890" cy="50412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7" y="806243"/>
            <a:ext cx="5313508" cy="4701092"/>
          </a:xfrm>
          <a:prstGeom prst="rect">
            <a:avLst/>
          </a:prstGeom>
        </p:spPr>
      </p:pic>
      <p:sp>
        <p:nvSpPr>
          <p:cNvPr id="3" name="Rounded Rectangle 2"/>
          <p:cNvSpPr/>
          <p:nvPr/>
        </p:nvSpPr>
        <p:spPr>
          <a:xfrm>
            <a:off x="6223819" y="544026"/>
            <a:ext cx="5761705" cy="456617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u="sng" dirty="0">
                <a:solidFill>
                  <a:schemeClr val="accent6">
                    <a:lumMod val="75000"/>
                  </a:schemeClr>
                </a:solidFill>
              </a:rPr>
              <a:t>Correct Interpretation</a:t>
            </a:r>
            <a:r>
              <a:rPr lang="en-US" sz="2800" b="1" dirty="0">
                <a:solidFill>
                  <a:schemeClr val="accent6">
                    <a:lumMod val="75000"/>
                  </a:schemeClr>
                </a:solidFill>
              </a:rPr>
              <a:t>: </a:t>
            </a:r>
          </a:p>
          <a:p>
            <a:endParaRPr lang="en-US" sz="2800" b="1" dirty="0">
              <a:solidFill>
                <a:srgbClr val="009B7A"/>
              </a:solidFill>
            </a:endParaRPr>
          </a:p>
          <a:p>
            <a:r>
              <a:rPr lang="en-US" sz="2800" dirty="0">
                <a:solidFill>
                  <a:schemeClr val="tx1">
                    <a:lumMod val="75000"/>
                    <a:lumOff val="25000"/>
                  </a:schemeClr>
                </a:solidFill>
              </a:rPr>
              <a:t>Low pressure anti-graduated stockings prevent PTS after first proximal DVT at a similar rate  compared to 30-40 mm Hg graduated compression stockings </a:t>
            </a:r>
          </a:p>
        </p:txBody>
      </p:sp>
      <p:cxnSp>
        <p:nvCxnSpPr>
          <p:cNvPr id="9" name="Straight Connector 8"/>
          <p:cNvCxnSpPr/>
          <p:nvPr/>
        </p:nvCxnSpPr>
        <p:spPr>
          <a:xfrm flipV="1">
            <a:off x="336337" y="5003519"/>
            <a:ext cx="5152913" cy="46258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2536" y="5110199"/>
            <a:ext cx="5000513" cy="35590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92AB855-5D3F-6E4C-A706-4022F34B33BF}"/>
              </a:ext>
            </a:extLst>
          </p:cNvPr>
          <p:cNvSpPr txBox="1"/>
          <p:nvPr/>
        </p:nvSpPr>
        <p:spPr>
          <a:xfrm>
            <a:off x="7644795" y="63932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12581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E811-CA17-3819-809D-BDE570388E3A}"/>
              </a:ext>
            </a:extLst>
          </p:cNvPr>
          <p:cNvSpPr>
            <a:spLocks noGrp="1"/>
          </p:cNvSpPr>
          <p:nvPr>
            <p:ph type="title"/>
          </p:nvPr>
        </p:nvSpPr>
        <p:spPr/>
        <p:txBody>
          <a:bodyPr/>
          <a:lstStyle/>
          <a:p>
            <a:r>
              <a:rPr lang="en-US" dirty="0"/>
              <a:t>Susan Kahn Reflections On The Sox Trial</a:t>
            </a:r>
          </a:p>
        </p:txBody>
      </p:sp>
      <p:sp>
        <p:nvSpPr>
          <p:cNvPr id="4" name="TextBox 3">
            <a:extLst>
              <a:ext uri="{FF2B5EF4-FFF2-40B4-BE49-F238E27FC236}">
                <a16:creationId xmlns:a16="http://schemas.microsoft.com/office/drawing/2014/main" id="{6DF569F4-9C70-A38E-9183-514CDF3E73EA}"/>
              </a:ext>
            </a:extLst>
          </p:cNvPr>
          <p:cNvSpPr txBox="1"/>
          <p:nvPr/>
        </p:nvSpPr>
        <p:spPr>
          <a:xfrm>
            <a:off x="3994951" y="6427434"/>
            <a:ext cx="7111014" cy="24622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000" dirty="0" err="1"/>
              <a:t>Makedonov</a:t>
            </a:r>
            <a:r>
              <a:rPr lang="en-US" sz="1000" dirty="0"/>
              <a:t>, I., S.R. Kahn, and J.P. </a:t>
            </a:r>
            <a:r>
              <a:rPr lang="en-US" sz="1000" dirty="0" err="1"/>
              <a:t>Galanaud</a:t>
            </a:r>
            <a:r>
              <a:rPr lang="en-US" sz="1000" dirty="0"/>
              <a:t>, </a:t>
            </a:r>
            <a:r>
              <a:rPr lang="en-US" sz="1000" i="1" dirty="0"/>
              <a:t>Prevention and Management of the Post-Thrombotic Syndrome.</a:t>
            </a:r>
            <a:r>
              <a:rPr lang="en-US" sz="1000" dirty="0"/>
              <a:t> J Clin Med, 2020. </a:t>
            </a:r>
          </a:p>
        </p:txBody>
      </p:sp>
      <p:sp>
        <p:nvSpPr>
          <p:cNvPr id="5" name="Rectangle 1">
            <a:extLst>
              <a:ext uri="{FF2B5EF4-FFF2-40B4-BE49-F238E27FC236}">
                <a16:creationId xmlns:a16="http://schemas.microsoft.com/office/drawing/2014/main" id="{6384C633-6718-848D-83E5-1D72CAC48989}"/>
              </a:ext>
            </a:extLst>
          </p:cNvPr>
          <p:cNvSpPr>
            <a:spLocks noGrp="1" noChangeArrowheads="1"/>
          </p:cNvSpPr>
          <p:nvPr>
            <p:ph idx="1"/>
          </p:nvPr>
        </p:nvSpPr>
        <p:spPr bwMode="auto">
          <a:xfrm>
            <a:off x="230818" y="2412457"/>
            <a:ext cx="12245561"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However, the only double-blind trial of ECS found that the risk of PTS was not reduced by</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ECS (HR 1.1 (0.73</a:t>
            </a:r>
            <a:r>
              <a:rPr kumimoji="0" lang="en-US" altLang="en-US" sz="20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although compliance in this trial was </a:t>
            </a:r>
            <a:r>
              <a:rPr kumimoji="0" lang="en-US" altLang="en-US" sz="2000" b="0" i="1" u="none" strike="noStrike" cap="none" normalizeH="0" baseline="0" dirty="0">
                <a:ln>
                  <a:noFill/>
                </a:ln>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suboptimal (56% of participants</a:t>
            </a:r>
            <a:endParaRPr kumimoji="0" lang="en-US" altLang="en-US" sz="16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wore stockings 3 or more days per week at two years).</a:t>
            </a:r>
            <a:endParaRPr kumimoji="0" lang="en-US" altLang="en-US" sz="1600" b="0" i="0" u="none" strike="noStrike" cap="none" normalizeH="0" baseline="0" dirty="0">
              <a:ln>
                <a:noFill/>
              </a:ln>
              <a:solidFill>
                <a:schemeClr val="tx1"/>
              </a:solidFill>
              <a:effectLst/>
              <a:highlight>
                <a:srgbClr val="FFFF00"/>
              </a:high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SOX trial did not show any benefit of ECS for treating early symptoms, but the first follow-up</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occurred at 14 days (randomization occurred an average of 4.7 days after DVT diagnosis). This may</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have been too far along from the acute phase to show a benefit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Regarding prevention of PTS, a </a:t>
            </a:r>
            <a:r>
              <a:rPr kumimoji="0" lang="en-US" altLang="en-US" sz="2000" b="0" i="1"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substudy</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the IDEAL-DVT study showed that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who were randomized in centers that applied ECS early, or within 24 h of diagnosis, had a</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lower risk of residual venous obstruction [</a:t>
            </a:r>
            <a:r>
              <a:rPr kumimoji="0" lang="en-US" altLang="en-US" sz="2000" b="0" i="1" u="none" strike="noStrike" cap="none" normalizeH="0" baseline="0" dirty="0">
                <a:ln>
                  <a:noFill/>
                </a:ln>
                <a:solidFill>
                  <a:srgbClr val="0875B8"/>
                </a:solidFill>
                <a:effectLst/>
                <a:latin typeface="Times New Roman" panose="02020603050405020304" pitchFamily="18" charset="0"/>
                <a:ea typeface="Calibri" panose="020F0502020204030204" pitchFamily="34" charset="0"/>
                <a:cs typeface="Times New Roman" panose="02020603050405020304" pitchFamily="18" charset="0"/>
              </a:rPr>
              <a:t>66</a:t>
            </a: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those with reduced residual venous obstruction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had a lower risk of PTS.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636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8768DA-C9C5-4378-85D0-EA4226494B8B}"/>
              </a:ext>
            </a:extLst>
          </p:cNvPr>
          <p:cNvPicPr>
            <a:picLocks noChangeAspect="1"/>
          </p:cNvPicPr>
          <p:nvPr/>
        </p:nvPicPr>
        <p:blipFill>
          <a:blip r:embed="rId2"/>
          <a:stretch>
            <a:fillRect/>
          </a:stretch>
        </p:blipFill>
        <p:spPr>
          <a:xfrm>
            <a:off x="601579" y="1568031"/>
            <a:ext cx="7603958" cy="1408140"/>
          </a:xfrm>
          <a:prstGeom prst="rect">
            <a:avLst/>
          </a:prstGeom>
        </p:spPr>
      </p:pic>
      <p:sp>
        <p:nvSpPr>
          <p:cNvPr id="7" name="TextBox 6">
            <a:extLst>
              <a:ext uri="{FF2B5EF4-FFF2-40B4-BE49-F238E27FC236}">
                <a16:creationId xmlns:a16="http://schemas.microsoft.com/office/drawing/2014/main" id="{50EE7DAF-6241-459A-A267-639310471E29}"/>
              </a:ext>
            </a:extLst>
          </p:cNvPr>
          <p:cNvSpPr txBox="1"/>
          <p:nvPr/>
        </p:nvSpPr>
        <p:spPr>
          <a:xfrm>
            <a:off x="627794" y="6340524"/>
            <a:ext cx="6097712" cy="369332"/>
          </a:xfrm>
          <a:prstGeom prst="rect">
            <a:avLst/>
          </a:prstGeom>
          <a:noFill/>
        </p:spPr>
        <p:txBody>
          <a:bodyPr wrap="square">
            <a:spAutoFit/>
          </a:bodyPr>
          <a:lstStyle/>
          <a:p>
            <a:r>
              <a:rPr lang="en-US" i="1" dirty="0">
                <a:solidFill>
                  <a:schemeClr val="accent5">
                    <a:lumMod val="75000"/>
                  </a:schemeClr>
                </a:solidFill>
              </a:rPr>
              <a:t>J </a:t>
            </a:r>
            <a:r>
              <a:rPr lang="en-US" i="1" dirty="0" err="1">
                <a:solidFill>
                  <a:schemeClr val="accent5">
                    <a:lumMod val="75000"/>
                  </a:schemeClr>
                </a:solidFill>
              </a:rPr>
              <a:t>Vasc</a:t>
            </a:r>
            <a:r>
              <a:rPr lang="en-US" i="1" dirty="0">
                <a:solidFill>
                  <a:schemeClr val="accent5">
                    <a:lumMod val="75000"/>
                  </a:schemeClr>
                </a:solidFill>
              </a:rPr>
              <a:t> Surg Venous </a:t>
            </a:r>
            <a:r>
              <a:rPr lang="en-US" i="1" dirty="0" err="1">
                <a:solidFill>
                  <a:schemeClr val="accent5">
                    <a:lumMod val="75000"/>
                  </a:schemeClr>
                </a:solidFill>
              </a:rPr>
              <a:t>Lymphat</a:t>
            </a:r>
            <a:r>
              <a:rPr lang="en-US" i="1" dirty="0">
                <a:solidFill>
                  <a:schemeClr val="accent5">
                    <a:lumMod val="75000"/>
                  </a:schemeClr>
                </a:solidFill>
              </a:rPr>
              <a:t> </a:t>
            </a:r>
            <a:r>
              <a:rPr lang="en-US" i="1" dirty="0" err="1">
                <a:solidFill>
                  <a:schemeClr val="accent5">
                    <a:lumMod val="75000"/>
                  </a:schemeClr>
                </a:solidFill>
              </a:rPr>
              <a:t>Disord</a:t>
            </a:r>
            <a:r>
              <a:rPr lang="en-US" i="1" dirty="0">
                <a:solidFill>
                  <a:schemeClr val="accent5">
                    <a:lumMod val="75000"/>
                  </a:schemeClr>
                </a:solidFill>
              </a:rPr>
              <a:t>. 2020 Nov;8(6):1025-1030</a:t>
            </a:r>
          </a:p>
        </p:txBody>
      </p:sp>
      <p:sp>
        <p:nvSpPr>
          <p:cNvPr id="10" name="TextBox 9">
            <a:extLst>
              <a:ext uri="{FF2B5EF4-FFF2-40B4-BE49-F238E27FC236}">
                <a16:creationId xmlns:a16="http://schemas.microsoft.com/office/drawing/2014/main" id="{C2153DCF-A879-4E0B-B307-3E336BD89784}"/>
              </a:ext>
            </a:extLst>
          </p:cNvPr>
          <p:cNvSpPr txBox="1"/>
          <p:nvPr/>
        </p:nvSpPr>
        <p:spPr>
          <a:xfrm>
            <a:off x="314272" y="3429000"/>
            <a:ext cx="8178571" cy="1938992"/>
          </a:xfrm>
          <a:prstGeom prst="rect">
            <a:avLst/>
          </a:prstGeom>
          <a:noFill/>
        </p:spPr>
        <p:txBody>
          <a:bodyPr wrap="square" rtlCol="0">
            <a:spAutoFit/>
          </a:bodyPr>
          <a:lstStyle/>
          <a:p>
            <a:r>
              <a:rPr lang="en-US" sz="2800" b="1" dirty="0">
                <a:solidFill>
                  <a:schemeClr val="accent5">
                    <a:lumMod val="75000"/>
                  </a:schemeClr>
                </a:solidFill>
              </a:rPr>
              <a:t>CONCLUSIONS</a:t>
            </a:r>
          </a:p>
          <a:p>
            <a:endParaRPr lang="en-US" sz="2800" dirty="0"/>
          </a:p>
          <a:p>
            <a:r>
              <a:rPr lang="en-US" sz="2800" dirty="0"/>
              <a:t>Use of </a:t>
            </a:r>
            <a:r>
              <a:rPr lang="en-US" sz="2800" dirty="0" err="1"/>
              <a:t>Villalta</a:t>
            </a:r>
            <a:r>
              <a:rPr lang="en-US" sz="2800" dirty="0"/>
              <a:t> Scale for defining PTS </a:t>
            </a:r>
            <a:r>
              <a:rPr lang="en-US" sz="2800" dirty="0">
                <a:solidFill>
                  <a:srgbClr val="C00000"/>
                </a:solidFill>
              </a:rPr>
              <a:t>misclassify </a:t>
            </a:r>
            <a:r>
              <a:rPr lang="en-US" sz="3600" b="1" dirty="0">
                <a:solidFill>
                  <a:srgbClr val="C00000"/>
                </a:solidFill>
              </a:rPr>
              <a:t>42.3%</a:t>
            </a:r>
            <a:r>
              <a:rPr lang="en-US" sz="2800" dirty="0"/>
              <a:t> of patients with primary CVD as having PTS</a:t>
            </a:r>
          </a:p>
        </p:txBody>
      </p:sp>
      <p:pic>
        <p:nvPicPr>
          <p:cNvPr id="13" name="Picture 12">
            <a:extLst>
              <a:ext uri="{FF2B5EF4-FFF2-40B4-BE49-F238E27FC236}">
                <a16:creationId xmlns:a16="http://schemas.microsoft.com/office/drawing/2014/main" id="{D5093753-2A4B-4E92-B328-BB5BED651B62}"/>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3822"/>
                    </a14:imgEffect>
                    <a14:imgEffect>
                      <a14:saturation sat="86000"/>
                    </a14:imgEffect>
                    <a14:imgEffect>
                      <a14:brightnessContrast bright="15000" contrast="-15000"/>
                    </a14:imgEffect>
                  </a14:imgLayer>
                </a14:imgProps>
              </a:ext>
            </a:extLst>
          </a:blip>
          <a:stretch>
            <a:fillRect/>
          </a:stretch>
        </p:blipFill>
        <p:spPr>
          <a:xfrm>
            <a:off x="8780150" y="2084557"/>
            <a:ext cx="2990253" cy="3228739"/>
          </a:xfrm>
          <a:prstGeom prst="rect">
            <a:avLst/>
          </a:prstGeom>
        </p:spPr>
      </p:pic>
      <p:sp>
        <p:nvSpPr>
          <p:cNvPr id="14" name="Title 2">
            <a:extLst>
              <a:ext uri="{FF2B5EF4-FFF2-40B4-BE49-F238E27FC236}">
                <a16:creationId xmlns:a16="http://schemas.microsoft.com/office/drawing/2014/main" id="{7A43E0F9-AEB8-425E-8EBE-7713C1D66099}"/>
              </a:ext>
            </a:extLst>
          </p:cNvPr>
          <p:cNvSpPr txBox="1">
            <a:spLocks/>
          </p:cNvSpPr>
          <p:nvPr/>
        </p:nvSpPr>
        <p:spPr>
          <a:xfrm>
            <a:off x="1018674" y="361836"/>
            <a:ext cx="10515600" cy="7872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lumMod val="50000"/>
                  </a:schemeClr>
                </a:solidFill>
              </a:rPr>
              <a:t>Limitations of RCT:      Use of </a:t>
            </a:r>
            <a:r>
              <a:rPr lang="en-US" b="1" dirty="0" err="1">
                <a:solidFill>
                  <a:schemeClr val="accent6">
                    <a:lumMod val="50000"/>
                  </a:schemeClr>
                </a:solidFill>
              </a:rPr>
              <a:t>Villalta</a:t>
            </a:r>
            <a:r>
              <a:rPr lang="en-US" b="1" dirty="0">
                <a:solidFill>
                  <a:schemeClr val="accent6">
                    <a:lumMod val="50000"/>
                  </a:schemeClr>
                </a:solidFill>
              </a:rPr>
              <a:t> score</a:t>
            </a:r>
          </a:p>
        </p:txBody>
      </p:sp>
      <p:sp>
        <p:nvSpPr>
          <p:cNvPr id="8" name="TextBox 7">
            <a:extLst>
              <a:ext uri="{FF2B5EF4-FFF2-40B4-BE49-F238E27FC236}">
                <a16:creationId xmlns:a16="http://schemas.microsoft.com/office/drawing/2014/main" id="{14031344-0D41-7F46-AF6C-C35926AD9FE8}"/>
              </a:ext>
            </a:extLst>
          </p:cNvPr>
          <p:cNvSpPr txBox="1"/>
          <p:nvPr/>
        </p:nvSpPr>
        <p:spPr>
          <a:xfrm>
            <a:off x="7644795" y="63932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242037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93D4D5-26FC-48D3-8A58-A208E32E694D}"/>
              </a:ext>
            </a:extLst>
          </p:cNvPr>
          <p:cNvPicPr>
            <a:picLocks noChangeAspect="1"/>
          </p:cNvPicPr>
          <p:nvPr/>
        </p:nvPicPr>
        <p:blipFill>
          <a:blip r:embed="rId2"/>
          <a:stretch>
            <a:fillRect/>
          </a:stretch>
        </p:blipFill>
        <p:spPr>
          <a:xfrm>
            <a:off x="104710" y="3118981"/>
            <a:ext cx="5368875" cy="2712695"/>
          </a:xfrm>
          <a:prstGeom prst="rect">
            <a:avLst/>
          </a:prstGeom>
        </p:spPr>
      </p:pic>
      <p:pic>
        <p:nvPicPr>
          <p:cNvPr id="5" name="Picture 4">
            <a:extLst>
              <a:ext uri="{FF2B5EF4-FFF2-40B4-BE49-F238E27FC236}">
                <a16:creationId xmlns:a16="http://schemas.microsoft.com/office/drawing/2014/main" id="{1E6CC923-4985-4DFD-AD0E-9CF6CF5C57F1}"/>
              </a:ext>
            </a:extLst>
          </p:cNvPr>
          <p:cNvPicPr>
            <a:picLocks noChangeAspect="1"/>
          </p:cNvPicPr>
          <p:nvPr/>
        </p:nvPicPr>
        <p:blipFill>
          <a:blip r:embed="rId3"/>
          <a:stretch>
            <a:fillRect/>
          </a:stretch>
        </p:blipFill>
        <p:spPr>
          <a:xfrm>
            <a:off x="104710" y="0"/>
            <a:ext cx="6709450" cy="1861114"/>
          </a:xfrm>
          <a:prstGeom prst="rect">
            <a:avLst/>
          </a:prstGeom>
        </p:spPr>
      </p:pic>
      <p:sp>
        <p:nvSpPr>
          <p:cNvPr id="7" name="TextBox 6">
            <a:extLst>
              <a:ext uri="{FF2B5EF4-FFF2-40B4-BE49-F238E27FC236}">
                <a16:creationId xmlns:a16="http://schemas.microsoft.com/office/drawing/2014/main" id="{8BE2524E-88BA-4B8F-A703-1A544EE93CD3}"/>
              </a:ext>
            </a:extLst>
          </p:cNvPr>
          <p:cNvSpPr txBox="1"/>
          <p:nvPr/>
        </p:nvSpPr>
        <p:spPr>
          <a:xfrm>
            <a:off x="7255702" y="561225"/>
            <a:ext cx="2401866" cy="369332"/>
          </a:xfrm>
          <a:prstGeom prst="rect">
            <a:avLst/>
          </a:prstGeom>
          <a:noFill/>
        </p:spPr>
        <p:txBody>
          <a:bodyPr wrap="square">
            <a:spAutoFit/>
          </a:bodyPr>
          <a:lstStyle/>
          <a:p>
            <a:r>
              <a:rPr lang="en-US" b="1" i="1" dirty="0">
                <a:solidFill>
                  <a:schemeClr val="accent1">
                    <a:lumMod val="75000"/>
                  </a:schemeClr>
                </a:solidFill>
              </a:rPr>
              <a:t>BMJ 2016;353:i2691</a:t>
            </a:r>
          </a:p>
        </p:txBody>
      </p:sp>
      <p:sp>
        <p:nvSpPr>
          <p:cNvPr id="16" name="TextBox 15">
            <a:extLst>
              <a:ext uri="{FF2B5EF4-FFF2-40B4-BE49-F238E27FC236}">
                <a16:creationId xmlns:a16="http://schemas.microsoft.com/office/drawing/2014/main" id="{27883BAC-96F5-4798-BC83-02C58ECE906C}"/>
              </a:ext>
            </a:extLst>
          </p:cNvPr>
          <p:cNvSpPr txBox="1"/>
          <p:nvPr/>
        </p:nvSpPr>
        <p:spPr>
          <a:xfrm>
            <a:off x="5592350" y="2013984"/>
            <a:ext cx="6093912" cy="3970318"/>
          </a:xfrm>
          <a:prstGeom prst="rect">
            <a:avLst/>
          </a:prstGeom>
          <a:noFill/>
        </p:spPr>
        <p:txBody>
          <a:bodyPr wrap="square">
            <a:spAutoFit/>
          </a:bodyPr>
          <a:lstStyle/>
          <a:p>
            <a:pPr marL="285750" indent="-285750">
              <a:buFont typeface="Arial" panose="020B0604020202020204" pitchFamily="34" charset="0"/>
              <a:buChar char="•"/>
            </a:pPr>
            <a:r>
              <a:rPr lang="en-US" sz="2800" dirty="0"/>
              <a:t>Eligible for study 3603 patients:</a:t>
            </a:r>
          </a:p>
          <a:p>
            <a:pPr marL="285750" indent="-285750">
              <a:buFont typeface="Arial" panose="020B0604020202020204" pitchFamily="34" charset="0"/>
              <a:buChar char="•"/>
            </a:pPr>
            <a:r>
              <a:rPr lang="en-US" sz="2800" dirty="0">
                <a:solidFill>
                  <a:srgbClr val="C00000"/>
                </a:solidFill>
              </a:rPr>
              <a:t>symptomatic</a:t>
            </a:r>
            <a:r>
              <a:rPr lang="en-US" sz="2800" dirty="0"/>
              <a:t>, compression ultrasound proven, </a:t>
            </a:r>
            <a:r>
              <a:rPr lang="en-US" sz="2800" dirty="0">
                <a:solidFill>
                  <a:srgbClr val="C00000"/>
                </a:solidFill>
              </a:rPr>
              <a:t>proximal</a:t>
            </a:r>
            <a:r>
              <a:rPr lang="en-US" sz="2800" dirty="0"/>
              <a:t> deep venous thrombosis of the leg </a:t>
            </a:r>
          </a:p>
          <a:p>
            <a:pPr marL="285750" indent="-285750">
              <a:buFont typeface="Arial" panose="020B0604020202020204" pitchFamily="34" charset="0"/>
              <a:buChar char="•"/>
            </a:pPr>
            <a:r>
              <a:rPr lang="en-US" sz="2800" dirty="0"/>
              <a:t>had been treated with anticoagulants in accordance with applicable guidelines; </a:t>
            </a:r>
          </a:p>
          <a:p>
            <a:pPr marL="285750" indent="-285750">
              <a:buFont typeface="Arial" panose="020B0604020202020204" pitchFamily="34" charset="0"/>
              <a:buChar char="•"/>
            </a:pPr>
            <a:r>
              <a:rPr lang="en-US" sz="2800" dirty="0"/>
              <a:t>had received graduated ECS class III (34-46 mm Hg)</a:t>
            </a:r>
          </a:p>
        </p:txBody>
      </p:sp>
      <p:sp>
        <p:nvSpPr>
          <p:cNvPr id="6" name="TextBox 5">
            <a:extLst>
              <a:ext uri="{FF2B5EF4-FFF2-40B4-BE49-F238E27FC236}">
                <a16:creationId xmlns:a16="http://schemas.microsoft.com/office/drawing/2014/main" id="{ADDD4A63-0F92-6A45-BDCB-EEA685505C83}"/>
              </a:ext>
            </a:extLst>
          </p:cNvPr>
          <p:cNvSpPr txBox="1"/>
          <p:nvPr/>
        </p:nvSpPr>
        <p:spPr>
          <a:xfrm>
            <a:off x="7644795" y="63932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186550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93D4D5-26FC-48D3-8A58-A208E32E694D}"/>
              </a:ext>
            </a:extLst>
          </p:cNvPr>
          <p:cNvPicPr>
            <a:picLocks noChangeAspect="1"/>
          </p:cNvPicPr>
          <p:nvPr/>
        </p:nvPicPr>
        <p:blipFill>
          <a:blip r:embed="rId2"/>
          <a:stretch>
            <a:fillRect/>
          </a:stretch>
        </p:blipFill>
        <p:spPr>
          <a:xfrm>
            <a:off x="1887777" y="2376814"/>
            <a:ext cx="7239000" cy="3657600"/>
          </a:xfrm>
          <a:prstGeom prst="rect">
            <a:avLst/>
          </a:prstGeom>
        </p:spPr>
      </p:pic>
      <p:pic>
        <p:nvPicPr>
          <p:cNvPr id="5" name="Picture 4">
            <a:extLst>
              <a:ext uri="{FF2B5EF4-FFF2-40B4-BE49-F238E27FC236}">
                <a16:creationId xmlns:a16="http://schemas.microsoft.com/office/drawing/2014/main" id="{1E6CC923-4985-4DFD-AD0E-9CF6CF5C57F1}"/>
              </a:ext>
            </a:extLst>
          </p:cNvPr>
          <p:cNvPicPr>
            <a:picLocks noChangeAspect="1"/>
          </p:cNvPicPr>
          <p:nvPr/>
        </p:nvPicPr>
        <p:blipFill>
          <a:blip r:embed="rId3"/>
          <a:stretch>
            <a:fillRect/>
          </a:stretch>
        </p:blipFill>
        <p:spPr>
          <a:xfrm>
            <a:off x="104710" y="0"/>
            <a:ext cx="6709450" cy="1861114"/>
          </a:xfrm>
          <a:prstGeom prst="rect">
            <a:avLst/>
          </a:prstGeom>
        </p:spPr>
      </p:pic>
      <p:sp>
        <p:nvSpPr>
          <p:cNvPr id="7" name="TextBox 6">
            <a:extLst>
              <a:ext uri="{FF2B5EF4-FFF2-40B4-BE49-F238E27FC236}">
                <a16:creationId xmlns:a16="http://schemas.microsoft.com/office/drawing/2014/main" id="{8BE2524E-88BA-4B8F-A703-1A544EE93CD3}"/>
              </a:ext>
            </a:extLst>
          </p:cNvPr>
          <p:cNvSpPr txBox="1"/>
          <p:nvPr/>
        </p:nvSpPr>
        <p:spPr>
          <a:xfrm>
            <a:off x="7255702" y="561225"/>
            <a:ext cx="2401866" cy="369332"/>
          </a:xfrm>
          <a:prstGeom prst="rect">
            <a:avLst/>
          </a:prstGeom>
          <a:noFill/>
        </p:spPr>
        <p:txBody>
          <a:bodyPr wrap="square">
            <a:spAutoFit/>
          </a:bodyPr>
          <a:lstStyle/>
          <a:p>
            <a:r>
              <a:rPr lang="en-US" b="1" i="1" dirty="0">
                <a:solidFill>
                  <a:schemeClr val="accent1">
                    <a:lumMod val="75000"/>
                  </a:schemeClr>
                </a:solidFill>
              </a:rPr>
              <a:t>BMJ 2016;353:i2691</a:t>
            </a:r>
          </a:p>
        </p:txBody>
      </p:sp>
      <p:sp>
        <p:nvSpPr>
          <p:cNvPr id="8" name="Rectangle: Rounded Corners 7">
            <a:extLst>
              <a:ext uri="{FF2B5EF4-FFF2-40B4-BE49-F238E27FC236}">
                <a16:creationId xmlns:a16="http://schemas.microsoft.com/office/drawing/2014/main" id="{681274B3-B323-4654-812F-05E6C124BCFA}"/>
              </a:ext>
            </a:extLst>
          </p:cNvPr>
          <p:cNvSpPr/>
          <p:nvPr/>
        </p:nvSpPr>
        <p:spPr>
          <a:xfrm>
            <a:off x="3970750" y="2530258"/>
            <a:ext cx="3081403" cy="2233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485F6A-475E-4FED-B4C6-EEB461FC011F}"/>
              </a:ext>
            </a:extLst>
          </p:cNvPr>
          <p:cNvSpPr/>
          <p:nvPr/>
        </p:nvSpPr>
        <p:spPr>
          <a:xfrm>
            <a:off x="3221276" y="3546954"/>
            <a:ext cx="2640905" cy="22333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5DAB9E5-C8FE-4CC4-A8B5-12BBE116651F}"/>
              </a:ext>
            </a:extLst>
          </p:cNvPr>
          <p:cNvSpPr/>
          <p:nvPr/>
        </p:nvSpPr>
        <p:spPr>
          <a:xfrm>
            <a:off x="3221276" y="4659681"/>
            <a:ext cx="3081403" cy="61316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0E39AB5-AD6A-4975-9A61-F70EB3FA0944}"/>
              </a:ext>
            </a:extLst>
          </p:cNvPr>
          <p:cNvSpPr/>
          <p:nvPr/>
        </p:nvSpPr>
        <p:spPr>
          <a:xfrm>
            <a:off x="6096000" y="1712935"/>
            <a:ext cx="5853830" cy="686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PTS 1-year prevalence 93/3603= 2.6%</a:t>
            </a:r>
          </a:p>
        </p:txBody>
      </p:sp>
      <p:sp>
        <p:nvSpPr>
          <p:cNvPr id="13" name="Rectangle: Rounded Corners 12">
            <a:extLst>
              <a:ext uri="{FF2B5EF4-FFF2-40B4-BE49-F238E27FC236}">
                <a16:creationId xmlns:a16="http://schemas.microsoft.com/office/drawing/2014/main" id="{C2469F91-85E1-4724-9375-BEA312B1FA8B}"/>
              </a:ext>
            </a:extLst>
          </p:cNvPr>
          <p:cNvSpPr/>
          <p:nvPr/>
        </p:nvSpPr>
        <p:spPr>
          <a:xfrm>
            <a:off x="1002082" y="6011881"/>
            <a:ext cx="10713929" cy="686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1-year Compliance with compression  92.8%</a:t>
            </a:r>
          </a:p>
        </p:txBody>
      </p:sp>
    </p:spTree>
    <p:extLst>
      <p:ext uri="{BB962C8B-B14F-4D97-AF65-F5344CB8AC3E}">
        <p14:creationId xmlns:p14="http://schemas.microsoft.com/office/powerpoint/2010/main" val="289798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932313-2080-48EB-8F0B-4DC582E3D79F}"/>
              </a:ext>
            </a:extLst>
          </p:cNvPr>
          <p:cNvPicPr>
            <a:picLocks noChangeAspect="1"/>
          </p:cNvPicPr>
          <p:nvPr/>
        </p:nvPicPr>
        <p:blipFill>
          <a:blip r:embed="rId2"/>
          <a:stretch>
            <a:fillRect/>
          </a:stretch>
        </p:blipFill>
        <p:spPr>
          <a:xfrm>
            <a:off x="7091814" y="2379527"/>
            <a:ext cx="4084599" cy="4359759"/>
          </a:xfrm>
          <a:prstGeom prst="rect">
            <a:avLst/>
          </a:prstGeom>
        </p:spPr>
      </p:pic>
      <p:pic>
        <p:nvPicPr>
          <p:cNvPr id="7" name="Picture 6">
            <a:extLst>
              <a:ext uri="{FF2B5EF4-FFF2-40B4-BE49-F238E27FC236}">
                <a16:creationId xmlns:a16="http://schemas.microsoft.com/office/drawing/2014/main" id="{76E3A231-D87E-4E90-B6B9-7AA0248717C5}"/>
              </a:ext>
            </a:extLst>
          </p:cNvPr>
          <p:cNvPicPr>
            <a:picLocks noChangeAspect="1"/>
          </p:cNvPicPr>
          <p:nvPr/>
        </p:nvPicPr>
        <p:blipFill>
          <a:blip r:embed="rId3"/>
          <a:stretch>
            <a:fillRect/>
          </a:stretch>
        </p:blipFill>
        <p:spPr>
          <a:xfrm>
            <a:off x="6522438" y="1640222"/>
            <a:ext cx="5223353" cy="658372"/>
          </a:xfrm>
          <a:prstGeom prst="rect">
            <a:avLst/>
          </a:prstGeom>
        </p:spPr>
      </p:pic>
      <p:pic>
        <p:nvPicPr>
          <p:cNvPr id="14" name="Picture 13">
            <a:extLst>
              <a:ext uri="{FF2B5EF4-FFF2-40B4-BE49-F238E27FC236}">
                <a16:creationId xmlns:a16="http://schemas.microsoft.com/office/drawing/2014/main" id="{8DDF6ACF-4DF2-4E0E-861D-5C3A93394BCC}"/>
              </a:ext>
            </a:extLst>
          </p:cNvPr>
          <p:cNvPicPr>
            <a:picLocks noChangeAspect="1"/>
          </p:cNvPicPr>
          <p:nvPr/>
        </p:nvPicPr>
        <p:blipFill>
          <a:blip r:embed="rId4"/>
          <a:stretch>
            <a:fillRect/>
          </a:stretch>
        </p:blipFill>
        <p:spPr>
          <a:xfrm>
            <a:off x="1190237" y="81123"/>
            <a:ext cx="7769927" cy="1553986"/>
          </a:xfrm>
          <a:prstGeom prst="rect">
            <a:avLst/>
          </a:prstGeom>
        </p:spPr>
      </p:pic>
      <p:pic>
        <p:nvPicPr>
          <p:cNvPr id="15" name="Picture 14">
            <a:extLst>
              <a:ext uri="{FF2B5EF4-FFF2-40B4-BE49-F238E27FC236}">
                <a16:creationId xmlns:a16="http://schemas.microsoft.com/office/drawing/2014/main" id="{46A8E9D9-7DE2-4029-A90C-4A277C44626D}"/>
              </a:ext>
            </a:extLst>
          </p:cNvPr>
          <p:cNvPicPr>
            <a:picLocks noChangeAspect="1"/>
          </p:cNvPicPr>
          <p:nvPr/>
        </p:nvPicPr>
        <p:blipFill>
          <a:blip r:embed="rId5"/>
          <a:stretch>
            <a:fillRect/>
          </a:stretch>
        </p:blipFill>
        <p:spPr>
          <a:xfrm>
            <a:off x="0" y="0"/>
            <a:ext cx="1267965" cy="1390389"/>
          </a:xfrm>
          <a:prstGeom prst="rect">
            <a:avLst/>
          </a:prstGeom>
        </p:spPr>
      </p:pic>
      <p:sp>
        <p:nvSpPr>
          <p:cNvPr id="17" name="TextBox 16">
            <a:extLst>
              <a:ext uri="{FF2B5EF4-FFF2-40B4-BE49-F238E27FC236}">
                <a16:creationId xmlns:a16="http://schemas.microsoft.com/office/drawing/2014/main" id="{6D26B419-9916-4D19-8935-63A9765E8474}"/>
              </a:ext>
            </a:extLst>
          </p:cNvPr>
          <p:cNvSpPr txBox="1"/>
          <p:nvPr/>
        </p:nvSpPr>
        <p:spPr>
          <a:xfrm>
            <a:off x="318441" y="1878904"/>
            <a:ext cx="5869417" cy="4893647"/>
          </a:xfrm>
          <a:prstGeom prst="rect">
            <a:avLst/>
          </a:prstGeom>
          <a:noFill/>
        </p:spPr>
        <p:txBody>
          <a:bodyPr wrap="square">
            <a:spAutoFit/>
          </a:bodyPr>
          <a:lstStyle/>
          <a:p>
            <a:r>
              <a:rPr lang="en-US" sz="2800" dirty="0"/>
              <a:t>Patients can be informed that there is 95% probability of  some reduction in the risk of PTS of any severity and 82% probability of observing some reduction in the risk of severe PTS If use compression therapy.</a:t>
            </a:r>
          </a:p>
          <a:p>
            <a:endParaRPr lang="en-US" sz="2400" dirty="0"/>
          </a:p>
          <a:p>
            <a:endParaRPr lang="en-US" sz="2400" dirty="0"/>
          </a:p>
          <a:p>
            <a:r>
              <a:rPr lang="en-US" sz="2400" dirty="0"/>
              <a:t>Large benefits are unlikely: the probability of reducing the odds of any PTS by half is≈ 50%, and the probability of reducing the odds of severe PTS by half is ≈16%.</a:t>
            </a:r>
          </a:p>
        </p:txBody>
      </p:sp>
      <p:sp>
        <p:nvSpPr>
          <p:cNvPr id="18" name="Oval 17">
            <a:extLst>
              <a:ext uri="{FF2B5EF4-FFF2-40B4-BE49-F238E27FC236}">
                <a16:creationId xmlns:a16="http://schemas.microsoft.com/office/drawing/2014/main" id="{465B3D97-FDFC-4E1C-B25F-0E64E6A76960}"/>
              </a:ext>
            </a:extLst>
          </p:cNvPr>
          <p:cNvSpPr/>
          <p:nvPr/>
        </p:nvSpPr>
        <p:spPr>
          <a:xfrm>
            <a:off x="10233765" y="6259169"/>
            <a:ext cx="547936" cy="3921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A15EB3-11E8-4A8F-8388-0A99D257F240}"/>
              </a:ext>
            </a:extLst>
          </p:cNvPr>
          <p:cNvSpPr/>
          <p:nvPr/>
        </p:nvSpPr>
        <p:spPr>
          <a:xfrm>
            <a:off x="8895452" y="6259169"/>
            <a:ext cx="547936" cy="3401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0367F92-2CF0-4048-98EA-4E6DAD441732}"/>
              </a:ext>
            </a:extLst>
          </p:cNvPr>
          <p:cNvCxnSpPr>
            <a:cxnSpLocks/>
          </p:cNvCxnSpPr>
          <p:nvPr/>
        </p:nvCxnSpPr>
        <p:spPr>
          <a:xfrm>
            <a:off x="1267965" y="695194"/>
            <a:ext cx="24021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8EC7D2C-5260-46F7-A9BC-C4E0032C6A73}"/>
              </a:ext>
            </a:extLst>
          </p:cNvPr>
          <p:cNvPicPr>
            <a:picLocks noChangeAspect="1"/>
          </p:cNvPicPr>
          <p:nvPr/>
        </p:nvPicPr>
        <p:blipFill>
          <a:blip r:embed="rId6"/>
          <a:stretch>
            <a:fillRect/>
          </a:stretch>
        </p:blipFill>
        <p:spPr>
          <a:xfrm>
            <a:off x="8521876" y="610288"/>
            <a:ext cx="3009900" cy="266700"/>
          </a:xfrm>
          <a:prstGeom prst="rect">
            <a:avLst/>
          </a:prstGeom>
        </p:spPr>
      </p:pic>
      <p:sp>
        <p:nvSpPr>
          <p:cNvPr id="11" name="TextBox 10">
            <a:extLst>
              <a:ext uri="{FF2B5EF4-FFF2-40B4-BE49-F238E27FC236}">
                <a16:creationId xmlns:a16="http://schemas.microsoft.com/office/drawing/2014/main" id="{E5792C02-07A1-0842-A955-EB874A869F4A}"/>
              </a:ext>
            </a:extLst>
          </p:cNvPr>
          <p:cNvSpPr txBox="1"/>
          <p:nvPr/>
        </p:nvSpPr>
        <p:spPr>
          <a:xfrm>
            <a:off x="991664" y="47168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143538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4548-56C1-A141-9BF4-553393101CD4}"/>
              </a:ext>
            </a:extLst>
          </p:cNvPr>
          <p:cNvSpPr>
            <a:spLocks noGrp="1"/>
          </p:cNvSpPr>
          <p:nvPr>
            <p:ph type="title"/>
          </p:nvPr>
        </p:nvSpPr>
        <p:spPr/>
        <p:txBody>
          <a:bodyPr>
            <a:noAutofit/>
          </a:bodyPr>
          <a:lstStyle/>
          <a:p>
            <a:r>
              <a:rPr lang="en-US" sz="3200" b="1" dirty="0"/>
              <a:t>Reduced Incidence Of Vein Occlusion And Post-thrombotic</a:t>
            </a:r>
            <a:br>
              <a:rPr lang="en-US" sz="3200" b="1" dirty="0"/>
            </a:br>
            <a:r>
              <a:rPr lang="en-US" sz="3200" b="1" dirty="0"/>
              <a:t>Syndrome After Immediate Compression For Deep</a:t>
            </a:r>
            <a:br>
              <a:rPr lang="en-US" sz="3200" b="1" dirty="0"/>
            </a:br>
            <a:r>
              <a:rPr lang="en-US" sz="3200" b="1" dirty="0"/>
              <a:t>Vein Thrombosis</a:t>
            </a:r>
          </a:p>
        </p:txBody>
      </p:sp>
      <p:sp>
        <p:nvSpPr>
          <p:cNvPr id="3" name="Content Placeholder 2">
            <a:extLst>
              <a:ext uri="{FF2B5EF4-FFF2-40B4-BE49-F238E27FC236}">
                <a16:creationId xmlns:a16="http://schemas.microsoft.com/office/drawing/2014/main" id="{64F4F44D-8BB7-DC43-92FE-8F79BA251836}"/>
              </a:ext>
            </a:extLst>
          </p:cNvPr>
          <p:cNvSpPr>
            <a:spLocks noGrp="1"/>
          </p:cNvSpPr>
          <p:nvPr>
            <p:ph idx="1"/>
          </p:nvPr>
        </p:nvSpPr>
        <p:spPr/>
        <p:txBody>
          <a:bodyPr>
            <a:normAutofit lnSpcReduction="10000"/>
          </a:bodyPr>
          <a:lstStyle/>
          <a:p>
            <a:r>
              <a:rPr lang="en-US" sz="2400" dirty="0"/>
              <a:t>This study consisted of 592 adult patients with objectively confirmed proximal leg DVT received no compression or multilayer bandaging or compression hosiery (355mm/hg) within 24 hours of diagnosis.</a:t>
            </a:r>
          </a:p>
          <a:p>
            <a:r>
              <a:rPr lang="en-US" sz="2400" dirty="0"/>
              <a:t>Presence of RVO confirmed with compression ultrasonography and the incidence of post-thrombotic syndrome with a </a:t>
            </a:r>
            <a:r>
              <a:rPr lang="en-US" sz="2400" dirty="0" err="1"/>
              <a:t>Villalta</a:t>
            </a:r>
            <a:r>
              <a:rPr lang="en-US" sz="2400" dirty="0"/>
              <a:t> score of at least 5 at 6 and 24months recorded.</a:t>
            </a:r>
          </a:p>
          <a:p>
            <a:r>
              <a:rPr lang="en-US" sz="2400" dirty="0"/>
              <a:t>Immediate compression therapy after DVT associated with a 20% absolute reduction of RVO. (66.7 vs 46.3%)</a:t>
            </a:r>
          </a:p>
          <a:p>
            <a:r>
              <a:rPr lang="en-US" sz="2400" dirty="0"/>
              <a:t>The reduction of residual thrombosis is associated with an 8% absolute reduction of post-thrombotic syndrome at 24 months.</a:t>
            </a:r>
          </a:p>
          <a:p>
            <a:r>
              <a:rPr lang="en-US" sz="2400" dirty="0">
                <a:highlight>
                  <a:srgbClr val="00FFFF"/>
                </a:highlight>
              </a:rPr>
              <a:t>The authors conclude that appropriate compression therapy should be prescribed immediately following a diagnosis of leg DVT</a:t>
            </a:r>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9C678832-9355-3E44-B54C-35B7EC77302C}"/>
              </a:ext>
            </a:extLst>
          </p:cNvPr>
          <p:cNvSpPr txBox="1"/>
          <p:nvPr/>
        </p:nvSpPr>
        <p:spPr>
          <a:xfrm>
            <a:off x="8059266" y="6252881"/>
            <a:ext cx="3316941"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a:latin typeface="Helvetica" pitchFamily="2" charset="0"/>
              </a:rPr>
              <a:t> Amin, EE: et al; </a:t>
            </a:r>
            <a:r>
              <a:rPr lang="en-US" sz="1200" dirty="0"/>
              <a:t>Blood. 2018;132(21):2298-2304</a:t>
            </a:r>
          </a:p>
        </p:txBody>
      </p:sp>
    </p:spTree>
    <p:extLst>
      <p:ext uri="{BB962C8B-B14F-4D97-AF65-F5344CB8AC3E}">
        <p14:creationId xmlns:p14="http://schemas.microsoft.com/office/powerpoint/2010/main" val="127840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C305-031F-B145-B311-E0C060C59152}"/>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D142B549-3C91-7249-B2AC-C37D5CD05962}"/>
              </a:ext>
            </a:extLst>
          </p:cNvPr>
          <p:cNvSpPr>
            <a:spLocks noGrp="1"/>
          </p:cNvSpPr>
          <p:nvPr>
            <p:ph idx="1"/>
          </p:nvPr>
        </p:nvSpPr>
        <p:spPr/>
        <p:txBody>
          <a:bodyPr/>
          <a:lstStyle/>
          <a:p>
            <a:r>
              <a:rPr lang="en-US" altLang="en-US" dirty="0"/>
              <a:t>Sanofi - Honoraria</a:t>
            </a:r>
          </a:p>
          <a:p>
            <a:r>
              <a:rPr lang="en-US" altLang="en-US" dirty="0" err="1"/>
              <a:t>Arjo</a:t>
            </a:r>
            <a:r>
              <a:rPr lang="en-US" altLang="en-US" dirty="0"/>
              <a:t>, Inc. Honoraria </a:t>
            </a:r>
          </a:p>
          <a:p>
            <a:r>
              <a:rPr lang="en-US" altLang="en-US" dirty="0"/>
              <a:t>Recovery Force-Consultant</a:t>
            </a:r>
          </a:p>
          <a:p>
            <a:r>
              <a:rPr lang="en-US" altLang="en-US" dirty="0"/>
              <a:t>Janssen Pharmaceuticals Advisory editorial</a:t>
            </a:r>
          </a:p>
          <a:p>
            <a:pPr marL="0" indent="0">
              <a:buNone/>
            </a:pPr>
            <a:endParaRPr lang="en-US" dirty="0"/>
          </a:p>
        </p:txBody>
      </p:sp>
    </p:spTree>
    <p:extLst>
      <p:ext uri="{BB962C8B-B14F-4D97-AF65-F5344CB8AC3E}">
        <p14:creationId xmlns:p14="http://schemas.microsoft.com/office/powerpoint/2010/main" val="408936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4DE1-685E-AA47-A5E4-7ABE8ABD27E1}"/>
              </a:ext>
            </a:extLst>
          </p:cNvPr>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Elastic Compression Stockings To Prevent Post-thrombotic</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Syndrome In Proximal Deep Venous Thrombosis Patients Without Thrombus Removal</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B64BEB-B85C-C04D-863E-3DB0802023C1}"/>
              </a:ext>
            </a:extLst>
          </p:cNvPr>
          <p:cNvSpPr>
            <a:spLocks noGrp="1"/>
          </p:cNvSpPr>
          <p:nvPr>
            <p:ph idx="1"/>
          </p:nvPr>
        </p:nvSpPr>
        <p:spPr/>
        <p:txBody>
          <a:bodyPr>
            <a:normAutofit fontScale="92500" lnSpcReduction="20000"/>
          </a:bodyPr>
          <a:lstStyle/>
          <a:p>
            <a:r>
              <a:rPr lang="en-US" dirty="0"/>
              <a:t>Study included 232 patients with iliofemoral or femoral-popliteal DVT treated with anticoagulants alone</a:t>
            </a:r>
          </a:p>
          <a:p>
            <a:pPr lvl="1"/>
            <a:r>
              <a:rPr lang="en-US" dirty="0"/>
              <a:t>Patients randomized to stockings vs no stockings and followed for 2 yrs. with the </a:t>
            </a:r>
            <a:r>
              <a:rPr lang="en-US" dirty="0" err="1"/>
              <a:t>Villalta</a:t>
            </a:r>
            <a:r>
              <a:rPr lang="en-US" dirty="0"/>
              <a:t> score, VEINES-QoL, and VEINES-QoL/</a:t>
            </a:r>
            <a:r>
              <a:rPr lang="en-US" dirty="0" err="1"/>
              <a:t>Sym</a:t>
            </a:r>
            <a:r>
              <a:rPr lang="en-US" dirty="0"/>
              <a:t> questionnaire</a:t>
            </a:r>
          </a:p>
          <a:p>
            <a:r>
              <a:rPr lang="en-US" dirty="0"/>
              <a:t>The incidence of PTS was 42.0% in the ECS group and 57.8% in the control group at 24 months using the </a:t>
            </a:r>
            <a:r>
              <a:rPr lang="en-US" dirty="0" err="1"/>
              <a:t>Villalta</a:t>
            </a:r>
            <a:r>
              <a:rPr lang="en-US" dirty="0"/>
              <a:t> score</a:t>
            </a:r>
          </a:p>
          <a:p>
            <a:r>
              <a:rPr lang="en-US" dirty="0"/>
              <a:t>The VEINES-QoL score was 63.7 in the ECS group, which was higher than in the control group (60.6; P &lt; .001</a:t>
            </a:r>
          </a:p>
          <a:p>
            <a:r>
              <a:rPr lang="en-US" dirty="0"/>
              <a:t>VEINES-</a:t>
            </a:r>
            <a:r>
              <a:rPr lang="en-US" dirty="0" err="1"/>
              <a:t>Sym</a:t>
            </a:r>
            <a:r>
              <a:rPr lang="en-US" dirty="0"/>
              <a:t> scores revealed that patients in the ECS group reported better symptom relief than those in the control group (45.8 vs 43.8; P.= 014).</a:t>
            </a:r>
          </a:p>
          <a:p>
            <a:r>
              <a:rPr lang="en-US" dirty="0">
                <a:highlight>
                  <a:srgbClr val="FFFF00"/>
                </a:highlight>
              </a:rPr>
              <a:t>The authors conclude ECS can prevent PTS in patients with IFDVT and femoral popliteal venous thrombosis treated with anticoagulation alone.</a:t>
            </a:r>
            <a:endParaRPr lang="en-US" dirty="0"/>
          </a:p>
          <a:p>
            <a:pPr marL="0"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4FA978BA-74D8-D543-8A0E-1CE3A0F54ED5}"/>
              </a:ext>
            </a:extLst>
          </p:cNvPr>
          <p:cNvSpPr txBox="1"/>
          <p:nvPr/>
        </p:nvSpPr>
        <p:spPr>
          <a:xfrm>
            <a:off x="6898336" y="6400799"/>
            <a:ext cx="4424082"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a:t>Yang, X. et al; https://</a:t>
            </a:r>
            <a:r>
              <a:rPr lang="en-US" sz="1400" dirty="0" err="1"/>
              <a:t>doi.org</a:t>
            </a:r>
            <a:r>
              <a:rPr lang="en-US" sz="1400" dirty="0"/>
              <a:t>/10.1016/j.jvsv.2021.06.023</a:t>
            </a:r>
          </a:p>
        </p:txBody>
      </p:sp>
    </p:spTree>
    <p:extLst>
      <p:ext uri="{BB962C8B-B14F-4D97-AF65-F5344CB8AC3E}">
        <p14:creationId xmlns:p14="http://schemas.microsoft.com/office/powerpoint/2010/main" val="1027438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F89-8D68-42B4-89F6-F26B082BBF82}"/>
              </a:ext>
            </a:extLst>
          </p:cNvPr>
          <p:cNvSpPr>
            <a:spLocks noGrp="1"/>
          </p:cNvSpPr>
          <p:nvPr>
            <p:ph type="title"/>
          </p:nvPr>
        </p:nvSpPr>
        <p:spPr>
          <a:xfrm>
            <a:off x="838200" y="-13246"/>
            <a:ext cx="10515600" cy="1325563"/>
          </a:xfrm>
        </p:spPr>
        <p:txBody>
          <a:bodyPr>
            <a:normAutofit/>
          </a:bodyPr>
          <a:lstStyle/>
          <a:p>
            <a:pPr algn="ctr"/>
            <a:r>
              <a:rPr lang="en-US" sz="5400" b="1" dirty="0">
                <a:solidFill>
                  <a:schemeClr val="accent6">
                    <a:lumMod val="50000"/>
                  </a:schemeClr>
                </a:solidFill>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1FB1036A-FB79-42FF-9C23-F41DE2D4786D}"/>
              </a:ext>
            </a:extLst>
          </p:cNvPr>
          <p:cNvSpPr>
            <a:spLocks noGrp="1"/>
          </p:cNvSpPr>
          <p:nvPr>
            <p:ph idx="1"/>
          </p:nvPr>
        </p:nvSpPr>
        <p:spPr>
          <a:xfrm>
            <a:off x="838200" y="1195008"/>
            <a:ext cx="10515600" cy="5017533"/>
          </a:xfrm>
        </p:spPr>
        <p:txBody>
          <a:bodyPr>
            <a:noAutofit/>
          </a:bodyPr>
          <a:lstStyle/>
          <a:p>
            <a:r>
              <a:rPr lang="en-US" dirty="0"/>
              <a:t>Compression therapy should be used for prevention of Secondary (post-thrombotic) CVD after DVT . </a:t>
            </a:r>
            <a:r>
              <a:rPr lang="en-US" dirty="0">
                <a:solidFill>
                  <a:schemeClr val="accent1">
                    <a:lumMod val="50000"/>
                  </a:schemeClr>
                </a:solidFill>
              </a:rPr>
              <a:t>[Best Practice]</a:t>
            </a:r>
          </a:p>
          <a:p>
            <a:pPr lvl="1"/>
            <a:r>
              <a:rPr lang="en-US" dirty="0">
                <a:solidFill>
                  <a:schemeClr val="accent1">
                    <a:lumMod val="50000"/>
                  </a:schemeClr>
                </a:solidFill>
              </a:rPr>
              <a:t>Modalities include GEC or PECS using pressures tolerated by the patient</a:t>
            </a:r>
          </a:p>
          <a:p>
            <a:pPr lvl="1"/>
            <a:r>
              <a:rPr lang="en-US" dirty="0">
                <a:solidFill>
                  <a:schemeClr val="accent1">
                    <a:lumMod val="50000"/>
                  </a:schemeClr>
                </a:solidFill>
              </a:rPr>
              <a:t>Carefully stocking fitting, application and removal techniques imperative for proper compliance</a:t>
            </a:r>
          </a:p>
          <a:p>
            <a:pPr lvl="1"/>
            <a:r>
              <a:rPr lang="en-US" dirty="0">
                <a:solidFill>
                  <a:schemeClr val="accent1">
                    <a:lumMod val="50000"/>
                  </a:schemeClr>
                </a:solidFill>
              </a:rPr>
              <a:t>Velcro compression valuable for those unable to wear stockings</a:t>
            </a:r>
          </a:p>
          <a:p>
            <a:pPr lvl="1"/>
            <a:r>
              <a:rPr lang="en-US" dirty="0">
                <a:solidFill>
                  <a:schemeClr val="accent1">
                    <a:lumMod val="50000"/>
                  </a:schemeClr>
                </a:solidFill>
                <a:highlight>
                  <a:srgbClr val="FFFF00"/>
                </a:highlight>
              </a:rPr>
              <a:t>Immediate compression to control the pain, swelling, and discomfort associated with symptomatic DVT is a necessity to prevent chronic changes</a:t>
            </a:r>
          </a:p>
          <a:p>
            <a:pPr lvl="1"/>
            <a:r>
              <a:rPr lang="en-US" dirty="0"/>
              <a:t>Compression therapy should be used for treatment of C 3-6, CVD of any etiology (Ep, </a:t>
            </a:r>
            <a:r>
              <a:rPr lang="en-US" dirty="0" err="1"/>
              <a:t>Esi</a:t>
            </a:r>
            <a:r>
              <a:rPr lang="en-US" dirty="0"/>
              <a:t>, Ese, and their combinations).</a:t>
            </a:r>
            <a:r>
              <a:rPr lang="en-US" dirty="0">
                <a:solidFill>
                  <a:schemeClr val="accent1">
                    <a:lumMod val="50000"/>
                  </a:schemeClr>
                </a:solidFill>
              </a:rPr>
              <a:t> [Level of evidence A-B]</a:t>
            </a:r>
          </a:p>
          <a:p>
            <a:pPr lvl="1"/>
            <a:r>
              <a:rPr lang="en-US" dirty="0"/>
              <a:t>There is urgent need for RCTs that use:</a:t>
            </a:r>
          </a:p>
          <a:p>
            <a:pPr lvl="2"/>
            <a:r>
              <a:rPr lang="en-US" dirty="0"/>
              <a:t>Appropriate definitions (CEAP), Appropriate severity measures (VCSS, QOL), Appropriate follow-up time (≥ 5 years), Appropriate outcome measures (including DUS)</a:t>
            </a:r>
          </a:p>
        </p:txBody>
      </p:sp>
      <p:sp>
        <p:nvSpPr>
          <p:cNvPr id="4" name="TextBox 3">
            <a:extLst>
              <a:ext uri="{FF2B5EF4-FFF2-40B4-BE49-F238E27FC236}">
                <a16:creationId xmlns:a16="http://schemas.microsoft.com/office/drawing/2014/main" id="{5FD01370-B5D3-A54B-81EF-7DBF1F3704C9}"/>
              </a:ext>
            </a:extLst>
          </p:cNvPr>
          <p:cNvSpPr txBox="1"/>
          <p:nvPr/>
        </p:nvSpPr>
        <p:spPr>
          <a:xfrm>
            <a:off x="7644795" y="63932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19110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affes on a path&#10;&#10;Description automatically generated with medium confidence">
            <a:extLst>
              <a:ext uri="{FF2B5EF4-FFF2-40B4-BE49-F238E27FC236}">
                <a16:creationId xmlns:a16="http://schemas.microsoft.com/office/drawing/2014/main" id="{28535A20-E058-6246-925A-AE57379D4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0" y="38100"/>
            <a:ext cx="12050406" cy="6819900"/>
          </a:xfrm>
          <a:prstGeom prst="rect">
            <a:avLst/>
          </a:prstGeom>
        </p:spPr>
      </p:pic>
      <p:sp>
        <p:nvSpPr>
          <p:cNvPr id="7" name="TextBox 6">
            <a:extLst>
              <a:ext uri="{FF2B5EF4-FFF2-40B4-BE49-F238E27FC236}">
                <a16:creationId xmlns:a16="http://schemas.microsoft.com/office/drawing/2014/main" id="{EC7B4F84-523E-6A4B-AF76-2CEDC5F63B4B}"/>
              </a:ext>
            </a:extLst>
          </p:cNvPr>
          <p:cNvSpPr txBox="1"/>
          <p:nvPr/>
        </p:nvSpPr>
        <p:spPr>
          <a:xfrm>
            <a:off x="4038600" y="6172201"/>
            <a:ext cx="4572000" cy="584775"/>
          </a:xfrm>
          <a:prstGeom prst="rect">
            <a:avLst/>
          </a:prstGeom>
          <a:noFill/>
        </p:spPr>
        <p:txBody>
          <a:bodyPr wrap="square" rtlCol="0">
            <a:spAutoFit/>
          </a:bodyPr>
          <a:lstStyle/>
          <a:p>
            <a:r>
              <a:rPr lang="en-US" sz="3200" b="1" dirty="0">
                <a:latin typeface="Adobe Hebrew" panose="02040503050201020203" pitchFamily="18" charset="-79"/>
                <a:cs typeface="Adobe Hebrew" panose="02040503050201020203" pitchFamily="18" charset="-79"/>
              </a:rPr>
              <a:t>Thanks for watching</a:t>
            </a:r>
          </a:p>
        </p:txBody>
      </p:sp>
      <p:pic>
        <p:nvPicPr>
          <p:cNvPr id="4" name="Picture 3" descr="Graphical user interface, application&#10;&#10;Description automatically generated">
            <a:extLst>
              <a:ext uri="{FF2B5EF4-FFF2-40B4-BE49-F238E27FC236}">
                <a16:creationId xmlns:a16="http://schemas.microsoft.com/office/drawing/2014/main" id="{62EE2421-6E94-8347-94C8-09C5AB076595}"/>
              </a:ext>
            </a:extLst>
          </p:cNvPr>
          <p:cNvPicPr>
            <a:picLocks noChangeAspect="1"/>
          </p:cNvPicPr>
          <p:nvPr/>
        </p:nvPicPr>
        <p:blipFill>
          <a:blip r:embed="rId3"/>
          <a:stretch>
            <a:fillRect/>
          </a:stretch>
        </p:blipFill>
        <p:spPr>
          <a:xfrm>
            <a:off x="7381120" y="152400"/>
            <a:ext cx="2738494" cy="183660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Meta-analyses </a:t>
            </a:r>
          </a:p>
        </p:txBody>
      </p:sp>
      <p:pic>
        <p:nvPicPr>
          <p:cNvPr id="10" name="Picture 9"/>
          <p:cNvPicPr>
            <a:picLocks noChangeAspect="1"/>
          </p:cNvPicPr>
          <p:nvPr/>
        </p:nvPicPr>
        <p:blipFill rotWithShape="1">
          <a:blip r:embed="rId2"/>
          <a:srcRect l="1038" t="47895" r="2741" b="14907"/>
          <a:stretch/>
        </p:blipFill>
        <p:spPr>
          <a:xfrm>
            <a:off x="198032" y="1612900"/>
            <a:ext cx="9363076" cy="2400528"/>
          </a:xfrm>
          <a:prstGeom prst="rect">
            <a:avLst/>
          </a:prstGeom>
        </p:spPr>
      </p:pic>
      <p:sp>
        <p:nvSpPr>
          <p:cNvPr id="11" name="Rectangle 10"/>
          <p:cNvSpPr/>
          <p:nvPr/>
        </p:nvSpPr>
        <p:spPr>
          <a:xfrm>
            <a:off x="9233912" y="6394720"/>
            <a:ext cx="1191352" cy="276999"/>
          </a:xfrm>
          <a:prstGeom prst="rect">
            <a:avLst/>
          </a:prstGeom>
        </p:spPr>
        <p:txBody>
          <a:bodyPr wrap="none">
            <a:spAutoFit/>
          </a:bodyPr>
          <a:lstStyle/>
          <a:p>
            <a:pPr algn="r"/>
            <a:r>
              <a:rPr lang="en-US" sz="1200" dirty="0"/>
              <a:t>R </a:t>
            </a:r>
            <a:r>
              <a:rPr lang="en-US" sz="1200" dirty="0" err="1"/>
              <a:t>Subbiah</a:t>
            </a:r>
            <a:r>
              <a:rPr lang="en-US" sz="1200" dirty="0"/>
              <a:t> 2016,</a:t>
            </a:r>
            <a:endParaRPr lang="en-US" sz="1200" dirty="0">
              <a:latin typeface="Shaker2Lancet-Regular"/>
            </a:endParaRPr>
          </a:p>
        </p:txBody>
      </p:sp>
      <p:sp>
        <p:nvSpPr>
          <p:cNvPr id="4" name="Oval 3"/>
          <p:cNvSpPr/>
          <p:nvPr/>
        </p:nvSpPr>
        <p:spPr>
          <a:xfrm>
            <a:off x="6375400" y="1612900"/>
            <a:ext cx="469900" cy="3683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B475BB-1507-C94A-A114-385E638170DB}"/>
              </a:ext>
            </a:extLst>
          </p:cNvPr>
          <p:cNvSpPr txBox="1"/>
          <p:nvPr/>
        </p:nvSpPr>
        <p:spPr>
          <a:xfrm>
            <a:off x="958246" y="6376331"/>
            <a:ext cx="2661254" cy="2616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100" b="1" dirty="0"/>
              <a:t>Courtesy </a:t>
            </a:r>
            <a:r>
              <a:rPr lang="en-US" sz="1100" b="1" dirty="0" err="1"/>
              <a:t>Fedor</a:t>
            </a:r>
            <a:r>
              <a:rPr lang="en-US" sz="1100" b="1" dirty="0"/>
              <a:t> Lurie, MD, PhD, RPVI, RVT</a:t>
            </a:r>
          </a:p>
        </p:txBody>
      </p:sp>
      <p:sp>
        <p:nvSpPr>
          <p:cNvPr id="3" name="TextBox 2">
            <a:extLst>
              <a:ext uri="{FF2B5EF4-FFF2-40B4-BE49-F238E27FC236}">
                <a16:creationId xmlns:a16="http://schemas.microsoft.com/office/drawing/2014/main" id="{1A3C043B-5B2B-0D44-A4D2-6B95B7D88207}"/>
              </a:ext>
            </a:extLst>
          </p:cNvPr>
          <p:cNvSpPr txBox="1"/>
          <p:nvPr/>
        </p:nvSpPr>
        <p:spPr>
          <a:xfrm>
            <a:off x="1555529" y="4506322"/>
            <a:ext cx="8362929" cy="5232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DOES THE SOX TRIAL REPRESENT A GAME CHANGER!!</a:t>
            </a:r>
          </a:p>
        </p:txBody>
      </p:sp>
      <p:sp>
        <p:nvSpPr>
          <p:cNvPr id="5" name="Down Arrow 4">
            <a:extLst>
              <a:ext uri="{FF2B5EF4-FFF2-40B4-BE49-F238E27FC236}">
                <a16:creationId xmlns:a16="http://schemas.microsoft.com/office/drawing/2014/main" id="{1DDA9164-B077-D243-B02F-CCBCCB2B9787}"/>
              </a:ext>
            </a:extLst>
          </p:cNvPr>
          <p:cNvSpPr/>
          <p:nvPr/>
        </p:nvSpPr>
        <p:spPr>
          <a:xfrm>
            <a:off x="6375400" y="199697"/>
            <a:ext cx="550917" cy="13032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9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B11191BC-E56C-B545-A329-44E9AA97889C}"/>
              </a:ext>
            </a:extLst>
          </p:cNvPr>
          <p:cNvPicPr>
            <a:picLocks noChangeAspect="1"/>
          </p:cNvPicPr>
          <p:nvPr/>
        </p:nvPicPr>
        <p:blipFill>
          <a:blip r:embed="rId2"/>
          <a:stretch>
            <a:fillRect/>
          </a:stretch>
        </p:blipFill>
        <p:spPr>
          <a:xfrm>
            <a:off x="2102069" y="243758"/>
            <a:ext cx="7987862" cy="6370484"/>
          </a:xfrm>
          <a:prstGeom prst="rect">
            <a:avLst/>
          </a:prstGeom>
        </p:spPr>
      </p:pic>
      <p:sp>
        <p:nvSpPr>
          <p:cNvPr id="8" name="Left Arrow 7">
            <a:extLst>
              <a:ext uri="{FF2B5EF4-FFF2-40B4-BE49-F238E27FC236}">
                <a16:creationId xmlns:a16="http://schemas.microsoft.com/office/drawing/2014/main" id="{C48818C2-1EB2-D84B-9D37-4230CBC1ECBC}"/>
              </a:ext>
            </a:extLst>
          </p:cNvPr>
          <p:cNvSpPr/>
          <p:nvPr/>
        </p:nvSpPr>
        <p:spPr>
          <a:xfrm>
            <a:off x="10089931" y="5328745"/>
            <a:ext cx="1566041" cy="48347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138B7787-C00F-C146-90EA-6267B45C728A}"/>
              </a:ext>
            </a:extLst>
          </p:cNvPr>
          <p:cNvSpPr/>
          <p:nvPr/>
        </p:nvSpPr>
        <p:spPr>
          <a:xfrm rot="10800000">
            <a:off x="289071" y="6143294"/>
            <a:ext cx="1566041" cy="48347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196E80-D359-444D-9F03-F660A0B376A3}"/>
              </a:ext>
            </a:extLst>
          </p:cNvPr>
          <p:cNvSpPr/>
          <p:nvPr/>
        </p:nvSpPr>
        <p:spPr>
          <a:xfrm>
            <a:off x="9219558" y="6513047"/>
            <a:ext cx="2544286" cy="253916"/>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a:spAutoFit/>
          </a:bodyPr>
          <a:lstStyle/>
          <a:p>
            <a:r>
              <a:rPr lang="en-US" sz="1050" dirty="0"/>
              <a:t>Kahn, SR et al: lancet;</a:t>
            </a:r>
            <a:r>
              <a:rPr lang="en-US" sz="1050" b="1" dirty="0"/>
              <a:t>( 383): 880-888  2014</a:t>
            </a:r>
            <a:endParaRPr lang="en-US" sz="1050" dirty="0"/>
          </a:p>
        </p:txBody>
      </p:sp>
    </p:spTree>
    <p:extLst>
      <p:ext uri="{BB962C8B-B14F-4D97-AF65-F5344CB8AC3E}">
        <p14:creationId xmlns:p14="http://schemas.microsoft.com/office/powerpoint/2010/main" val="2691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4871850" cy="6752656"/>
            <a:chOff x="-16565" y="0"/>
            <a:chExt cx="4792185"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5" y="0"/>
              <a:ext cx="4792185" cy="685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7" y="1057275"/>
              <a:ext cx="182411" cy="175591"/>
            </a:xfrm>
            <a:prstGeom prst="rect">
              <a:avLst/>
            </a:prstGeom>
          </p:spPr>
        </p:pic>
      </p:grpSp>
      <p:sp>
        <p:nvSpPr>
          <p:cNvPr id="4" name="Rectangle 3"/>
          <p:cNvSpPr/>
          <p:nvPr/>
        </p:nvSpPr>
        <p:spPr>
          <a:xfrm>
            <a:off x="4965700" y="2857500"/>
            <a:ext cx="7216774" cy="3416320"/>
          </a:xfrm>
          <a:prstGeom prst="rect">
            <a:avLst/>
          </a:prstGeom>
        </p:spPr>
        <p:txBody>
          <a:bodyPr wrap="square">
            <a:spAutoFit/>
          </a:bodyPr>
          <a:lstStyle/>
          <a:p>
            <a:r>
              <a:rPr lang="en-US" sz="2400" dirty="0"/>
              <a:t>18. In patients with acute </a:t>
            </a:r>
            <a:r>
              <a:rPr lang="en-US" sz="2400" dirty="0" err="1"/>
              <a:t>DVT</a:t>
            </a:r>
            <a:r>
              <a:rPr lang="en-US" sz="2400" dirty="0"/>
              <a:t> of the leg, we </a:t>
            </a:r>
            <a:r>
              <a:rPr lang="en-US" sz="2400" b="1" u="sng" dirty="0"/>
              <a:t>suggest not using </a:t>
            </a:r>
            <a:r>
              <a:rPr lang="en-US" sz="2400" dirty="0"/>
              <a:t>compression stockings </a:t>
            </a:r>
            <a:r>
              <a:rPr lang="en-US" sz="2400" u="sng" dirty="0"/>
              <a:t>routinely to prevent </a:t>
            </a:r>
            <a:r>
              <a:rPr lang="en-US" sz="2400" u="sng" dirty="0" err="1"/>
              <a:t>PTS</a:t>
            </a:r>
            <a:r>
              <a:rPr lang="en-US" sz="2400" u="sng" dirty="0"/>
              <a:t> </a:t>
            </a:r>
            <a:r>
              <a:rPr lang="en-US" sz="2400" dirty="0"/>
              <a:t>(Grade 2B).</a:t>
            </a:r>
          </a:p>
          <a:p>
            <a:endParaRPr lang="en-US" sz="2400" dirty="0"/>
          </a:p>
          <a:p>
            <a:r>
              <a:rPr lang="en-US" sz="2400" dirty="0"/>
              <a:t>Remarks: This recommendation focuses on prevention of the chronic complication of </a:t>
            </a:r>
            <a:r>
              <a:rPr lang="en-US" sz="2400" dirty="0" err="1"/>
              <a:t>PTS</a:t>
            </a:r>
            <a:r>
              <a:rPr lang="en-US" sz="2400" dirty="0"/>
              <a:t> and not on the treatment of symptoms. </a:t>
            </a:r>
            <a:r>
              <a:rPr lang="en-US" sz="2400" u="sng" dirty="0"/>
              <a:t>For patients with acute or chronic symptoms, a trial of graduated compression stockings is often justified.</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6492" y="0"/>
            <a:ext cx="2265982" cy="274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1446EBDD-9C17-A041-8748-12975A43C2DB}"/>
              </a:ext>
            </a:extLst>
          </p:cNvPr>
          <p:cNvSpPr txBox="1"/>
          <p:nvPr/>
        </p:nvSpPr>
        <p:spPr>
          <a:xfrm>
            <a:off x="7644795" y="63932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pic>
        <p:nvPicPr>
          <p:cNvPr id="3" name="Picture 2">
            <a:extLst>
              <a:ext uri="{FF2B5EF4-FFF2-40B4-BE49-F238E27FC236}">
                <a16:creationId xmlns:a16="http://schemas.microsoft.com/office/drawing/2014/main" id="{9F7D8F8B-94BC-5D4D-ACFD-7C133C3A3FDA}"/>
              </a:ext>
            </a:extLst>
          </p:cNvPr>
          <p:cNvPicPr>
            <a:picLocks noChangeAspect="1"/>
          </p:cNvPicPr>
          <p:nvPr/>
        </p:nvPicPr>
        <p:blipFill>
          <a:blip r:embed="rId5"/>
          <a:stretch>
            <a:fillRect/>
          </a:stretch>
        </p:blipFill>
        <p:spPr>
          <a:xfrm rot="19943662">
            <a:off x="-119878" y="3100552"/>
            <a:ext cx="12431756" cy="656896"/>
          </a:xfrm>
          <a:prstGeom prst="rect">
            <a:avLst/>
          </a:prstGeom>
        </p:spPr>
        <p:style>
          <a:lnRef idx="1">
            <a:schemeClr val="dk1"/>
          </a:lnRef>
          <a:fillRef idx="3">
            <a:schemeClr val="dk1"/>
          </a:fillRef>
          <a:effectRef idx="2">
            <a:schemeClr val="dk1"/>
          </a:effectRef>
          <a:fontRef idx="minor">
            <a:schemeClr val="lt1"/>
          </a:fontRef>
        </p:style>
      </p:pic>
      <p:sp>
        <p:nvSpPr>
          <p:cNvPr id="2" name="TextBox 1">
            <a:extLst>
              <a:ext uri="{FF2B5EF4-FFF2-40B4-BE49-F238E27FC236}">
                <a16:creationId xmlns:a16="http://schemas.microsoft.com/office/drawing/2014/main" id="{040FBFCF-962A-D145-A458-09144332643F}"/>
              </a:ext>
            </a:extLst>
          </p:cNvPr>
          <p:cNvSpPr txBox="1"/>
          <p:nvPr/>
        </p:nvSpPr>
        <p:spPr>
          <a:xfrm>
            <a:off x="1946666" y="0"/>
            <a:ext cx="7355541"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Has everyone forgotten the landmark data from Hugo </a:t>
            </a:r>
            <a:r>
              <a:rPr lang="en-US" dirty="0" err="1"/>
              <a:t>Partsch</a:t>
            </a:r>
            <a:r>
              <a:rPr lang="en-US" dirty="0"/>
              <a:t> MORE than 20 years ago demonstrating the benefits of early ambulation with appropriate compression following acute DVT</a:t>
            </a:r>
          </a:p>
        </p:txBody>
      </p:sp>
    </p:spTree>
    <p:extLst>
      <p:ext uri="{BB962C8B-B14F-4D97-AF65-F5344CB8AC3E}">
        <p14:creationId xmlns:p14="http://schemas.microsoft.com/office/powerpoint/2010/main" val="23106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Compression Stockings To Prevent Post-thrombotic</a:t>
            </a:r>
            <a:br>
              <a:rPr lang="en-US" sz="3200" b="1" dirty="0"/>
            </a:br>
            <a:r>
              <a:rPr lang="en-US" sz="3200" b="1" dirty="0"/>
              <a:t>Syndrome: The SOX Trial</a:t>
            </a:r>
            <a:endParaRPr lang="en-US" sz="3200" dirty="0"/>
          </a:p>
        </p:txBody>
      </p:sp>
      <p:sp>
        <p:nvSpPr>
          <p:cNvPr id="4" name="TextBox 3"/>
          <p:cNvSpPr txBox="1"/>
          <p:nvPr/>
        </p:nvSpPr>
        <p:spPr>
          <a:xfrm>
            <a:off x="3952875" y="6332538"/>
            <a:ext cx="519112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err="1"/>
              <a:t>Lavropoulos</a:t>
            </a:r>
            <a:r>
              <a:rPr lang="en-US" dirty="0"/>
              <a:t>, N. et al: lancet;</a:t>
            </a:r>
            <a:r>
              <a:rPr lang="en-US" b="1" dirty="0"/>
              <a:t>( 383): 130, July 12,2014</a:t>
            </a:r>
            <a:endParaRPr lang="en-US" dirty="0"/>
          </a:p>
        </p:txBody>
      </p:sp>
      <p:sp>
        <p:nvSpPr>
          <p:cNvPr id="6" name="TextBox 5"/>
          <p:cNvSpPr txBox="1"/>
          <p:nvPr/>
        </p:nvSpPr>
        <p:spPr>
          <a:xfrm>
            <a:off x="4318000" y="2016125"/>
            <a:ext cx="58928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2124075" y="1732199"/>
            <a:ext cx="8229600" cy="4525963"/>
          </a:xfrm>
        </p:spPr>
        <p:txBody>
          <a:bodyPr>
            <a:normAutofit fontScale="92500" lnSpcReduction="10000"/>
          </a:bodyPr>
          <a:lstStyle/>
          <a:p>
            <a:r>
              <a:rPr lang="en-US" dirty="0"/>
              <a:t>Compliance after 2 years was low, with only 55.6% of patients using compression stockings for 3 or more days per week.</a:t>
            </a:r>
          </a:p>
          <a:p>
            <a:pPr lvl="1"/>
            <a:r>
              <a:rPr lang="en-US" sz="2000" dirty="0"/>
              <a:t>Half of the patients swearing stockings half of the time is not an adequate test</a:t>
            </a:r>
          </a:p>
          <a:p>
            <a:pPr lvl="1"/>
            <a:r>
              <a:rPr lang="en-US" sz="2000" dirty="0"/>
              <a:t>Patients did not keep a daily dairy and the authors relied on their “</a:t>
            </a:r>
            <a:r>
              <a:rPr lang="en-US" sz="2000" dirty="0" err="1"/>
              <a:t>quesstimate</a:t>
            </a:r>
            <a:r>
              <a:rPr lang="en-US" sz="2000" dirty="0"/>
              <a:t>” as how often the stockings were used</a:t>
            </a:r>
          </a:p>
          <a:p>
            <a:pPr lvl="1"/>
            <a:r>
              <a:rPr lang="en-US" sz="2000" dirty="0">
                <a:highlight>
                  <a:srgbClr val="FFFF00"/>
                </a:highlight>
              </a:rPr>
              <a:t>Those of us seeing thousands of DVT patients notice marked improvement in signs and symptoms once appropriate stockings are worn especially within the first few weeks (Remember the </a:t>
            </a:r>
            <a:r>
              <a:rPr lang="en-US" sz="2000" dirty="0" err="1">
                <a:highlight>
                  <a:srgbClr val="FFFF00"/>
                </a:highlight>
              </a:rPr>
              <a:t>Partsch</a:t>
            </a:r>
            <a:r>
              <a:rPr lang="en-US" sz="2000" dirty="0">
                <a:highlight>
                  <a:srgbClr val="FFFF00"/>
                </a:highlight>
              </a:rPr>
              <a:t> data)</a:t>
            </a:r>
          </a:p>
          <a:p>
            <a:pPr lvl="1"/>
            <a:r>
              <a:rPr lang="en-US" sz="2000" dirty="0"/>
              <a:t>It is a great disservice to these patients to suggest that they do not need to wear the hose—in fact when patients are not compliant their symptoms and signs reappear. We face these non-compliant issues in our clinic  DAILY</a:t>
            </a:r>
          </a:p>
          <a:p>
            <a:pPr lvl="1"/>
            <a:r>
              <a:rPr lang="en-US" sz="2000" dirty="0"/>
              <a:t>Patients with more severe PTS need flat-knit stockings, higher pressure stockings, or </a:t>
            </a:r>
            <a:r>
              <a:rPr lang="en-US" sz="2000" dirty="0" err="1"/>
              <a:t>velcro</a:t>
            </a:r>
            <a:r>
              <a:rPr lang="en-US" sz="2000" dirty="0"/>
              <a:t> devices. </a:t>
            </a:r>
          </a:p>
        </p:txBody>
      </p:sp>
    </p:spTree>
    <p:extLst>
      <p:ext uri="{BB962C8B-B14F-4D97-AF65-F5344CB8AC3E}">
        <p14:creationId xmlns:p14="http://schemas.microsoft.com/office/powerpoint/2010/main" val="4416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Compression Stockings To Prevent Post-thrombotic</a:t>
            </a:r>
            <a:br>
              <a:rPr lang="en-US" sz="3200" b="1" dirty="0"/>
            </a:br>
            <a:r>
              <a:rPr lang="en-US" sz="3200" b="1" dirty="0"/>
              <a:t>Syndrome: The SOX Trial</a:t>
            </a:r>
            <a:endParaRPr lang="en-US" sz="3200" dirty="0"/>
          </a:p>
        </p:txBody>
      </p:sp>
      <p:sp>
        <p:nvSpPr>
          <p:cNvPr id="4" name="TextBox 3"/>
          <p:cNvSpPr txBox="1"/>
          <p:nvPr/>
        </p:nvSpPr>
        <p:spPr>
          <a:xfrm>
            <a:off x="3952875" y="6332538"/>
            <a:ext cx="519112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err="1"/>
              <a:t>Lavropoulos</a:t>
            </a:r>
            <a:r>
              <a:rPr lang="en-US" dirty="0"/>
              <a:t>, N. et al: lancet;</a:t>
            </a:r>
            <a:r>
              <a:rPr lang="en-US" b="1" dirty="0"/>
              <a:t>( 383): 130, July 12,2014</a:t>
            </a:r>
            <a:endParaRPr lang="en-US" dirty="0"/>
          </a:p>
        </p:txBody>
      </p:sp>
      <p:sp>
        <p:nvSpPr>
          <p:cNvPr id="6" name="TextBox 5"/>
          <p:cNvSpPr txBox="1"/>
          <p:nvPr/>
        </p:nvSpPr>
        <p:spPr>
          <a:xfrm>
            <a:off x="4318000" y="2016125"/>
            <a:ext cx="58928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2124075" y="1732199"/>
            <a:ext cx="8229600" cy="4525963"/>
          </a:xfrm>
        </p:spPr>
        <p:txBody>
          <a:bodyPr>
            <a:normAutofit/>
          </a:bodyPr>
          <a:lstStyle/>
          <a:p>
            <a:pPr lvl="1"/>
            <a:r>
              <a:rPr lang="en-US" dirty="0"/>
              <a:t>Critical measurements of the leg circumference both initially and subsequently in both groups are missing.</a:t>
            </a:r>
          </a:p>
          <a:p>
            <a:pPr lvl="1"/>
            <a:r>
              <a:rPr lang="en-US" dirty="0"/>
              <a:t>The Ginsberg criteria and the </a:t>
            </a:r>
            <a:r>
              <a:rPr lang="en-US" dirty="0" err="1"/>
              <a:t>Villalta</a:t>
            </a:r>
            <a:r>
              <a:rPr lang="en-US" dirty="0"/>
              <a:t> score do not at all quantitative edema since it is left to the discretion of the observer.</a:t>
            </a:r>
          </a:p>
          <a:p>
            <a:pPr lvl="1"/>
            <a:r>
              <a:rPr lang="en-US" dirty="0"/>
              <a:t>Relying on the patient's word is a very weak index of compliance. Clinical experience would indicate that patients exaggerate their use of compression therapy.</a:t>
            </a:r>
          </a:p>
          <a:p>
            <a:pPr lvl="1"/>
            <a:r>
              <a:rPr lang="en-US" dirty="0"/>
              <a:t>Since only half of the patient’s volunteer compliance at two years one might say that that represents a fatal flaw </a:t>
            </a:r>
          </a:p>
          <a:p>
            <a:endParaRPr lang="en-US" dirty="0"/>
          </a:p>
        </p:txBody>
      </p:sp>
    </p:spTree>
    <p:extLst>
      <p:ext uri="{BB962C8B-B14F-4D97-AF65-F5344CB8AC3E}">
        <p14:creationId xmlns:p14="http://schemas.microsoft.com/office/powerpoint/2010/main" val="32425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455"/>
            <a:ext cx="10515600" cy="1325563"/>
          </a:xfrm>
        </p:spPr>
        <p:txBody>
          <a:bodyPr>
            <a:normAutofit/>
          </a:bodyPr>
          <a:lstStyle/>
          <a:p>
            <a:pPr algn="ctr"/>
            <a:r>
              <a:rPr lang="en-US" sz="3200" b="1" dirty="0"/>
              <a:t>Compression Stockings To Prevent Post-thrombotic</a:t>
            </a:r>
            <a:br>
              <a:rPr lang="en-US" sz="3200" b="1" dirty="0"/>
            </a:br>
            <a:r>
              <a:rPr lang="en-US" sz="3200" b="1" dirty="0"/>
              <a:t>Syndrome: The SOX Trial</a:t>
            </a:r>
          </a:p>
        </p:txBody>
      </p:sp>
      <p:sp>
        <p:nvSpPr>
          <p:cNvPr id="6" name="TextBox 5"/>
          <p:cNvSpPr txBox="1"/>
          <p:nvPr/>
        </p:nvSpPr>
        <p:spPr>
          <a:xfrm>
            <a:off x="4318000" y="2016125"/>
            <a:ext cx="58928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2124075" y="1479950"/>
            <a:ext cx="8229600" cy="4525963"/>
          </a:xfrm>
        </p:spPr>
        <p:txBody>
          <a:bodyPr>
            <a:normAutofit fontScale="85000" lnSpcReduction="20000"/>
          </a:bodyPr>
          <a:lstStyle/>
          <a:p>
            <a:pPr marL="0" indent="0" algn="ctr">
              <a:buNone/>
            </a:pPr>
            <a:r>
              <a:rPr lang="en-US" dirty="0"/>
              <a:t>I have been wearing hose and teaching compression for 40 years and I cannot imagine not being able to tell whether I was wearing a no compression stocking verses an appropriate therapeutic compression garment </a:t>
            </a:r>
          </a:p>
          <a:p>
            <a:r>
              <a:rPr lang="en-US" sz="2400" dirty="0">
                <a:highlight>
                  <a:srgbClr val="FFFF00"/>
                </a:highlight>
              </a:rPr>
              <a:t>In the active ECS group, </a:t>
            </a:r>
            <a:r>
              <a:rPr lang="en-US" b="1" dirty="0">
                <a:highlight>
                  <a:srgbClr val="FFFF00"/>
                </a:highlight>
              </a:rPr>
              <a:t>202 (59%) of 345 patients</a:t>
            </a:r>
            <a:r>
              <a:rPr lang="en-US" sz="2400" dirty="0">
                <a:highlight>
                  <a:srgbClr val="FFFF00"/>
                </a:highlight>
              </a:rPr>
              <a:t>, 300 (76%) of 394 research nurses, and 334 (87%) of 382 site investigators provided either a wrong guess or answered “uncertain” about whether patients were wearing active or placebo stockings, suggesting that they remained unaware of treatment allocation</a:t>
            </a:r>
          </a:p>
          <a:p>
            <a:pPr marL="0" indent="0" algn="ctr">
              <a:buNone/>
            </a:pPr>
            <a:r>
              <a:rPr lang="en-US" sz="2400" b="1" dirty="0"/>
              <a:t>HOW IS THAT POSSIBLE??</a:t>
            </a:r>
          </a:p>
          <a:p>
            <a:r>
              <a:rPr lang="en-US" sz="2400" dirty="0" err="1"/>
              <a:t>Fedor</a:t>
            </a:r>
            <a:r>
              <a:rPr lang="en-US" sz="2400" dirty="0"/>
              <a:t> Lurie reminded  us of the work of </a:t>
            </a:r>
            <a:r>
              <a:rPr lang="en-US" sz="2400" dirty="0" err="1"/>
              <a:t>Partsch</a:t>
            </a:r>
            <a:r>
              <a:rPr lang="en-US" sz="2400" dirty="0"/>
              <a:t> &amp; </a:t>
            </a:r>
            <a:r>
              <a:rPr lang="en-US" sz="2400" dirty="0" err="1"/>
              <a:t>Mosti</a:t>
            </a:r>
            <a:r>
              <a:rPr lang="en-US" sz="2400" dirty="0"/>
              <a:t> that provides one possible explanation for  this apparent paradox</a:t>
            </a:r>
          </a:p>
          <a:p>
            <a:pPr lvl="1"/>
            <a:r>
              <a:rPr lang="en-US" sz="2200" dirty="0">
                <a:latin typeface="Times New Roman" panose="02020603050405020304" pitchFamily="18" charset="0"/>
                <a:cs typeface="Times New Roman" panose="02020603050405020304" pitchFamily="18" charset="0"/>
              </a:rPr>
              <a:t>Progressive external compression stockings(PECS) where the pressure at the ankle in lower than the pressure over the calf have been shown to be more effective than graduated compression stockings (GCS)</a:t>
            </a:r>
          </a:p>
          <a:p>
            <a:pPr lvl="1"/>
            <a:r>
              <a:rPr lang="en-US" sz="2200" dirty="0">
                <a:latin typeface="Times New Roman" panose="02020603050405020304" pitchFamily="18" charset="0"/>
                <a:cs typeface="Times New Roman" panose="02020603050405020304" pitchFamily="18" charset="0"/>
              </a:rPr>
              <a:t>Low pressure PECS have shown equal efficacy compared to high pressure GCS to reduce swelling and provide symptomatic relief</a:t>
            </a:r>
          </a:p>
        </p:txBody>
      </p:sp>
    </p:spTree>
    <p:extLst>
      <p:ext uri="{BB962C8B-B14F-4D97-AF65-F5344CB8AC3E}">
        <p14:creationId xmlns:p14="http://schemas.microsoft.com/office/powerpoint/2010/main" val="24665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2967"/>
          <a:stretch/>
        </p:blipFill>
        <p:spPr>
          <a:xfrm>
            <a:off x="0" y="1307727"/>
            <a:ext cx="11722897" cy="2299718"/>
          </a:xfrm>
          <a:prstGeom prst="rect">
            <a:avLst/>
          </a:prstGeom>
        </p:spPr>
      </p:pic>
      <p:cxnSp>
        <p:nvCxnSpPr>
          <p:cNvPr id="14" name="Straight Connector 13"/>
          <p:cNvCxnSpPr>
            <a:cxnSpLocks/>
          </p:cNvCxnSpPr>
          <p:nvPr/>
        </p:nvCxnSpPr>
        <p:spPr>
          <a:xfrm>
            <a:off x="8093129" y="3354404"/>
            <a:ext cx="2963893"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30798" y="3627136"/>
            <a:ext cx="1229360" cy="1016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1" y="4105426"/>
            <a:ext cx="2485226" cy="265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a:extLst>
              <a:ext uri="{FF2B5EF4-FFF2-40B4-BE49-F238E27FC236}">
                <a16:creationId xmlns:a16="http://schemas.microsoft.com/office/drawing/2014/main" id="{8150A937-0A5A-43CA-87C8-6AE93C54C03C}"/>
              </a:ext>
            </a:extLst>
          </p:cNvPr>
          <p:cNvSpPr>
            <a:spLocks noGrp="1"/>
          </p:cNvSpPr>
          <p:nvPr>
            <p:ph type="title"/>
          </p:nvPr>
        </p:nvSpPr>
        <p:spPr>
          <a:xfrm>
            <a:off x="845478" y="262200"/>
            <a:ext cx="10515600" cy="787299"/>
          </a:xfrm>
        </p:spPr>
        <p:txBody>
          <a:bodyPr/>
          <a:lstStyle/>
          <a:p>
            <a:r>
              <a:rPr lang="en-US" b="1" dirty="0">
                <a:solidFill>
                  <a:schemeClr val="accent6">
                    <a:lumMod val="50000"/>
                  </a:schemeClr>
                </a:solidFill>
              </a:rPr>
              <a:t>Limitations of RCT:     2. “placebo”</a:t>
            </a:r>
          </a:p>
        </p:txBody>
      </p:sp>
      <p:sp>
        <p:nvSpPr>
          <p:cNvPr id="12" name="Right Arrow 4">
            <a:extLst>
              <a:ext uri="{FF2B5EF4-FFF2-40B4-BE49-F238E27FC236}">
                <a16:creationId xmlns:a16="http://schemas.microsoft.com/office/drawing/2014/main" id="{334F29CF-D8DB-4BEC-90BD-BC8A653C7E0D}"/>
              </a:ext>
            </a:extLst>
          </p:cNvPr>
          <p:cNvSpPr/>
          <p:nvPr/>
        </p:nvSpPr>
        <p:spPr>
          <a:xfrm>
            <a:off x="9011653" y="5101389"/>
            <a:ext cx="451852" cy="1673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FEF508-71F0-4B80-8472-F68F9E197D7F}"/>
              </a:ext>
            </a:extLst>
          </p:cNvPr>
          <p:cNvSpPr txBox="1"/>
          <p:nvPr/>
        </p:nvSpPr>
        <p:spPr>
          <a:xfrm>
            <a:off x="7786638" y="5000412"/>
            <a:ext cx="1225015" cy="369332"/>
          </a:xfrm>
          <a:prstGeom prst="rect">
            <a:avLst/>
          </a:prstGeom>
          <a:noFill/>
        </p:spPr>
        <p:txBody>
          <a:bodyPr wrap="none" rtlCol="0">
            <a:spAutoFit/>
          </a:bodyPr>
          <a:lstStyle/>
          <a:p>
            <a:r>
              <a:rPr lang="en-US" b="1" dirty="0"/>
              <a:t>7-8 mm Hg</a:t>
            </a:r>
          </a:p>
        </p:txBody>
      </p:sp>
      <p:sp>
        <p:nvSpPr>
          <p:cNvPr id="5" name="Rectangle: Rounded Corners 4">
            <a:extLst>
              <a:ext uri="{FF2B5EF4-FFF2-40B4-BE49-F238E27FC236}">
                <a16:creationId xmlns:a16="http://schemas.microsoft.com/office/drawing/2014/main" id="{2A83D658-9E2E-469A-9BE8-9A69A99B4DAA}"/>
              </a:ext>
            </a:extLst>
          </p:cNvPr>
          <p:cNvSpPr/>
          <p:nvPr/>
        </p:nvSpPr>
        <p:spPr>
          <a:xfrm>
            <a:off x="337570" y="4067074"/>
            <a:ext cx="6882064" cy="2068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Low pressure anti-graduated stockings</a:t>
            </a:r>
          </a:p>
        </p:txBody>
      </p:sp>
      <p:sp>
        <p:nvSpPr>
          <p:cNvPr id="11" name="TextBox 10">
            <a:extLst>
              <a:ext uri="{FF2B5EF4-FFF2-40B4-BE49-F238E27FC236}">
                <a16:creationId xmlns:a16="http://schemas.microsoft.com/office/drawing/2014/main" id="{FE5276E7-7CBE-1742-825B-AE5C9427F649}"/>
              </a:ext>
            </a:extLst>
          </p:cNvPr>
          <p:cNvSpPr txBox="1"/>
          <p:nvPr/>
        </p:nvSpPr>
        <p:spPr>
          <a:xfrm>
            <a:off x="3587145" y="6393220"/>
            <a:ext cx="3575656"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dirty="0"/>
              <a:t>Courtesy </a:t>
            </a:r>
            <a:r>
              <a:rPr lang="en-US" sz="1400" b="1" dirty="0" err="1"/>
              <a:t>Fedor</a:t>
            </a:r>
            <a:r>
              <a:rPr lang="en-US" sz="1400" b="1" dirty="0"/>
              <a:t> Lurie, MD, PhD, RPVI, RVT</a:t>
            </a:r>
          </a:p>
        </p:txBody>
      </p:sp>
    </p:spTree>
    <p:extLst>
      <p:ext uri="{BB962C8B-B14F-4D97-AF65-F5344CB8AC3E}">
        <p14:creationId xmlns:p14="http://schemas.microsoft.com/office/powerpoint/2010/main" val="2087782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1965</TotalTime>
  <Words>1708</Words>
  <Application>Microsoft Macintosh PowerPoint</Application>
  <PresentationFormat>Widescreen</PresentationFormat>
  <Paragraphs>125</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Adobe Hebrew</vt:lpstr>
      <vt:lpstr>Arial</vt:lpstr>
      <vt:lpstr>Calibri</vt:lpstr>
      <vt:lpstr>Calibri Light</vt:lpstr>
      <vt:lpstr>Helvetica</vt:lpstr>
      <vt:lpstr>Shaker2Lancet-Regular</vt:lpstr>
      <vt:lpstr>Times New Roman</vt:lpstr>
      <vt:lpstr>Office Theme</vt:lpstr>
      <vt:lpstr>Compression Or No Compression In PTS In Favor Of Compression</vt:lpstr>
      <vt:lpstr>Disclosures</vt:lpstr>
      <vt:lpstr>Meta-analyses </vt:lpstr>
      <vt:lpstr>PowerPoint Presentation</vt:lpstr>
      <vt:lpstr>PowerPoint Presentation</vt:lpstr>
      <vt:lpstr>Compression Stockings To Prevent Post-thrombotic Syndrome: The SOX Trial</vt:lpstr>
      <vt:lpstr>Compression Stockings To Prevent Post-thrombotic Syndrome: The SOX Trial</vt:lpstr>
      <vt:lpstr>Compression Stockings To Prevent Post-thrombotic Syndrome: The SOX Trial</vt:lpstr>
      <vt:lpstr>Limitations of RCT:     2. “placebo”</vt:lpstr>
      <vt:lpstr>Low pressure and anti-graduated stockings can be as effective as higher pressure graduated stockings</vt:lpstr>
      <vt:lpstr>PowerPoint Presentation</vt:lpstr>
      <vt:lpstr>PowerPoint Presentation</vt:lpstr>
      <vt:lpstr>PowerPoint Presentation</vt:lpstr>
      <vt:lpstr>Susan Kahn Reflections On The Sox Trial</vt:lpstr>
      <vt:lpstr>PowerPoint Presentation</vt:lpstr>
      <vt:lpstr>PowerPoint Presentation</vt:lpstr>
      <vt:lpstr>PowerPoint Presentation</vt:lpstr>
      <vt:lpstr>PowerPoint Presentation</vt:lpstr>
      <vt:lpstr>Reduced Incidence Of Vein Occlusion And Post-thrombotic Syndrome After Immediate Compression For Deep Vein Thrombosis</vt:lpstr>
      <vt:lpstr>Elastic Compression Stockings To Prevent Post-thrombotic Syndrome In Proximal Deep Venous Thrombosis Patients Without Thrombus Removal </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Compression Prevent the Post Thrombotic Syndrome?</dc:title>
  <dc:creator>joe caprini</dc:creator>
  <cp:lastModifiedBy>joe caprini</cp:lastModifiedBy>
  <cp:revision>38</cp:revision>
  <dcterms:created xsi:type="dcterms:W3CDTF">2021-01-26T21:11:18Z</dcterms:created>
  <dcterms:modified xsi:type="dcterms:W3CDTF">2022-05-09T14:09:16Z</dcterms:modified>
</cp:coreProperties>
</file>