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62" r:id="rId3"/>
    <p:sldId id="299" r:id="rId4"/>
    <p:sldId id="325" r:id="rId5"/>
    <p:sldId id="300" r:id="rId6"/>
    <p:sldId id="295" r:id="rId7"/>
    <p:sldId id="276" r:id="rId8"/>
    <p:sldId id="288" r:id="rId9"/>
    <p:sldId id="265" r:id="rId10"/>
    <p:sldId id="322" r:id="rId11"/>
    <p:sldId id="296" r:id="rId12"/>
    <p:sldId id="292" r:id="rId13"/>
    <p:sldId id="297" r:id="rId14"/>
    <p:sldId id="294" r:id="rId15"/>
    <p:sldId id="293" r:id="rId16"/>
    <p:sldId id="308" r:id="rId17"/>
    <p:sldId id="304" r:id="rId18"/>
    <p:sldId id="310" r:id="rId19"/>
    <p:sldId id="320" r:id="rId20"/>
    <p:sldId id="316" r:id="rId21"/>
    <p:sldId id="319" r:id="rId22"/>
    <p:sldId id="317" r:id="rId23"/>
    <p:sldId id="309" r:id="rId24"/>
    <p:sldId id="307" r:id="rId25"/>
    <p:sldId id="323" r:id="rId26"/>
    <p:sldId id="318" r:id="rId27"/>
    <p:sldId id="313" r:id="rId28"/>
    <p:sldId id="302" r:id="rId29"/>
    <p:sldId id="312" r:id="rId30"/>
    <p:sldId id="315" r:id="rId31"/>
    <p:sldId id="306" r:id="rId32"/>
    <p:sldId id="311" r:id="rId33"/>
    <p:sldId id="321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D4E7"/>
    <a:srgbClr val="57E8E3"/>
    <a:srgbClr val="FFB628"/>
    <a:srgbClr val="FFCB0B"/>
    <a:srgbClr val="FF931F"/>
    <a:srgbClr val="FF61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B9631B5-78F2-41C9-869B-9F39066F8104}" styleName="Style moyen 3 - 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854"/>
    <p:restoredTop sz="94663"/>
  </p:normalViewPr>
  <p:slideViewPr>
    <p:cSldViewPr snapToGrid="0" snapToObjects="1">
      <p:cViewPr varScale="1">
        <p:scale>
          <a:sx n="118" d="100"/>
          <a:sy n="118" d="100"/>
        </p:scale>
        <p:origin x="224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9" d="100"/>
        <a:sy n="129" d="100"/>
      </p:scale>
      <p:origin x="0" y="17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C2379F-96F8-5146-9A7B-7C9F9B9B9267}" type="datetimeFigureOut">
              <a:rPr lang="fr-FR" smtClean="0"/>
              <a:t>13/05/2022</a:t>
            </a:fld>
            <a:endParaRPr lang="en-AU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AU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46EDA8-998C-1B48-85A7-3AB33358D526}" type="slidenum">
              <a:rPr lang="en-AU" smtClean="0"/>
              <a:t>‹N°›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1336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5/13/22</a:t>
            </a:fld>
            <a:endParaRPr lang="en-US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‹N°›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5/13/22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5/13/22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5/13/22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5/13/22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‹N°›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5/13/22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5/13/22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5/13/22</a:t>
            </a:fld>
            <a:endParaRPr lang="en-US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‹N°›</a:t>
            </a:fld>
            <a:endParaRPr kumimoji="0" lang="en-US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5/13/22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5/13/22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/>
              <a:t>Faire glisser l'image vers l'espace réservé ou cliquer sur l'icône pour l'ajouter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5/13/22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e libre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orme libre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5/13/22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‹N°›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33050" y="659674"/>
            <a:ext cx="8545285" cy="2301240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r-FR" sz="4000" dirty="0">
                <a:solidFill>
                  <a:srgbClr val="A1D4E7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Compression  OR NO COMPRESSION</a:t>
            </a:r>
            <a:br>
              <a:rPr lang="fr-FR" sz="4000" dirty="0">
                <a:solidFill>
                  <a:srgbClr val="A1D4E7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fr-FR" sz="4000" dirty="0">
                <a:solidFill>
                  <a:srgbClr val="A1D4E7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IN VENOUS POSTPROCEDURES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31976" y="2810002"/>
            <a:ext cx="6480048" cy="876300"/>
          </a:xfrm>
        </p:spPr>
        <p:txBody>
          <a:bodyPr>
            <a:normAutofit/>
          </a:bodyPr>
          <a:lstStyle/>
          <a:p>
            <a:pPr algn="ctr"/>
            <a:r>
              <a:rPr lang="fr-FR" sz="2400" dirty="0"/>
              <a:t>Jean-François UHL, Paris, </a:t>
            </a:r>
            <a:r>
              <a:rPr lang="fr-FR" dirty="0"/>
              <a:t>France</a:t>
            </a:r>
            <a:endParaRPr lang="fr-FR" sz="24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29B8F21-420C-408D-1162-A73B6CEFA37B}"/>
              </a:ext>
            </a:extLst>
          </p:cNvPr>
          <p:cNvSpPr txBox="1"/>
          <p:nvPr/>
        </p:nvSpPr>
        <p:spPr>
          <a:xfrm>
            <a:off x="2529507" y="2286782"/>
            <a:ext cx="3922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FFFF00"/>
                </a:solidFill>
              </a:rPr>
              <a:t>In </a:t>
            </a:r>
            <a:r>
              <a:rPr lang="fr-FR" sz="2800" dirty="0" err="1">
                <a:solidFill>
                  <a:srgbClr val="FFFF00"/>
                </a:solidFill>
              </a:rPr>
              <a:t>favor</a:t>
            </a:r>
            <a:r>
              <a:rPr lang="fr-FR" sz="2800" dirty="0">
                <a:solidFill>
                  <a:srgbClr val="FFFF00"/>
                </a:solidFill>
              </a:rPr>
              <a:t> of compression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B385D2E-A249-22D4-E432-1BB028AF76FC}"/>
              </a:ext>
            </a:extLst>
          </p:cNvPr>
          <p:cNvSpPr txBox="1"/>
          <p:nvPr/>
        </p:nvSpPr>
        <p:spPr>
          <a:xfrm>
            <a:off x="327473" y="4721207"/>
            <a:ext cx="4570482" cy="923330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ICC </a:t>
            </a: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Annual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Meeting 2021 </a:t>
            </a:r>
          </a:p>
          <a:p>
            <a:pPr algn="ctr"/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Controversies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in Compression </a:t>
            </a: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Therapy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ctr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May 14, 2022 Amsterdam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EC76CDC-2B5F-AF46-694E-8ECB6DF34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423" y="4588022"/>
            <a:ext cx="3204913" cy="139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919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03445"/>
            <a:ext cx="8686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600" dirty="0" err="1">
                <a:solidFill>
                  <a:srgbClr val="A1D4E7"/>
                </a:solidFill>
              </a:rPr>
              <a:t>Anatomical</a:t>
            </a:r>
            <a:r>
              <a:rPr lang="fr-FR" sz="3600" dirty="0">
                <a:solidFill>
                  <a:srgbClr val="A1D4E7"/>
                </a:solidFill>
              </a:rPr>
              <a:t> </a:t>
            </a:r>
            <a:r>
              <a:rPr lang="fr-FR" sz="3600" dirty="0" err="1">
                <a:solidFill>
                  <a:srgbClr val="A1D4E7"/>
                </a:solidFill>
              </a:rPr>
              <a:t>effect</a:t>
            </a:r>
            <a:r>
              <a:rPr lang="fr-FR" sz="3600" dirty="0">
                <a:solidFill>
                  <a:srgbClr val="A1D4E7"/>
                </a:solidFill>
              </a:rPr>
              <a:t> of </a:t>
            </a:r>
            <a:r>
              <a:rPr lang="fr-FR" sz="3600" dirty="0" err="1">
                <a:solidFill>
                  <a:srgbClr val="A1D4E7"/>
                </a:solidFill>
              </a:rPr>
              <a:t>eccentric</a:t>
            </a:r>
            <a:r>
              <a:rPr lang="fr-FR" sz="3600" dirty="0">
                <a:solidFill>
                  <a:srgbClr val="A1D4E7"/>
                </a:solidFill>
              </a:rPr>
              <a:t> compression</a:t>
            </a:r>
            <a:br>
              <a:rPr lang="fr-FR" sz="3100" dirty="0">
                <a:solidFill>
                  <a:srgbClr val="A1D4E7"/>
                </a:solidFill>
              </a:rPr>
            </a:br>
            <a:r>
              <a:rPr lang="fr-FR" sz="2700" dirty="0"/>
              <a:t>3D modeling of the PAD </a:t>
            </a:r>
            <a:r>
              <a:rPr lang="fr-FR" sz="2200" dirty="0"/>
              <a:t>(</a:t>
            </a:r>
            <a:r>
              <a:rPr lang="fr-FR" sz="2700" dirty="0"/>
              <a:t>CT </a:t>
            </a:r>
            <a:r>
              <a:rPr lang="fr-FR" sz="2700" dirty="0" err="1"/>
              <a:t>venography</a:t>
            </a:r>
            <a:r>
              <a:rPr lang="fr-FR" sz="2700" dirty="0"/>
              <a:t>)</a:t>
            </a:r>
            <a:br>
              <a:rPr lang="fr-FR" sz="2700" dirty="0"/>
            </a:br>
            <a:endParaRPr lang="fr-FR" sz="36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F4131AA-3345-13F5-306F-C7E7D4F6F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12" y="1194816"/>
            <a:ext cx="8494776" cy="5663184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A3FE4F1-1341-9F4F-051D-15C326E8B756}"/>
              </a:ext>
            </a:extLst>
          </p:cNvPr>
          <p:cNvSpPr txBox="1"/>
          <p:nvPr/>
        </p:nvSpPr>
        <p:spPr>
          <a:xfrm>
            <a:off x="2109216" y="6430849"/>
            <a:ext cx="4476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 MCS of 15-20 </a:t>
            </a:r>
            <a:r>
              <a:rPr lang="fr-FR" dirty="0" err="1"/>
              <a:t>mmHg</a:t>
            </a:r>
            <a:r>
              <a:rPr lang="fr-FR" dirty="0"/>
              <a:t> &gt;&gt; IP of 50 </a:t>
            </a:r>
            <a:r>
              <a:rPr lang="fr-FR" dirty="0" err="1"/>
              <a:t>mmHg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3877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13105" y="0"/>
            <a:ext cx="8686800" cy="1143000"/>
          </a:xfrm>
        </p:spPr>
        <p:txBody>
          <a:bodyPr>
            <a:normAutofit/>
          </a:bodyPr>
          <a:lstStyle/>
          <a:p>
            <a:r>
              <a:rPr lang="fr-FR" sz="4000" dirty="0" err="1">
                <a:solidFill>
                  <a:srgbClr val="A1D4E7"/>
                </a:solidFill>
              </a:rPr>
              <a:t>Eccentric</a:t>
            </a:r>
            <a:r>
              <a:rPr lang="fr-FR" sz="4000" dirty="0">
                <a:solidFill>
                  <a:srgbClr val="A1D4E7"/>
                </a:solidFill>
              </a:rPr>
              <a:t> compression</a:t>
            </a:r>
            <a:endParaRPr lang="fr-FR" sz="4000" b="1" dirty="0">
              <a:solidFill>
                <a:srgbClr val="A1D4E7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78A0BF0-5C15-0041-BBDA-24BF83A01E96}"/>
              </a:ext>
            </a:extLst>
          </p:cNvPr>
          <p:cNvSpPr txBox="1"/>
          <p:nvPr/>
        </p:nvSpPr>
        <p:spPr>
          <a:xfrm>
            <a:off x="5444272" y="2344834"/>
            <a:ext cx="2784737" cy="6588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dirty="0" err="1"/>
              <a:t>Customized</a:t>
            </a:r>
            <a:r>
              <a:rPr lang="fr-FR" sz="2800" dirty="0"/>
              <a:t> pad</a:t>
            </a:r>
          </a:p>
        </p:txBody>
      </p:sp>
      <p:pic>
        <p:nvPicPr>
          <p:cNvPr id="5" name="Image 4" descr="Une image contenant personne, intérieur, bébé&#10;&#10;Description générée automatiquement">
            <a:extLst>
              <a:ext uri="{FF2B5EF4-FFF2-40B4-BE49-F238E27FC236}">
                <a16:creationId xmlns:a16="http://schemas.microsoft.com/office/drawing/2014/main" id="{AEB780CE-2810-D1F4-EEC5-A8257C27EE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52" y="1967379"/>
            <a:ext cx="4189629" cy="2479115"/>
          </a:xfrm>
          <a:prstGeom prst="rect">
            <a:avLst/>
          </a:prstGeom>
        </p:spPr>
      </p:pic>
      <p:pic>
        <p:nvPicPr>
          <p:cNvPr id="7" name="Image 6" descr="Une image contenant personne, homme&#10;&#10;Description générée automatiquement">
            <a:extLst>
              <a:ext uri="{FF2B5EF4-FFF2-40B4-BE49-F238E27FC236}">
                <a16:creationId xmlns:a16="http://schemas.microsoft.com/office/drawing/2014/main" id="{D0FA80BC-CADE-797A-549B-372A46C8B3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060" y="3206936"/>
            <a:ext cx="4189629" cy="3556820"/>
          </a:xfrm>
          <a:prstGeom prst="rect">
            <a:avLst/>
          </a:prstGeom>
        </p:spPr>
      </p:pic>
      <p:pic>
        <p:nvPicPr>
          <p:cNvPr id="8" name="Picture 1" descr="120109 jasb">
            <a:extLst>
              <a:ext uri="{FF2B5EF4-FFF2-40B4-BE49-F238E27FC236}">
                <a16:creationId xmlns:a16="http://schemas.microsoft.com/office/drawing/2014/main" id="{94FFEF44-FCEE-12C4-8540-B71C49DF8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28" b="26619"/>
          <a:stretch>
            <a:fillRect/>
          </a:stretch>
        </p:blipFill>
        <p:spPr bwMode="auto">
          <a:xfrm>
            <a:off x="217311" y="4626867"/>
            <a:ext cx="4161170" cy="1957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B46E020-E656-AC24-83C1-918CB160843B}"/>
              </a:ext>
            </a:extLst>
          </p:cNvPr>
          <p:cNvSpPr txBox="1"/>
          <p:nvPr/>
        </p:nvSpPr>
        <p:spPr>
          <a:xfrm>
            <a:off x="1967023" y="1069721"/>
            <a:ext cx="47981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of the </a:t>
            </a:r>
            <a:r>
              <a:rPr lang="fr-FR" sz="2000" dirty="0" err="1"/>
              <a:t>saphenous</a:t>
            </a:r>
            <a:r>
              <a:rPr lang="fr-FR" sz="2000" dirty="0"/>
              <a:t> </a:t>
            </a:r>
            <a:r>
              <a:rPr lang="fr-FR" sz="2000" dirty="0" err="1"/>
              <a:t>path</a:t>
            </a:r>
            <a:r>
              <a:rPr lang="fr-FR" sz="2000" dirty="0"/>
              <a:t> or </a:t>
            </a:r>
            <a:r>
              <a:rPr lang="fr-FR" sz="2000" dirty="0" err="1"/>
              <a:t>phlebectomies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92416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LAZ006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84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395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96356" y="-194460"/>
            <a:ext cx="8686800" cy="1143000"/>
          </a:xfrm>
        </p:spPr>
        <p:txBody>
          <a:bodyPr>
            <a:normAutofit/>
          </a:bodyPr>
          <a:lstStyle/>
          <a:p>
            <a:r>
              <a:rPr lang="fr-FR" sz="3600" dirty="0" err="1">
                <a:solidFill>
                  <a:srgbClr val="A1D4E7"/>
                </a:solidFill>
              </a:rPr>
              <a:t>Foam</a:t>
            </a:r>
            <a:r>
              <a:rPr lang="fr-FR" sz="3600" dirty="0">
                <a:solidFill>
                  <a:srgbClr val="A1D4E7"/>
                </a:solidFill>
              </a:rPr>
              <a:t> PAD </a:t>
            </a:r>
            <a:r>
              <a:rPr lang="fr-FR" sz="3600" dirty="0" err="1">
                <a:solidFill>
                  <a:srgbClr val="A1D4E7"/>
                </a:solidFill>
              </a:rPr>
              <a:t>after</a:t>
            </a:r>
            <a:r>
              <a:rPr lang="fr-FR" sz="3600" dirty="0">
                <a:solidFill>
                  <a:srgbClr val="A1D4E7"/>
                </a:solidFill>
              </a:rPr>
              <a:t> </a:t>
            </a:r>
            <a:r>
              <a:rPr lang="fr-FR" sz="3600" dirty="0" err="1">
                <a:solidFill>
                  <a:srgbClr val="A1D4E7"/>
                </a:solidFill>
              </a:rPr>
              <a:t>scleroth</a:t>
            </a:r>
            <a:r>
              <a:rPr lang="fr-FR" sz="3600" dirty="0">
                <a:solidFill>
                  <a:srgbClr val="A1D4E7"/>
                </a:solidFill>
              </a:rPr>
              <a:t>.</a:t>
            </a:r>
            <a:endParaRPr lang="fr-FR" sz="3600" b="1" dirty="0">
              <a:solidFill>
                <a:srgbClr val="A1D4E7"/>
              </a:solidFill>
            </a:endParaRPr>
          </a:p>
        </p:txBody>
      </p:sp>
      <p:pic>
        <p:nvPicPr>
          <p:cNvPr id="6" name="Image 5" descr="Une image contenant texte, peigne, différent&#10;&#10;Description générée automatiquement">
            <a:extLst>
              <a:ext uri="{FF2B5EF4-FFF2-40B4-BE49-F238E27FC236}">
                <a16:creationId xmlns:a16="http://schemas.microsoft.com/office/drawing/2014/main" id="{BD8E79EC-6771-6527-5F50-628004E5C9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26" y="817438"/>
            <a:ext cx="7015348" cy="420113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ECA37AC4-0962-E1E0-5E02-3689E7F0A756}"/>
              </a:ext>
            </a:extLst>
          </p:cNvPr>
          <p:cNvSpPr txBox="1"/>
          <p:nvPr/>
        </p:nvSpPr>
        <p:spPr>
          <a:xfrm>
            <a:off x="118082" y="6398091"/>
            <a:ext cx="4230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/>
              <a:t>V. </a:t>
            </a:r>
            <a:r>
              <a:rPr lang="fr-FR" sz="1400" i="1" dirty="0" err="1"/>
              <a:t>Crebassa</a:t>
            </a:r>
            <a:r>
              <a:rPr lang="fr-FR" sz="1400" i="1" dirty="0"/>
              <a:t> et al.   Phlébologie  2017, 70, 3, p. 1-9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16DB61C-ABE7-6CD4-CBB9-9FC95A62CAA6}"/>
              </a:ext>
            </a:extLst>
          </p:cNvPr>
          <p:cNvSpPr txBox="1"/>
          <p:nvPr/>
        </p:nvSpPr>
        <p:spPr>
          <a:xfrm>
            <a:off x="5060899" y="5147962"/>
            <a:ext cx="3698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FF00"/>
                </a:solidFill>
              </a:rPr>
              <a:t>  </a:t>
            </a:r>
            <a:r>
              <a:rPr lang="fr-FR" dirty="0" err="1">
                <a:solidFill>
                  <a:srgbClr val="FFFF00"/>
                </a:solidFill>
              </a:rPr>
              <a:t>epifascial</a:t>
            </a:r>
            <a:r>
              <a:rPr lang="fr-FR" dirty="0">
                <a:solidFill>
                  <a:srgbClr val="FFFF00"/>
                </a:solidFill>
              </a:rPr>
              <a:t> </a:t>
            </a:r>
            <a:r>
              <a:rPr lang="fr-FR" dirty="0" err="1">
                <a:solidFill>
                  <a:srgbClr val="FFFF00"/>
                </a:solidFill>
              </a:rPr>
              <a:t>vein</a:t>
            </a:r>
            <a:r>
              <a:rPr lang="fr-FR" dirty="0">
                <a:solidFill>
                  <a:srgbClr val="FFFF00"/>
                </a:solidFill>
              </a:rPr>
              <a:t>        </a:t>
            </a:r>
            <a:r>
              <a:rPr lang="fr-FR" dirty="0" err="1">
                <a:solidFill>
                  <a:srgbClr val="FFFF00"/>
                </a:solidFill>
              </a:rPr>
              <a:t>Saphenous</a:t>
            </a:r>
            <a:r>
              <a:rPr lang="fr-FR" dirty="0">
                <a:solidFill>
                  <a:srgbClr val="FFFF00"/>
                </a:solidFill>
              </a:rPr>
              <a:t>   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862450C-1539-41B9-E945-0FF504C010C3}"/>
              </a:ext>
            </a:extLst>
          </p:cNvPr>
          <p:cNvSpPr txBox="1"/>
          <p:nvPr/>
        </p:nvSpPr>
        <p:spPr>
          <a:xfrm>
            <a:off x="1955892" y="5178740"/>
            <a:ext cx="2988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>
                <a:solidFill>
                  <a:srgbClr val="FFFF00"/>
                </a:solidFill>
              </a:rPr>
              <a:t>Diameter</a:t>
            </a:r>
            <a:r>
              <a:rPr lang="fr-FR" sz="1600" dirty="0">
                <a:solidFill>
                  <a:srgbClr val="FFFF00"/>
                </a:solidFill>
              </a:rPr>
              <a:t> </a:t>
            </a:r>
            <a:r>
              <a:rPr lang="fr-FR" sz="1600" dirty="0" err="1">
                <a:solidFill>
                  <a:srgbClr val="FFFF00"/>
                </a:solidFill>
              </a:rPr>
              <a:t>reduction</a:t>
            </a:r>
            <a:r>
              <a:rPr lang="fr-FR" sz="1600" dirty="0">
                <a:solidFill>
                  <a:srgbClr val="FFFF00"/>
                </a:solidFill>
              </a:rPr>
              <a:t> </a:t>
            </a:r>
            <a:r>
              <a:rPr lang="fr-FR" sz="1600" dirty="0" err="1">
                <a:solidFill>
                  <a:srgbClr val="FFFF00"/>
                </a:solidFill>
              </a:rPr>
              <a:t>with</a:t>
            </a:r>
            <a:r>
              <a:rPr lang="fr-FR" sz="1600" dirty="0">
                <a:solidFill>
                  <a:srgbClr val="FFFF00"/>
                </a:solidFill>
              </a:rPr>
              <a:t> </a:t>
            </a:r>
            <a:r>
              <a:rPr lang="fr-FR" sz="1600" dirty="0" err="1">
                <a:solidFill>
                  <a:srgbClr val="FFFF00"/>
                </a:solidFill>
              </a:rPr>
              <a:t>device</a:t>
            </a:r>
            <a:endParaRPr lang="fr-FR" sz="1600" dirty="0">
              <a:solidFill>
                <a:srgbClr val="FFFF00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3C33FCD-1EA6-FFAC-3A8D-F2FB685EE1EB}"/>
              </a:ext>
            </a:extLst>
          </p:cNvPr>
          <p:cNvSpPr txBox="1"/>
          <p:nvPr/>
        </p:nvSpPr>
        <p:spPr>
          <a:xfrm>
            <a:off x="4015752" y="5496028"/>
            <a:ext cx="845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/>
              <a:t>Upright</a:t>
            </a:r>
            <a:endParaRPr lang="fr-FR" sz="1600" dirty="0"/>
          </a:p>
          <a:p>
            <a:r>
              <a:rPr lang="fr-FR" sz="1600" dirty="0" err="1"/>
              <a:t>Lying</a:t>
            </a:r>
            <a:endParaRPr lang="fr-FR" sz="160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E6155B8-4751-F95D-E455-8AB64C1F2901}"/>
              </a:ext>
            </a:extLst>
          </p:cNvPr>
          <p:cNvSpPr txBox="1"/>
          <p:nvPr/>
        </p:nvSpPr>
        <p:spPr>
          <a:xfrm>
            <a:off x="5443870" y="5465249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33%		36%</a:t>
            </a:r>
          </a:p>
          <a:p>
            <a:r>
              <a:rPr lang="fr-FR" dirty="0"/>
              <a:t>43%		36%</a:t>
            </a:r>
          </a:p>
        </p:txBody>
      </p:sp>
    </p:spTree>
    <p:extLst>
      <p:ext uri="{BB962C8B-B14F-4D97-AF65-F5344CB8AC3E}">
        <p14:creationId xmlns:p14="http://schemas.microsoft.com/office/powerpoint/2010/main" val="1715637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736994"/>
            <a:ext cx="8686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rgbClr val="A1D4E7"/>
                </a:solidFill>
              </a:rPr>
              <a:t>If </a:t>
            </a:r>
            <a:r>
              <a:rPr lang="fr-FR" b="1" dirty="0" err="1">
                <a:solidFill>
                  <a:srgbClr val="A1D4E7"/>
                </a:solidFill>
              </a:rPr>
              <a:t>you</a:t>
            </a:r>
            <a:r>
              <a:rPr lang="fr-FR" b="1" dirty="0">
                <a:solidFill>
                  <a:srgbClr val="A1D4E7"/>
                </a:solidFill>
              </a:rPr>
              <a:t> </a:t>
            </a:r>
            <a:r>
              <a:rPr lang="fr-FR" b="1" dirty="0" err="1">
                <a:solidFill>
                  <a:srgbClr val="A1D4E7"/>
                </a:solidFill>
              </a:rPr>
              <a:t>apply</a:t>
            </a:r>
            <a:r>
              <a:rPr lang="fr-FR" b="1" dirty="0">
                <a:solidFill>
                  <a:srgbClr val="A1D4E7"/>
                </a:solidFill>
              </a:rPr>
              <a:t> compression</a:t>
            </a:r>
            <a:br>
              <a:rPr lang="fr-FR" b="1" dirty="0">
                <a:solidFill>
                  <a:srgbClr val="A1D4E7"/>
                </a:solidFill>
              </a:rPr>
            </a:br>
            <a:r>
              <a:rPr lang="fr-FR" b="1" dirty="0" err="1">
                <a:solidFill>
                  <a:srgbClr val="A1D4E7"/>
                </a:solidFill>
              </a:rPr>
              <a:t>some</a:t>
            </a:r>
            <a:r>
              <a:rPr lang="fr-FR" b="1" dirty="0">
                <a:solidFill>
                  <a:srgbClr val="A1D4E7"/>
                </a:solidFill>
              </a:rPr>
              <a:t> questions </a:t>
            </a:r>
            <a:r>
              <a:rPr lang="fr-FR" b="1" dirty="0" err="1">
                <a:solidFill>
                  <a:srgbClr val="A1D4E7"/>
                </a:solidFill>
              </a:rPr>
              <a:t>remain</a:t>
            </a:r>
            <a:endParaRPr lang="fr-FR" b="1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78A0BF0-5C15-0041-BBDA-24BF83A01E96}"/>
              </a:ext>
            </a:extLst>
          </p:cNvPr>
          <p:cNvSpPr txBox="1"/>
          <p:nvPr/>
        </p:nvSpPr>
        <p:spPr>
          <a:xfrm>
            <a:off x="1323356" y="2559060"/>
            <a:ext cx="708612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sz="2800" dirty="0"/>
              <a:t>For </a:t>
            </a:r>
            <a:r>
              <a:rPr lang="fr-FR" sz="2800" dirty="0" err="1"/>
              <a:t>which</a:t>
            </a:r>
            <a:r>
              <a:rPr lang="fr-FR" sz="2800" dirty="0"/>
              <a:t> </a:t>
            </a:r>
            <a:r>
              <a:rPr lang="fr-FR" sz="2800" dirty="0" err="1"/>
              <a:t>procedure</a:t>
            </a:r>
            <a:r>
              <a:rPr lang="fr-FR" sz="2800" dirty="0"/>
              <a:t> ?</a:t>
            </a:r>
          </a:p>
          <a:p>
            <a:pPr marL="514350" indent="-514350">
              <a:buFont typeface="+mj-lt"/>
              <a:buAutoNum type="arabicPeriod"/>
            </a:pPr>
            <a:endParaRPr lang="fr-FR" sz="2800" dirty="0"/>
          </a:p>
          <a:p>
            <a:pPr marL="514350" indent="-514350">
              <a:buFont typeface="+mj-lt"/>
              <a:buAutoNum type="arabicPeriod"/>
            </a:pPr>
            <a:r>
              <a:rPr lang="fr-FR" sz="2800" dirty="0" err="1"/>
              <a:t>Which</a:t>
            </a:r>
            <a:r>
              <a:rPr lang="fr-FR" sz="2800" dirty="0"/>
              <a:t> duration of compression ?</a:t>
            </a:r>
          </a:p>
          <a:p>
            <a:pPr marL="514350" indent="-514350">
              <a:buFont typeface="+mj-lt"/>
              <a:buAutoNum type="arabicPeriod"/>
            </a:pPr>
            <a:endParaRPr lang="fr-FR" sz="2800" dirty="0"/>
          </a:p>
          <a:p>
            <a:pPr marL="514350" indent="-514350">
              <a:buFont typeface="+mj-lt"/>
              <a:buAutoNum type="arabicPeriod"/>
            </a:pPr>
            <a:r>
              <a:rPr lang="fr-FR" sz="2800" dirty="0" err="1"/>
              <a:t>Which</a:t>
            </a:r>
            <a:r>
              <a:rPr lang="fr-FR" sz="2800" dirty="0"/>
              <a:t> </a:t>
            </a:r>
            <a:r>
              <a:rPr lang="fr-FR" sz="2800" dirty="0" err="1"/>
              <a:t>wearing</a:t>
            </a:r>
            <a:r>
              <a:rPr lang="fr-FR" sz="2800" dirty="0"/>
              <a:t> </a:t>
            </a:r>
            <a:r>
              <a:rPr lang="fr-FR" sz="2800" dirty="0" err="1"/>
              <a:t>days</a:t>
            </a:r>
            <a:r>
              <a:rPr lang="fr-FR" sz="2800" dirty="0"/>
              <a:t> and </a:t>
            </a:r>
            <a:r>
              <a:rPr lang="fr-FR" sz="2800" dirty="0" err="1"/>
              <a:t>schedule</a:t>
            </a:r>
            <a:r>
              <a:rPr lang="fr-FR" sz="2800" dirty="0"/>
              <a:t> ? </a:t>
            </a:r>
            <a:r>
              <a:rPr lang="fr-FR" sz="2400" dirty="0"/>
              <a:t>(Main importance of </a:t>
            </a:r>
            <a:r>
              <a:rPr lang="fr-FR" sz="2400" dirty="0" err="1"/>
              <a:t>patient’s</a:t>
            </a:r>
            <a:r>
              <a:rPr lang="fr-FR" sz="2400" dirty="0"/>
              <a:t> compliance ++)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274428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200" dirty="0" err="1">
                <a:solidFill>
                  <a:srgbClr val="A1D4E7"/>
                </a:solidFill>
              </a:rPr>
              <a:t>Expected</a:t>
            </a:r>
            <a:r>
              <a:rPr lang="fr-FR" sz="3200" dirty="0">
                <a:solidFill>
                  <a:srgbClr val="A1D4E7"/>
                </a:solidFill>
              </a:rPr>
              <a:t> </a:t>
            </a:r>
            <a:r>
              <a:rPr lang="fr-FR" sz="3200" dirty="0" err="1">
                <a:solidFill>
                  <a:srgbClr val="A1D4E7"/>
                </a:solidFill>
              </a:rPr>
              <a:t>results</a:t>
            </a:r>
            <a:r>
              <a:rPr lang="fr-FR" sz="3200" dirty="0">
                <a:solidFill>
                  <a:srgbClr val="A1D4E7"/>
                </a:solidFill>
              </a:rPr>
              <a:t> </a:t>
            </a:r>
            <a:r>
              <a:rPr lang="fr-FR" sz="3200" dirty="0" err="1">
                <a:solidFill>
                  <a:srgbClr val="A1D4E7"/>
                </a:solidFill>
              </a:rPr>
              <a:t>after</a:t>
            </a:r>
            <a:r>
              <a:rPr lang="fr-FR" sz="3200" dirty="0">
                <a:solidFill>
                  <a:srgbClr val="A1D4E7"/>
                </a:solidFill>
              </a:rPr>
              <a:t> </a:t>
            </a:r>
            <a:r>
              <a:rPr lang="fr-FR" sz="3200" dirty="0" err="1">
                <a:solidFill>
                  <a:srgbClr val="A1D4E7"/>
                </a:solidFill>
              </a:rPr>
              <a:t>procedures</a:t>
            </a:r>
            <a:br>
              <a:rPr lang="fr-FR" sz="3200" dirty="0">
                <a:solidFill>
                  <a:srgbClr val="A1D4E7"/>
                </a:solidFill>
              </a:rPr>
            </a:br>
            <a:r>
              <a:rPr lang="fr-FR" sz="2000" dirty="0">
                <a:solidFill>
                  <a:srgbClr val="A1D4E7"/>
                </a:solidFill>
              </a:rPr>
              <a:t>stripping &amp; </a:t>
            </a:r>
            <a:r>
              <a:rPr lang="fr-FR" sz="2000" dirty="0" err="1">
                <a:solidFill>
                  <a:srgbClr val="A1D4E7"/>
                </a:solidFill>
              </a:rPr>
              <a:t>crossectomy</a:t>
            </a:r>
            <a:r>
              <a:rPr lang="fr-FR" sz="2000" dirty="0">
                <a:solidFill>
                  <a:srgbClr val="A1D4E7"/>
                </a:solidFill>
              </a:rPr>
              <a:t>), Mini-invasive </a:t>
            </a:r>
            <a:r>
              <a:rPr lang="fr-FR" sz="2000" dirty="0" err="1">
                <a:solidFill>
                  <a:srgbClr val="A1D4E7"/>
                </a:solidFill>
              </a:rPr>
              <a:t>surgery</a:t>
            </a:r>
            <a:r>
              <a:rPr lang="fr-FR" sz="2000" dirty="0">
                <a:solidFill>
                  <a:srgbClr val="A1D4E7"/>
                </a:solidFill>
              </a:rPr>
              <a:t>, EVLA or RFA </a:t>
            </a:r>
            <a:br>
              <a:rPr lang="fr-FR" sz="3200" dirty="0">
                <a:solidFill>
                  <a:srgbClr val="A1D4E7"/>
                </a:solidFill>
              </a:rPr>
            </a:br>
            <a:endParaRPr lang="fr-FR" sz="3200" dirty="0"/>
          </a:p>
        </p:txBody>
      </p:sp>
      <p:graphicFrame>
        <p:nvGraphicFramePr>
          <p:cNvPr id="5" name="Object 1028">
            <a:extLst>
              <a:ext uri="{FF2B5EF4-FFF2-40B4-BE49-F238E27FC236}">
                <a16:creationId xmlns:a16="http://schemas.microsoft.com/office/drawing/2014/main" id="{43D1168B-5DC0-4BEA-D846-DF79E50FC9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6546298"/>
              </p:ext>
            </p:extLst>
          </p:nvPr>
        </p:nvGraphicFramePr>
        <p:xfrm>
          <a:off x="7106700" y="3429000"/>
          <a:ext cx="1909442" cy="3357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Photo Editor Photo" r:id="rId3" imgW="4428571" imgH="7790476" progId="MSPhotoEd.3">
                  <p:embed/>
                </p:oleObj>
              </mc:Choice>
              <mc:Fallback>
                <p:oleObj name="Photo Editor Photo" r:id="rId3" imgW="4428571" imgH="7790476" progId="MSPhotoEd.3">
                  <p:embed/>
                  <p:pic>
                    <p:nvPicPr>
                      <p:cNvPr id="4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6700" y="3429000"/>
                        <a:ext cx="1909442" cy="3357259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5050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1B7AD0D4-DB5E-35FA-06AC-4ECFC4F75543}"/>
              </a:ext>
            </a:extLst>
          </p:cNvPr>
          <p:cNvSpPr txBox="1"/>
          <p:nvPr/>
        </p:nvSpPr>
        <p:spPr>
          <a:xfrm>
            <a:off x="0" y="1417638"/>
            <a:ext cx="7279557" cy="2693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To minimize inflammation and pain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To reduce bruising, hematoma, edema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Hemorrhages / bleeding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prstClr val="white"/>
                </a:solidFill>
              </a:rPr>
              <a:t>Prevent recanalization and neovascularization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tx1">
                    <a:lumMod val="75000"/>
                  </a:schemeClr>
                </a:solidFill>
              </a:rPr>
              <a:t>Prevent thrombosis and clots in situ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tx1">
                    <a:lumMod val="75000"/>
                  </a:schemeClr>
                </a:solidFill>
              </a:rPr>
              <a:t>Assist in the healing or fusion of vein walls</a:t>
            </a:r>
            <a:endParaRPr lang="en-US" sz="24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B5E1BF8-C5FA-D5CE-881A-A3D23DEA6D81}"/>
              </a:ext>
            </a:extLst>
          </p:cNvPr>
          <p:cNvSpPr txBox="1"/>
          <p:nvPr/>
        </p:nvSpPr>
        <p:spPr>
          <a:xfrm>
            <a:off x="1281293" y="4507464"/>
            <a:ext cx="4326826" cy="1569660"/>
          </a:xfrm>
          <a:prstGeom prst="rect">
            <a:avLst/>
          </a:prstGeom>
          <a:noFill/>
          <a:ln>
            <a:solidFill>
              <a:srgbClr val="A1D4E7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AU" sz="2400" dirty="0">
                <a:solidFill>
                  <a:srgbClr val="FFFF00"/>
                </a:solidFill>
              </a:rPr>
              <a:t>And finally to reduce recovery </a:t>
            </a:r>
          </a:p>
          <a:p>
            <a:pPr algn="ctr"/>
            <a:r>
              <a:rPr lang="en-AU" sz="2400" dirty="0">
                <a:solidFill>
                  <a:srgbClr val="FFFF00"/>
                </a:solidFill>
              </a:rPr>
              <a:t>time and work stoppages</a:t>
            </a:r>
          </a:p>
          <a:p>
            <a:pPr algn="ctr"/>
            <a:r>
              <a:rPr lang="en-AU" sz="2400" dirty="0">
                <a:solidFill>
                  <a:srgbClr val="A1D4E7"/>
                </a:solidFill>
              </a:rPr>
              <a:t>Improve compliance</a:t>
            </a:r>
          </a:p>
          <a:p>
            <a:pPr algn="ctr"/>
            <a:r>
              <a:rPr lang="en-AU" sz="2400" dirty="0"/>
              <a:t>Less recurrence ?</a:t>
            </a:r>
          </a:p>
        </p:txBody>
      </p:sp>
    </p:spTree>
    <p:extLst>
      <p:ext uri="{BB962C8B-B14F-4D97-AF65-F5344CB8AC3E}">
        <p14:creationId xmlns:p14="http://schemas.microsoft.com/office/powerpoint/2010/main" val="2058357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89116E-AF00-6B92-0BC0-748A0DB07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6832" y="2078736"/>
            <a:ext cx="7467600" cy="1143000"/>
          </a:xfrm>
        </p:spPr>
        <p:txBody>
          <a:bodyPr>
            <a:normAutofit/>
          </a:bodyPr>
          <a:lstStyle/>
          <a:p>
            <a:r>
              <a:rPr lang="fr-FR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SURGERY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0BE3944-8713-61E3-EE2F-D58779E78E57}"/>
              </a:ext>
            </a:extLst>
          </p:cNvPr>
          <p:cNvSpPr txBox="1"/>
          <p:nvPr/>
        </p:nvSpPr>
        <p:spPr>
          <a:xfrm>
            <a:off x="2548128" y="3675890"/>
            <a:ext cx="4474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/>
              <a:t>benefits</a:t>
            </a:r>
            <a:r>
              <a:rPr lang="fr-FR" sz="2800" dirty="0"/>
              <a:t> of compression</a:t>
            </a:r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321444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512330" cy="1143000"/>
          </a:xfrm>
        </p:spPr>
        <p:txBody>
          <a:bodyPr>
            <a:noAutofit/>
          </a:bodyPr>
          <a:lstStyle/>
          <a:p>
            <a:pPr algn="ctr"/>
            <a:r>
              <a:rPr lang="fr-FR" sz="3200" b="1" dirty="0">
                <a:solidFill>
                  <a:srgbClr val="A1D4E7"/>
                </a:solidFill>
              </a:rPr>
              <a:t>Compression </a:t>
            </a:r>
            <a:r>
              <a:rPr lang="fr-FR" sz="3200" b="1" dirty="0" err="1">
                <a:solidFill>
                  <a:srgbClr val="A1D4E7"/>
                </a:solidFill>
              </a:rPr>
              <a:t>after</a:t>
            </a:r>
            <a:r>
              <a:rPr lang="fr-FR" sz="3200" b="1" dirty="0">
                <a:solidFill>
                  <a:srgbClr val="A1D4E7"/>
                </a:solidFill>
              </a:rPr>
              <a:t> GSV stripping</a:t>
            </a:r>
            <a:endParaRPr lang="fr-FR" sz="3200" b="1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A35CD87-5384-44EE-8065-CF8B9E31C4EE}"/>
              </a:ext>
            </a:extLst>
          </p:cNvPr>
          <p:cNvSpPr txBox="1"/>
          <p:nvPr/>
        </p:nvSpPr>
        <p:spPr>
          <a:xfrm>
            <a:off x="1321088" y="1417638"/>
            <a:ext cx="7286464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b="1" dirty="0"/>
              <a:t>G </a:t>
            </a:r>
            <a:r>
              <a:rPr lang="fr-FR" sz="2000" b="1" dirty="0" err="1"/>
              <a:t>Mosti</a:t>
            </a:r>
            <a:r>
              <a:rPr lang="fr-FR" sz="2000" b="1" dirty="0"/>
              <a:t>* et al. </a:t>
            </a:r>
            <a:r>
              <a:rPr lang="fr-FR" sz="2000" dirty="0" err="1"/>
              <a:t>Compared</a:t>
            </a:r>
            <a:r>
              <a:rPr lang="fr-FR" sz="2000" dirty="0"/>
              <a:t> 3 groups of 18 patients: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BD2D20A-2D14-6F5C-832C-3F2532260391}"/>
              </a:ext>
            </a:extLst>
          </p:cNvPr>
          <p:cNvSpPr txBox="1"/>
          <p:nvPr/>
        </p:nvSpPr>
        <p:spPr>
          <a:xfrm>
            <a:off x="1926755" y="5998587"/>
            <a:ext cx="6680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/>
              <a:t>* G. </a:t>
            </a:r>
            <a:r>
              <a:rPr lang="fr-FR" sz="1600" i="1" dirty="0" err="1"/>
              <a:t>Mosti</a:t>
            </a:r>
            <a:r>
              <a:rPr lang="fr-FR" sz="1600" i="1" dirty="0"/>
              <a:t> et al.   </a:t>
            </a:r>
            <a:r>
              <a:rPr lang="fr-FR" sz="1600" dirty="0"/>
              <a:t>Int </a:t>
            </a:r>
            <a:r>
              <a:rPr lang="fr-FR" sz="1600" dirty="0" err="1"/>
              <a:t>Angiol</a:t>
            </a:r>
            <a:r>
              <a:rPr lang="fr-FR" sz="1600" dirty="0"/>
              <a:t>  2009 Aug;28(4):274-80. </a:t>
            </a:r>
          </a:p>
          <a:p>
            <a:endParaRPr lang="fr-FR" sz="1600" i="1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9C81B9D-6B61-2909-DCC4-7FAF999F86D7}"/>
              </a:ext>
            </a:extLst>
          </p:cNvPr>
          <p:cNvSpPr txBox="1"/>
          <p:nvPr/>
        </p:nvSpPr>
        <p:spPr>
          <a:xfrm>
            <a:off x="1523856" y="3871172"/>
            <a:ext cx="5429692" cy="143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dirty="0" err="1">
                <a:solidFill>
                  <a:srgbClr val="FFFF00"/>
                </a:solidFill>
              </a:rPr>
              <a:t>Results</a:t>
            </a:r>
            <a:r>
              <a:rPr lang="fr-FR" dirty="0">
                <a:solidFill>
                  <a:srgbClr val="FFFF00"/>
                </a:solidFill>
              </a:rPr>
              <a:t>:                         </a:t>
            </a:r>
            <a:r>
              <a:rPr lang="fr-FR" dirty="0"/>
              <a:t>Group A          B            C </a:t>
            </a:r>
          </a:p>
          <a:p>
            <a:pPr>
              <a:spcAft>
                <a:spcPts val="600"/>
              </a:spcAft>
            </a:pPr>
            <a:r>
              <a:rPr lang="fr-FR" dirty="0" err="1"/>
              <a:t>mmHg</a:t>
            </a:r>
            <a:r>
              <a:rPr lang="fr-FR" dirty="0"/>
              <a:t> standing		16	   63	   98</a:t>
            </a:r>
          </a:p>
          <a:p>
            <a:pPr>
              <a:spcAft>
                <a:spcPts val="600"/>
              </a:spcAft>
            </a:pPr>
            <a:r>
              <a:rPr lang="fr-FR" dirty="0"/>
              <a:t>Pain &amp; </a:t>
            </a:r>
            <a:r>
              <a:rPr lang="fr-FR" dirty="0" err="1"/>
              <a:t>hematoma</a:t>
            </a:r>
            <a:r>
              <a:rPr lang="fr-FR" dirty="0"/>
              <a:t>	           </a:t>
            </a:r>
            <a:r>
              <a:rPr lang="fr-FR" b="1" dirty="0">
                <a:solidFill>
                  <a:srgbClr val="FFFF00"/>
                </a:solidFill>
              </a:rPr>
              <a:t>10/18 </a:t>
            </a:r>
            <a:r>
              <a:rPr lang="fr-FR" dirty="0"/>
              <a:t>         1/18         0/18</a:t>
            </a:r>
          </a:p>
          <a:p>
            <a:pPr>
              <a:spcAft>
                <a:spcPts val="600"/>
              </a:spcAft>
            </a:pP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0719F38-F062-834B-5FAB-CE8914EBDDD3}"/>
              </a:ext>
            </a:extLst>
          </p:cNvPr>
          <p:cNvSpPr txBox="1"/>
          <p:nvPr/>
        </p:nvSpPr>
        <p:spPr>
          <a:xfrm>
            <a:off x="1926755" y="2257585"/>
            <a:ext cx="4623895" cy="12874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/>
              <a:t>Group A: MCS  23-32 mm Hg </a:t>
            </a:r>
            <a:r>
              <a:rPr lang="fr-FR" dirty="0" err="1"/>
              <a:t>ankle</a:t>
            </a:r>
            <a:endParaRPr lang="fr-FR" dirty="0"/>
          </a:p>
          <a:p>
            <a:pPr>
              <a:lnSpc>
                <a:spcPct val="150000"/>
              </a:lnSpc>
            </a:pPr>
            <a:r>
              <a:rPr lang="fr-FR" dirty="0"/>
              <a:t>Group B: </a:t>
            </a:r>
            <a:r>
              <a:rPr lang="fr-FR" dirty="0" err="1"/>
              <a:t>Adhesive</a:t>
            </a:r>
            <a:r>
              <a:rPr lang="fr-FR" dirty="0"/>
              <a:t> bandages (47 </a:t>
            </a:r>
            <a:r>
              <a:rPr lang="fr-FR" dirty="0" err="1"/>
              <a:t>mmHg</a:t>
            </a:r>
            <a:r>
              <a:rPr lang="fr-FR" dirty="0"/>
              <a:t>)</a:t>
            </a:r>
          </a:p>
          <a:p>
            <a:pPr>
              <a:lnSpc>
                <a:spcPct val="150000"/>
              </a:lnSpc>
            </a:pPr>
            <a:r>
              <a:rPr lang="fr-FR" dirty="0"/>
              <a:t>Group C: MCS + </a:t>
            </a:r>
            <a:r>
              <a:rPr lang="fr-FR" dirty="0" err="1"/>
              <a:t>eccentric</a:t>
            </a:r>
            <a:r>
              <a:rPr lang="fr-FR" dirty="0"/>
              <a:t> PAD (68 </a:t>
            </a:r>
            <a:r>
              <a:rPr lang="fr-FR" dirty="0" err="1"/>
              <a:t>mmHg</a:t>
            </a:r>
            <a:r>
              <a:rPr lang="fr-FR" dirty="0"/>
              <a:t>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E9B27BB-27E0-F4D4-52A4-9D9EB539C9DF}"/>
              </a:ext>
            </a:extLst>
          </p:cNvPr>
          <p:cNvSpPr txBox="1"/>
          <p:nvPr/>
        </p:nvSpPr>
        <p:spPr>
          <a:xfrm>
            <a:off x="1483781" y="5250350"/>
            <a:ext cx="5469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>
                <a:solidFill>
                  <a:srgbClr val="FFFF00"/>
                </a:solidFill>
              </a:rPr>
              <a:t>Less</a:t>
            </a:r>
            <a:r>
              <a:rPr lang="fr-FR" sz="2000" dirty="0">
                <a:solidFill>
                  <a:srgbClr val="FFFF00"/>
                </a:solidFill>
              </a:rPr>
              <a:t> pain and </a:t>
            </a:r>
            <a:r>
              <a:rPr lang="fr-FR" sz="2000" dirty="0" err="1">
                <a:solidFill>
                  <a:srgbClr val="FFFF00"/>
                </a:solidFill>
              </a:rPr>
              <a:t>hematomas</a:t>
            </a:r>
            <a:r>
              <a:rPr lang="fr-FR" sz="2000" dirty="0">
                <a:solidFill>
                  <a:srgbClr val="FFFF00"/>
                </a:solidFill>
              </a:rPr>
              <a:t> </a:t>
            </a:r>
            <a:r>
              <a:rPr lang="fr-FR" sz="2000" dirty="0" err="1">
                <a:solidFill>
                  <a:srgbClr val="FFFF00"/>
                </a:solidFill>
              </a:rPr>
              <a:t>with</a:t>
            </a:r>
            <a:r>
              <a:rPr lang="fr-FR" sz="2000" dirty="0">
                <a:solidFill>
                  <a:srgbClr val="FFFF00"/>
                </a:solidFill>
              </a:rPr>
              <a:t> high pressures</a:t>
            </a:r>
          </a:p>
        </p:txBody>
      </p:sp>
    </p:spTree>
    <p:extLst>
      <p:ext uri="{BB962C8B-B14F-4D97-AF65-F5344CB8AC3E}">
        <p14:creationId xmlns:p14="http://schemas.microsoft.com/office/powerpoint/2010/main" val="2908221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512330" cy="1143000"/>
          </a:xfrm>
        </p:spPr>
        <p:txBody>
          <a:bodyPr>
            <a:noAutofit/>
          </a:bodyPr>
          <a:lstStyle/>
          <a:p>
            <a:pPr algn="ctr"/>
            <a:r>
              <a:rPr lang="fr-FR" sz="3200" b="1" dirty="0">
                <a:solidFill>
                  <a:srgbClr val="A1D4E7"/>
                </a:solidFill>
              </a:rPr>
              <a:t>Compression </a:t>
            </a:r>
            <a:r>
              <a:rPr lang="fr-FR" sz="3200" b="1" dirty="0" err="1">
                <a:solidFill>
                  <a:srgbClr val="A1D4E7"/>
                </a:solidFill>
              </a:rPr>
              <a:t>after</a:t>
            </a:r>
            <a:r>
              <a:rPr lang="fr-FR" sz="3200" b="1" dirty="0">
                <a:solidFill>
                  <a:srgbClr val="A1D4E7"/>
                </a:solidFill>
              </a:rPr>
              <a:t> GSV stripping</a:t>
            </a:r>
            <a:endParaRPr lang="fr-FR" sz="3200" b="1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A35CD87-5384-44EE-8065-CF8B9E31C4EE}"/>
              </a:ext>
            </a:extLst>
          </p:cNvPr>
          <p:cNvSpPr txBox="1"/>
          <p:nvPr/>
        </p:nvSpPr>
        <p:spPr>
          <a:xfrm>
            <a:off x="569949" y="1495109"/>
            <a:ext cx="82036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/>
              <a:t>MARIANI* </a:t>
            </a:r>
            <a:r>
              <a:rPr lang="fr-FR" sz="2200" dirty="0"/>
              <a:t>compares postop bandages</a:t>
            </a:r>
            <a:r>
              <a:rPr lang="fr-FR" sz="2200" dirty="0">
                <a:solidFill>
                  <a:srgbClr val="FFFF00"/>
                </a:solidFill>
              </a:rPr>
              <a:t> </a:t>
            </a:r>
            <a:r>
              <a:rPr lang="fr-FR" sz="2200" dirty="0"/>
              <a:t>versus MCS </a:t>
            </a:r>
            <a:r>
              <a:rPr lang="fr-FR" sz="2200" dirty="0">
                <a:solidFill>
                  <a:srgbClr val="FFFF00"/>
                </a:solidFill>
              </a:rPr>
              <a:t>23-32</a:t>
            </a:r>
            <a:r>
              <a:rPr lang="fr-FR" sz="2200" dirty="0"/>
              <a:t> </a:t>
            </a:r>
            <a:r>
              <a:rPr lang="fr-FR" sz="2200" dirty="0" err="1"/>
              <a:t>mmHg</a:t>
            </a:r>
            <a:r>
              <a:rPr lang="fr-FR" sz="2200" dirty="0"/>
              <a:t> (</a:t>
            </a:r>
            <a:r>
              <a:rPr lang="fr-FR" sz="2200" dirty="0" err="1"/>
              <a:t>sigvaris</a:t>
            </a:r>
            <a:r>
              <a:rPr lang="fr-FR" sz="2200" dirty="0"/>
              <a:t> postop kit) in a RCT </a:t>
            </a:r>
            <a:r>
              <a:rPr lang="fr-FR" sz="2200" dirty="0" err="1"/>
              <a:t>with</a:t>
            </a:r>
            <a:r>
              <a:rPr lang="fr-FR" sz="2200" dirty="0"/>
              <a:t> 2 groups of 30 patients 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BD2D20A-2D14-6F5C-832C-3F2532260391}"/>
              </a:ext>
            </a:extLst>
          </p:cNvPr>
          <p:cNvSpPr txBox="1"/>
          <p:nvPr/>
        </p:nvSpPr>
        <p:spPr>
          <a:xfrm>
            <a:off x="480142" y="5960375"/>
            <a:ext cx="8004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/>
              <a:t>* Mariani F, </a:t>
            </a:r>
            <a:r>
              <a:rPr lang="fr-FR" sz="1400" i="1" dirty="0" err="1"/>
              <a:t>Marone</a:t>
            </a:r>
            <a:r>
              <a:rPr lang="fr-FR" sz="1400" i="1" dirty="0"/>
              <a:t> EM, </a:t>
            </a:r>
            <a:r>
              <a:rPr lang="fr-FR" sz="1400" i="1" dirty="0" err="1"/>
              <a:t>Gasbarro</a:t>
            </a:r>
            <a:r>
              <a:rPr lang="fr-FR" sz="1400" i="1" dirty="0"/>
              <a:t> V, et al. </a:t>
            </a:r>
            <a:r>
              <a:rPr lang="fr-FR" sz="1400" i="1" dirty="0" err="1"/>
              <a:t>Multicenter</a:t>
            </a:r>
            <a:r>
              <a:rPr lang="fr-FR" sz="1400" i="1" dirty="0"/>
              <a:t> </a:t>
            </a:r>
            <a:r>
              <a:rPr lang="fr-FR" sz="1400" i="1" dirty="0" err="1"/>
              <a:t>randomized</a:t>
            </a:r>
            <a:r>
              <a:rPr lang="fr-FR" sz="1400" i="1" dirty="0"/>
              <a:t> trial </a:t>
            </a:r>
            <a:r>
              <a:rPr lang="fr-FR" sz="1400" i="1" dirty="0" err="1"/>
              <a:t>comparing</a:t>
            </a:r>
            <a:r>
              <a:rPr lang="fr-FR" sz="1400" i="1" dirty="0"/>
              <a:t> compression </a:t>
            </a:r>
            <a:r>
              <a:rPr lang="fr-FR" sz="1400" i="1" dirty="0" err="1"/>
              <a:t>with</a:t>
            </a:r>
            <a:r>
              <a:rPr lang="fr-FR" sz="1400" i="1" dirty="0"/>
              <a:t> </a:t>
            </a:r>
            <a:r>
              <a:rPr lang="fr-FR" sz="1400" i="1" dirty="0" err="1"/>
              <a:t>elastic</a:t>
            </a:r>
            <a:r>
              <a:rPr lang="fr-FR" sz="1400" i="1" dirty="0"/>
              <a:t> </a:t>
            </a:r>
            <a:r>
              <a:rPr lang="fr-FR" sz="1400" i="1" dirty="0" err="1"/>
              <a:t>stocking</a:t>
            </a:r>
            <a:r>
              <a:rPr lang="fr-FR" sz="1400" i="1" dirty="0"/>
              <a:t> versus bandage </a:t>
            </a:r>
            <a:r>
              <a:rPr lang="fr-FR" sz="1400" i="1" dirty="0" err="1"/>
              <a:t>after</a:t>
            </a:r>
            <a:r>
              <a:rPr lang="fr-FR" sz="1400" i="1" dirty="0"/>
              <a:t> </a:t>
            </a:r>
            <a:r>
              <a:rPr lang="fr-FR" sz="1400" i="1" dirty="0" err="1"/>
              <a:t>surgery</a:t>
            </a:r>
            <a:r>
              <a:rPr lang="fr-FR" sz="1400" i="1" dirty="0"/>
              <a:t> for </a:t>
            </a:r>
            <a:r>
              <a:rPr lang="fr-FR" sz="1400" i="1" dirty="0" err="1"/>
              <a:t>varicose</a:t>
            </a:r>
            <a:r>
              <a:rPr lang="fr-FR" sz="1400" i="1" dirty="0"/>
              <a:t> </a:t>
            </a:r>
            <a:r>
              <a:rPr lang="fr-FR" sz="1400" i="1" dirty="0" err="1"/>
              <a:t>veins</a:t>
            </a:r>
            <a:r>
              <a:rPr lang="fr-FR" sz="1400" i="1" dirty="0"/>
              <a:t>. JVS. 2011;53:115-122.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0A22506-8596-5939-96EA-DAE8D3D19688}"/>
              </a:ext>
            </a:extLst>
          </p:cNvPr>
          <p:cNvSpPr txBox="1"/>
          <p:nvPr/>
        </p:nvSpPr>
        <p:spPr>
          <a:xfrm>
            <a:off x="1125115" y="2895494"/>
            <a:ext cx="6893770" cy="1431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dirty="0">
                <a:solidFill>
                  <a:srgbClr val="FFFF00"/>
                </a:solidFill>
              </a:rPr>
              <a:t>     	    	            </a:t>
            </a:r>
            <a:r>
              <a:rPr lang="fr-FR" dirty="0"/>
              <a:t>Bandage             MCS	    p</a:t>
            </a:r>
          </a:p>
          <a:p>
            <a:pPr>
              <a:spcAft>
                <a:spcPts val="600"/>
              </a:spcAft>
            </a:pPr>
            <a:r>
              <a:rPr lang="fr-FR" b="1" dirty="0">
                <a:solidFill>
                  <a:srgbClr val="FFFF00"/>
                </a:solidFill>
              </a:rPr>
              <a:t>Confort</a:t>
            </a:r>
            <a:r>
              <a:rPr lang="fr-FR" b="1" dirty="0"/>
              <a:t>	</a:t>
            </a:r>
            <a:r>
              <a:rPr lang="fr-FR" dirty="0"/>
              <a:t>		+-		++	   </a:t>
            </a:r>
          </a:p>
          <a:p>
            <a:pPr>
              <a:spcAft>
                <a:spcPts val="600"/>
              </a:spcAft>
            </a:pPr>
            <a:r>
              <a:rPr lang="fr-FR" b="1" dirty="0" err="1">
                <a:solidFill>
                  <a:srgbClr val="FFFF00"/>
                </a:solidFill>
              </a:rPr>
              <a:t>Edema</a:t>
            </a:r>
            <a:r>
              <a:rPr lang="fr-FR" b="1" dirty="0">
                <a:solidFill>
                  <a:srgbClr val="FFFF00"/>
                </a:solidFill>
              </a:rPr>
              <a:t> at D7	           </a:t>
            </a:r>
            <a:r>
              <a:rPr lang="fr-FR" dirty="0"/>
              <a:t>  50%                      20%	 &lt;.001</a:t>
            </a:r>
          </a:p>
          <a:p>
            <a:pPr>
              <a:spcAft>
                <a:spcPts val="600"/>
              </a:spcAft>
            </a:pPr>
            <a:r>
              <a:rPr lang="fr-FR" b="1" dirty="0" err="1">
                <a:solidFill>
                  <a:srgbClr val="FFFF00"/>
                </a:solidFill>
              </a:rPr>
              <a:t>Hematoma</a:t>
            </a:r>
            <a:r>
              <a:rPr lang="fr-FR" b="1" dirty="0">
                <a:solidFill>
                  <a:srgbClr val="FFFF00"/>
                </a:solidFill>
              </a:rPr>
              <a:t>				   	   </a:t>
            </a:r>
            <a:r>
              <a:rPr lang="fr-FR" dirty="0"/>
              <a:t>NS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792DC40-918F-386E-67A5-78A4F8997727}"/>
              </a:ext>
            </a:extLst>
          </p:cNvPr>
          <p:cNvSpPr txBox="1"/>
          <p:nvPr/>
        </p:nvSpPr>
        <p:spPr>
          <a:xfrm>
            <a:off x="523650" y="4943460"/>
            <a:ext cx="7378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FFFF00"/>
                </a:solidFill>
              </a:rPr>
              <a:t>	</a:t>
            </a:r>
            <a:r>
              <a:rPr lang="fr-FR" sz="2000" b="1" dirty="0" err="1">
                <a:solidFill>
                  <a:srgbClr val="FFFF00"/>
                </a:solidFill>
              </a:rPr>
              <a:t>Less</a:t>
            </a:r>
            <a:r>
              <a:rPr lang="fr-FR" sz="2000" b="1" dirty="0">
                <a:solidFill>
                  <a:srgbClr val="FFFF00"/>
                </a:solidFill>
              </a:rPr>
              <a:t> </a:t>
            </a:r>
            <a:r>
              <a:rPr lang="fr-FR" sz="2000" b="1" dirty="0" err="1">
                <a:solidFill>
                  <a:srgbClr val="FFFF00"/>
                </a:solidFill>
              </a:rPr>
              <a:t>edema</a:t>
            </a:r>
            <a:r>
              <a:rPr lang="fr-FR" sz="2000" b="1" dirty="0">
                <a:solidFill>
                  <a:srgbClr val="FFFF00"/>
                </a:solidFill>
              </a:rPr>
              <a:t> and </a:t>
            </a:r>
            <a:r>
              <a:rPr lang="fr-FR" sz="2000" b="1" dirty="0" err="1">
                <a:solidFill>
                  <a:srgbClr val="FFFF00"/>
                </a:solidFill>
              </a:rPr>
              <a:t>better</a:t>
            </a:r>
            <a:r>
              <a:rPr lang="fr-FR" sz="2000" b="1" dirty="0">
                <a:solidFill>
                  <a:srgbClr val="FFFF00"/>
                </a:solidFill>
              </a:rPr>
              <a:t> </a:t>
            </a:r>
            <a:r>
              <a:rPr lang="fr-FR" sz="2000" b="1" dirty="0" err="1">
                <a:solidFill>
                  <a:srgbClr val="FFFF00"/>
                </a:solidFill>
              </a:rPr>
              <a:t>comfort</a:t>
            </a:r>
            <a:r>
              <a:rPr lang="fr-FR" sz="2000" b="1" dirty="0">
                <a:solidFill>
                  <a:srgbClr val="FFFF00"/>
                </a:solidFill>
              </a:rPr>
              <a:t> </a:t>
            </a:r>
            <a:r>
              <a:rPr lang="fr-FR" b="1" dirty="0" err="1">
                <a:solidFill>
                  <a:srgbClr val="FFFF00"/>
                </a:solidFill>
              </a:rPr>
              <a:t>were</a:t>
            </a:r>
            <a:r>
              <a:rPr lang="fr-FR" b="1" dirty="0">
                <a:solidFill>
                  <a:srgbClr val="FFFF00"/>
                </a:solidFill>
              </a:rPr>
              <a:t> </a:t>
            </a:r>
            <a:r>
              <a:rPr lang="fr-FR" b="1" dirty="0" err="1">
                <a:solidFill>
                  <a:srgbClr val="FFFF00"/>
                </a:solidFill>
              </a:rPr>
              <a:t>found</a:t>
            </a:r>
            <a:r>
              <a:rPr lang="fr-FR" b="1" dirty="0">
                <a:solidFill>
                  <a:srgbClr val="FFFF00"/>
                </a:solidFill>
              </a:rPr>
              <a:t>  </a:t>
            </a:r>
            <a:r>
              <a:rPr lang="fr-FR" b="1" dirty="0" err="1">
                <a:solidFill>
                  <a:srgbClr val="FFFF00"/>
                </a:solidFill>
              </a:rPr>
              <a:t>with</a:t>
            </a:r>
            <a:r>
              <a:rPr lang="fr-FR" b="1" dirty="0">
                <a:solidFill>
                  <a:srgbClr val="FFFF00"/>
                </a:solidFill>
              </a:rPr>
              <a:t> MCS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6488794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512330" cy="1143000"/>
          </a:xfrm>
        </p:spPr>
        <p:txBody>
          <a:bodyPr>
            <a:noAutofit/>
          </a:bodyPr>
          <a:lstStyle/>
          <a:p>
            <a:pPr algn="ctr"/>
            <a:r>
              <a:rPr lang="fr-FR" sz="3200" b="1" dirty="0">
                <a:solidFill>
                  <a:srgbClr val="A1D4E7"/>
                </a:solidFill>
              </a:rPr>
              <a:t>Compression </a:t>
            </a:r>
            <a:r>
              <a:rPr lang="fr-FR" sz="3200" b="1" dirty="0" err="1">
                <a:solidFill>
                  <a:srgbClr val="A1D4E7"/>
                </a:solidFill>
              </a:rPr>
              <a:t>after</a:t>
            </a:r>
            <a:r>
              <a:rPr lang="fr-FR" sz="3200" b="1" dirty="0">
                <a:solidFill>
                  <a:srgbClr val="A1D4E7"/>
                </a:solidFill>
              </a:rPr>
              <a:t> GSV stripping</a:t>
            </a:r>
            <a:endParaRPr lang="fr-FR" sz="3200" b="1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A35CD87-5384-44EE-8065-CF8B9E31C4EE}"/>
              </a:ext>
            </a:extLst>
          </p:cNvPr>
          <p:cNvSpPr txBox="1"/>
          <p:nvPr/>
        </p:nvSpPr>
        <p:spPr>
          <a:xfrm>
            <a:off x="928767" y="1537153"/>
            <a:ext cx="72864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/>
              <a:t>BENIGNI* </a:t>
            </a:r>
            <a:r>
              <a:rPr lang="fr-FR" sz="2200" dirty="0"/>
              <a:t>compares an </a:t>
            </a:r>
            <a:r>
              <a:rPr lang="fr-FR" sz="2200" dirty="0" err="1"/>
              <a:t>eccentric</a:t>
            </a:r>
            <a:r>
              <a:rPr lang="fr-FR" sz="2200" dirty="0"/>
              <a:t> compression in the </a:t>
            </a:r>
            <a:r>
              <a:rPr lang="fr-FR" sz="2200" dirty="0" err="1"/>
              <a:t>thigh</a:t>
            </a:r>
            <a:r>
              <a:rPr lang="fr-FR" sz="2200" dirty="0"/>
              <a:t> by a </a:t>
            </a:r>
            <a:r>
              <a:rPr lang="fr-FR" sz="2200" dirty="0" err="1">
                <a:solidFill>
                  <a:srgbClr val="FFFF00"/>
                </a:solidFill>
              </a:rPr>
              <a:t>foam</a:t>
            </a:r>
            <a:r>
              <a:rPr lang="fr-FR" sz="2200" dirty="0">
                <a:solidFill>
                  <a:srgbClr val="FFFF00"/>
                </a:solidFill>
              </a:rPr>
              <a:t> pad </a:t>
            </a:r>
            <a:r>
              <a:rPr lang="fr-FR" sz="2200" dirty="0"/>
              <a:t>versus MCS w/o pad.  </a:t>
            </a:r>
          </a:p>
          <a:p>
            <a:endParaRPr lang="fr-FR" sz="2200" dirty="0"/>
          </a:p>
          <a:p>
            <a:endParaRPr lang="fr-FR" sz="2200" dirty="0"/>
          </a:p>
          <a:p>
            <a:endParaRPr lang="fr-FR" sz="2200" dirty="0"/>
          </a:p>
          <a:p>
            <a:endParaRPr lang="fr-FR" sz="2200" dirty="0"/>
          </a:p>
          <a:p>
            <a:endParaRPr lang="fr-FR" sz="2200" dirty="0"/>
          </a:p>
          <a:p>
            <a:endParaRPr lang="fr-FR" sz="2200" dirty="0"/>
          </a:p>
          <a:p>
            <a:endParaRPr lang="fr-FR" sz="2200" dirty="0"/>
          </a:p>
          <a:p>
            <a:r>
              <a:rPr lang="fr-FR" sz="2200" dirty="0">
                <a:solidFill>
                  <a:srgbClr val="FFFF00"/>
                </a:solidFill>
              </a:rPr>
              <a:t>	</a:t>
            </a:r>
            <a:r>
              <a:rPr lang="fr-FR" sz="2000" b="1" dirty="0">
                <a:solidFill>
                  <a:srgbClr val="FFFF00"/>
                </a:solidFill>
              </a:rPr>
              <a:t>It </a:t>
            </a:r>
            <a:r>
              <a:rPr lang="fr-FR" sz="2000" b="1" dirty="0" err="1">
                <a:solidFill>
                  <a:srgbClr val="FFFF00"/>
                </a:solidFill>
              </a:rPr>
              <a:t>was</a:t>
            </a:r>
            <a:r>
              <a:rPr lang="fr-FR" sz="2000" b="1" dirty="0">
                <a:solidFill>
                  <a:srgbClr val="FFFF00"/>
                </a:solidFill>
              </a:rPr>
              <a:t> </a:t>
            </a:r>
            <a:r>
              <a:rPr lang="fr-FR" sz="2000" b="1" dirty="0" err="1">
                <a:solidFill>
                  <a:srgbClr val="FFFF00"/>
                </a:solidFill>
              </a:rPr>
              <a:t>shown</a:t>
            </a:r>
            <a:r>
              <a:rPr lang="fr-FR" sz="2000" b="1" dirty="0">
                <a:solidFill>
                  <a:srgbClr val="FFFF00"/>
                </a:solidFill>
              </a:rPr>
              <a:t> </a:t>
            </a:r>
            <a:r>
              <a:rPr lang="fr-FR" sz="2000" b="1" dirty="0" err="1">
                <a:solidFill>
                  <a:srgbClr val="FFFF00"/>
                </a:solidFill>
              </a:rPr>
              <a:t>reduction</a:t>
            </a:r>
            <a:r>
              <a:rPr lang="fr-FR" sz="2000" b="1" dirty="0">
                <a:solidFill>
                  <a:srgbClr val="FFFF00"/>
                </a:solidFill>
              </a:rPr>
              <a:t> of </a:t>
            </a:r>
            <a:r>
              <a:rPr lang="fr-FR" sz="2000" b="1" dirty="0" err="1">
                <a:solidFill>
                  <a:srgbClr val="FFFF00"/>
                </a:solidFill>
              </a:rPr>
              <a:t>postoperative</a:t>
            </a:r>
            <a:r>
              <a:rPr lang="fr-FR" sz="2000" b="1" dirty="0">
                <a:solidFill>
                  <a:srgbClr val="FFFF00"/>
                </a:solidFill>
              </a:rPr>
              <a:t> </a:t>
            </a:r>
          </a:p>
          <a:p>
            <a:r>
              <a:rPr lang="fr-FR" sz="2000" b="1" dirty="0">
                <a:solidFill>
                  <a:srgbClr val="FFFF00"/>
                </a:solidFill>
              </a:rPr>
              <a:t>	           pain by 48% </a:t>
            </a:r>
            <a:r>
              <a:rPr lang="fr-FR" sz="2000" b="1" dirty="0" err="1">
                <a:solidFill>
                  <a:srgbClr val="FFFF00"/>
                </a:solidFill>
              </a:rPr>
              <a:t>with</a:t>
            </a:r>
            <a:r>
              <a:rPr lang="fr-FR" sz="2000" b="1" dirty="0">
                <a:solidFill>
                  <a:srgbClr val="FFFF00"/>
                </a:solidFill>
              </a:rPr>
              <a:t> the pad</a:t>
            </a:r>
            <a:endParaRPr lang="fr-FR" sz="22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BD2D20A-2D14-6F5C-832C-3F2532260391}"/>
              </a:ext>
            </a:extLst>
          </p:cNvPr>
          <p:cNvSpPr txBox="1"/>
          <p:nvPr/>
        </p:nvSpPr>
        <p:spPr>
          <a:xfrm>
            <a:off x="480142" y="5960375"/>
            <a:ext cx="8183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/>
              <a:t>*. </a:t>
            </a:r>
            <a:r>
              <a:rPr lang="fr-FR" sz="1400" i="1" dirty="0" err="1"/>
              <a:t>Benigni</a:t>
            </a:r>
            <a:r>
              <a:rPr lang="fr-FR" sz="1400" i="1" dirty="0"/>
              <a:t> et al.., The </a:t>
            </a:r>
            <a:r>
              <a:rPr lang="fr-FR" sz="1400" i="1" dirty="0" err="1"/>
              <a:t>efficiency</a:t>
            </a:r>
            <a:r>
              <a:rPr lang="fr-FR" sz="1400" i="1" dirty="0"/>
              <a:t> of pain control </a:t>
            </a:r>
            <a:r>
              <a:rPr lang="fr-FR" sz="1400" i="1" dirty="0" err="1"/>
              <a:t>using</a:t>
            </a:r>
            <a:r>
              <a:rPr lang="fr-FR" sz="1400" i="1" dirty="0"/>
              <a:t> a </a:t>
            </a:r>
            <a:r>
              <a:rPr lang="fr-FR" sz="1400" i="1" dirty="0" err="1"/>
              <a:t>thigh</a:t>
            </a:r>
            <a:r>
              <a:rPr lang="fr-FR" sz="1400" i="1" dirty="0"/>
              <a:t> pad </a:t>
            </a:r>
            <a:r>
              <a:rPr lang="fr-FR" sz="1400" i="1" dirty="0" err="1"/>
              <a:t>under</a:t>
            </a:r>
            <a:r>
              <a:rPr lang="fr-FR" sz="1400" i="1" dirty="0"/>
              <a:t> the </a:t>
            </a:r>
            <a:r>
              <a:rPr lang="fr-FR" sz="1400" i="1" dirty="0" err="1"/>
              <a:t>elastic</a:t>
            </a:r>
            <a:r>
              <a:rPr lang="fr-FR" sz="1400" i="1" dirty="0"/>
              <a:t> </a:t>
            </a:r>
            <a:r>
              <a:rPr lang="fr-FR" sz="1400" i="1" dirty="0" err="1"/>
              <a:t>stocking</a:t>
            </a:r>
            <a:r>
              <a:rPr lang="fr-FR" sz="1400" i="1" dirty="0"/>
              <a:t> in patients </a:t>
            </a:r>
          </a:p>
          <a:p>
            <a:r>
              <a:rPr lang="fr-FR" sz="1400" i="1" dirty="0" err="1"/>
              <a:t>following</a:t>
            </a:r>
            <a:r>
              <a:rPr lang="fr-FR" sz="1400" i="1" dirty="0"/>
              <a:t> </a:t>
            </a:r>
            <a:r>
              <a:rPr lang="fr-FR" sz="1400" i="1" dirty="0" err="1"/>
              <a:t>venous</a:t>
            </a:r>
            <a:r>
              <a:rPr lang="fr-FR" sz="1400" i="1" dirty="0"/>
              <a:t> stripping: case-control </a:t>
            </a:r>
            <a:r>
              <a:rPr lang="fr-FR" sz="1400" i="1" dirty="0" err="1"/>
              <a:t>study</a:t>
            </a:r>
            <a:r>
              <a:rPr lang="fr-FR" sz="1400" i="1" dirty="0"/>
              <a:t>. </a:t>
            </a:r>
            <a:r>
              <a:rPr lang="fr-FR" sz="1400" i="1" dirty="0" err="1"/>
              <a:t>Perspect</a:t>
            </a:r>
            <a:r>
              <a:rPr lang="fr-FR" sz="1400" i="1" dirty="0"/>
              <a:t> </a:t>
            </a:r>
            <a:r>
              <a:rPr lang="fr-FR" sz="1400" i="1" dirty="0" err="1"/>
              <a:t>Vasc</a:t>
            </a:r>
            <a:r>
              <a:rPr lang="fr-FR" sz="1400" i="1" dirty="0"/>
              <a:t> </a:t>
            </a:r>
            <a:r>
              <a:rPr lang="fr-FR" sz="1400" i="1" dirty="0" err="1"/>
              <a:t>Surg</a:t>
            </a:r>
            <a:r>
              <a:rPr lang="fr-FR" sz="1400" i="1" dirty="0"/>
              <a:t> </a:t>
            </a:r>
            <a:r>
              <a:rPr lang="fr-FR" sz="1400" i="1" dirty="0" err="1"/>
              <a:t>Endovasc</a:t>
            </a:r>
            <a:r>
              <a:rPr lang="fr-FR" sz="1400" i="1" dirty="0"/>
              <a:t> </a:t>
            </a:r>
            <a:r>
              <a:rPr lang="fr-FR" sz="1400" i="1" dirty="0" err="1"/>
              <a:t>Ther</a:t>
            </a:r>
            <a:r>
              <a:rPr lang="fr-FR" sz="1400" i="1" dirty="0"/>
              <a:t>. 2011;23:238-243.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0A22506-8596-5939-96EA-DAE8D3D19688}"/>
              </a:ext>
            </a:extLst>
          </p:cNvPr>
          <p:cNvSpPr txBox="1"/>
          <p:nvPr/>
        </p:nvSpPr>
        <p:spPr>
          <a:xfrm>
            <a:off x="1162210" y="2713419"/>
            <a:ext cx="6893770" cy="1785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dirty="0">
                <a:solidFill>
                  <a:srgbClr val="FFFF00"/>
                </a:solidFill>
              </a:rPr>
              <a:t>     	    	   </a:t>
            </a:r>
            <a:r>
              <a:rPr lang="fr-FR" dirty="0"/>
              <a:t>Group A Pad              B no pad           p</a:t>
            </a:r>
          </a:p>
          <a:p>
            <a:pPr>
              <a:spcAft>
                <a:spcPts val="600"/>
              </a:spcAft>
            </a:pPr>
            <a:r>
              <a:rPr lang="fr-FR" dirty="0"/>
              <a:t>            N		36		17</a:t>
            </a:r>
          </a:p>
          <a:p>
            <a:pPr>
              <a:spcAft>
                <a:spcPts val="600"/>
              </a:spcAft>
            </a:pPr>
            <a:r>
              <a:rPr lang="fr-FR" dirty="0" err="1"/>
              <a:t>Thigh</a:t>
            </a:r>
            <a:r>
              <a:rPr lang="fr-FR" dirty="0"/>
              <a:t> </a:t>
            </a:r>
            <a:r>
              <a:rPr lang="fr-FR" dirty="0" err="1"/>
              <a:t>mmHg</a:t>
            </a:r>
            <a:r>
              <a:rPr lang="fr-FR" dirty="0"/>
              <a:t> </a:t>
            </a:r>
            <a:r>
              <a:rPr lang="fr-FR" dirty="0" err="1"/>
              <a:t>lying</a:t>
            </a:r>
            <a:r>
              <a:rPr lang="fr-FR" dirty="0"/>
              <a:t>	49		14	   </a:t>
            </a:r>
          </a:p>
          <a:p>
            <a:pPr>
              <a:spcAft>
                <a:spcPts val="600"/>
              </a:spcAft>
            </a:pPr>
            <a:r>
              <a:rPr lang="fr-FR" b="1" dirty="0">
                <a:solidFill>
                  <a:srgbClr val="FFFF00"/>
                </a:solidFill>
              </a:rPr>
              <a:t>Week pain score	           </a:t>
            </a:r>
            <a:r>
              <a:rPr lang="fr-FR" dirty="0"/>
              <a:t>    80                      20%	 &lt;.0001</a:t>
            </a:r>
          </a:p>
          <a:p>
            <a:pPr>
              <a:spcAft>
                <a:spcPts val="600"/>
              </a:spcAft>
            </a:pPr>
            <a:r>
              <a:rPr lang="fr-FR" b="1" dirty="0">
                <a:solidFill>
                  <a:srgbClr val="FFFF00"/>
                </a:solidFill>
              </a:rPr>
              <a:t>Pain score D7		 </a:t>
            </a:r>
            <a:r>
              <a:rPr lang="fr-FR" b="1" dirty="0"/>
              <a:t>15		  4	</a:t>
            </a:r>
            <a:r>
              <a:rPr lang="fr-FR" dirty="0"/>
              <a:t> &lt;.0001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787605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7057" y="2560638"/>
            <a:ext cx="8686800" cy="1143000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A1D4E7"/>
                </a:solidFill>
              </a:rPr>
              <a:t>I have no </a:t>
            </a:r>
            <a:r>
              <a:rPr lang="fr-FR" dirty="0" err="1">
                <a:solidFill>
                  <a:srgbClr val="A1D4E7"/>
                </a:solidFill>
              </a:rPr>
              <a:t>conflict</a:t>
            </a:r>
            <a:r>
              <a:rPr lang="fr-FR" dirty="0">
                <a:solidFill>
                  <a:srgbClr val="A1D4E7"/>
                </a:solidFill>
              </a:rPr>
              <a:t> of </a:t>
            </a:r>
            <a:r>
              <a:rPr lang="fr-FR" dirty="0" err="1">
                <a:solidFill>
                  <a:srgbClr val="A1D4E7"/>
                </a:solidFill>
              </a:rPr>
              <a:t>interest</a:t>
            </a:r>
            <a:endParaRPr lang="fr-FR" dirty="0">
              <a:solidFill>
                <a:srgbClr val="A1D4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351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512330" cy="1143000"/>
          </a:xfrm>
        </p:spPr>
        <p:txBody>
          <a:bodyPr>
            <a:noAutofit/>
          </a:bodyPr>
          <a:lstStyle/>
          <a:p>
            <a:pPr algn="ctr"/>
            <a:r>
              <a:rPr lang="fr-FR" sz="3200" b="1" dirty="0" err="1">
                <a:solidFill>
                  <a:srgbClr val="A1D4E7"/>
                </a:solidFill>
              </a:rPr>
              <a:t>Less</a:t>
            </a:r>
            <a:r>
              <a:rPr lang="fr-FR" sz="3200" b="1" dirty="0">
                <a:solidFill>
                  <a:srgbClr val="A1D4E7"/>
                </a:solidFill>
              </a:rPr>
              <a:t> </a:t>
            </a:r>
            <a:r>
              <a:rPr lang="fr-FR" sz="3200" b="1" dirty="0" err="1">
                <a:solidFill>
                  <a:srgbClr val="A1D4E7"/>
                </a:solidFill>
              </a:rPr>
              <a:t>bleeding</a:t>
            </a:r>
            <a:r>
              <a:rPr lang="fr-FR" sz="3200" b="1" dirty="0">
                <a:solidFill>
                  <a:srgbClr val="A1D4E7"/>
                </a:solidFill>
              </a:rPr>
              <a:t> </a:t>
            </a:r>
            <a:r>
              <a:rPr lang="fr-FR" sz="3200" b="1" dirty="0" err="1">
                <a:solidFill>
                  <a:srgbClr val="A1D4E7"/>
                </a:solidFill>
              </a:rPr>
              <a:t>after</a:t>
            </a:r>
            <a:r>
              <a:rPr lang="fr-FR" sz="3200" b="1" dirty="0">
                <a:solidFill>
                  <a:srgbClr val="A1D4E7"/>
                </a:solidFill>
              </a:rPr>
              <a:t> GSV stripping</a:t>
            </a:r>
            <a:endParaRPr lang="fr-FR" sz="3200" b="1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A35CD87-5384-44EE-8065-CF8B9E31C4EE}"/>
              </a:ext>
            </a:extLst>
          </p:cNvPr>
          <p:cNvSpPr txBox="1"/>
          <p:nvPr/>
        </p:nvSpPr>
        <p:spPr>
          <a:xfrm>
            <a:off x="913024" y="1417638"/>
            <a:ext cx="728646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/>
              <a:t>Travers* </a:t>
            </a:r>
            <a:r>
              <a:rPr lang="fr-FR" sz="2200" dirty="0"/>
              <a:t>compares in 10 patients 2 bandages </a:t>
            </a:r>
            <a:r>
              <a:rPr lang="fr-FR" sz="2200" dirty="0" err="1"/>
              <a:t>Crevic</a:t>
            </a:r>
            <a:r>
              <a:rPr lang="fr-FR" sz="2200" dirty="0"/>
              <a:t> and </a:t>
            </a:r>
            <a:r>
              <a:rPr lang="fr-FR" sz="2200" dirty="0" err="1"/>
              <a:t>panelast</a:t>
            </a:r>
            <a:r>
              <a:rPr lang="fr-FR" sz="2200" dirty="0"/>
              <a:t>.  </a:t>
            </a:r>
            <a:r>
              <a:rPr lang="fr-FR" sz="2200" dirty="0" err="1"/>
              <a:t>Result</a:t>
            </a:r>
            <a:r>
              <a:rPr lang="fr-FR" sz="2200" dirty="0"/>
              <a:t> </a:t>
            </a:r>
            <a:r>
              <a:rPr lang="fr-FR" sz="2200" dirty="0" err="1"/>
              <a:t>less</a:t>
            </a:r>
            <a:r>
              <a:rPr lang="fr-FR" sz="2200" dirty="0"/>
              <a:t> </a:t>
            </a:r>
            <a:r>
              <a:rPr lang="fr-FR" sz="2200" dirty="0" err="1"/>
              <a:t>bleeding</a:t>
            </a:r>
            <a:r>
              <a:rPr lang="fr-FR" sz="2200" dirty="0"/>
              <a:t> </a:t>
            </a:r>
            <a:r>
              <a:rPr lang="fr-FR" sz="2200" dirty="0" err="1"/>
              <a:t>with</a:t>
            </a:r>
            <a:r>
              <a:rPr lang="fr-FR" sz="2200" dirty="0"/>
              <a:t> </a:t>
            </a:r>
            <a:r>
              <a:rPr lang="fr-FR" sz="2200" dirty="0" err="1"/>
              <a:t>panelast</a:t>
            </a:r>
            <a:r>
              <a:rPr lang="fr-FR" sz="2200" dirty="0"/>
              <a:t> (&gt;PR)</a:t>
            </a:r>
          </a:p>
          <a:p>
            <a:endParaRPr lang="fr-FR" sz="2200" dirty="0"/>
          </a:p>
          <a:p>
            <a:endParaRPr lang="fr-FR" sz="2200" dirty="0"/>
          </a:p>
          <a:p>
            <a:endParaRPr lang="fr-FR" sz="2200" dirty="0"/>
          </a:p>
          <a:p>
            <a:endParaRPr lang="fr-FR" sz="2200" dirty="0"/>
          </a:p>
          <a:p>
            <a:endParaRPr lang="fr-FR" sz="2200" dirty="0"/>
          </a:p>
          <a:p>
            <a:endParaRPr lang="fr-FR" sz="2200" dirty="0"/>
          </a:p>
          <a:p>
            <a:endParaRPr lang="fr-FR" sz="2200" dirty="0"/>
          </a:p>
          <a:p>
            <a:r>
              <a:rPr lang="fr-FR" sz="2200" dirty="0"/>
              <a:t>	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BD2D20A-2D14-6F5C-832C-3F2532260391}"/>
              </a:ext>
            </a:extLst>
          </p:cNvPr>
          <p:cNvSpPr txBox="1"/>
          <p:nvPr/>
        </p:nvSpPr>
        <p:spPr>
          <a:xfrm>
            <a:off x="480142" y="5960375"/>
            <a:ext cx="8152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/>
              <a:t>*  J.P Travers, et al.. </a:t>
            </a:r>
            <a:r>
              <a:rPr lang="fr-FR" sz="1400" i="1" dirty="0" err="1"/>
              <a:t>Annals</a:t>
            </a:r>
            <a:r>
              <a:rPr lang="fr-FR" sz="1400" i="1" dirty="0"/>
              <a:t> of the Royal </a:t>
            </a:r>
            <a:r>
              <a:rPr lang="fr-FR" sz="1400" i="1" dirty="0" err="1"/>
              <a:t>College</a:t>
            </a:r>
            <a:r>
              <a:rPr lang="fr-FR" sz="1400" i="1" dirty="0"/>
              <a:t> of Surgeons of </a:t>
            </a:r>
            <a:r>
              <a:rPr lang="fr-FR" sz="1400" i="1" dirty="0" err="1"/>
              <a:t>England</a:t>
            </a:r>
            <a:r>
              <a:rPr lang="fr-FR" sz="1400" i="1" dirty="0"/>
              <a:t> (1993) vol. 75, 119-122.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BDD303A-A680-7E5F-27BC-B2BA9FE201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24" y="2358591"/>
            <a:ext cx="3179638" cy="247904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D669BA2-B2A1-D39C-F160-EFF5A706FF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227" y="2358592"/>
            <a:ext cx="2611147" cy="249496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4FA7941-DF12-5F47-B17F-63CA64E44983}"/>
              </a:ext>
            </a:extLst>
          </p:cNvPr>
          <p:cNvSpPr txBox="1"/>
          <p:nvPr/>
        </p:nvSpPr>
        <p:spPr>
          <a:xfrm>
            <a:off x="706056" y="5220075"/>
            <a:ext cx="326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>
                <a:solidFill>
                  <a:srgbClr val="FFFF00"/>
                </a:solidFill>
              </a:rPr>
              <a:t>Less</a:t>
            </a:r>
            <a:r>
              <a:rPr lang="fr-FR" b="1" dirty="0">
                <a:solidFill>
                  <a:srgbClr val="FFFF00"/>
                </a:solidFill>
              </a:rPr>
              <a:t> </a:t>
            </a:r>
            <a:r>
              <a:rPr lang="fr-FR" b="1" dirty="0" err="1">
                <a:solidFill>
                  <a:srgbClr val="FFFF00"/>
                </a:solidFill>
              </a:rPr>
              <a:t>bleeding</a:t>
            </a:r>
            <a:r>
              <a:rPr lang="fr-FR" b="1" dirty="0">
                <a:solidFill>
                  <a:srgbClr val="FFFF00"/>
                </a:solidFill>
              </a:rPr>
              <a:t> </a:t>
            </a:r>
            <a:r>
              <a:rPr lang="fr-FR" b="1" dirty="0" err="1">
                <a:solidFill>
                  <a:srgbClr val="FFFF00"/>
                </a:solidFill>
              </a:rPr>
              <a:t>with</a:t>
            </a:r>
            <a:r>
              <a:rPr lang="fr-FR" b="1" dirty="0">
                <a:solidFill>
                  <a:srgbClr val="FFFF00"/>
                </a:solidFill>
              </a:rPr>
              <a:t> </a:t>
            </a:r>
            <a:r>
              <a:rPr lang="fr-FR" b="1" dirty="0" err="1">
                <a:solidFill>
                  <a:srgbClr val="FFFF00"/>
                </a:solidFill>
              </a:rPr>
              <a:t>Panelast</a:t>
            </a:r>
            <a:endParaRPr lang="fr-FR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9637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512330" cy="1143000"/>
          </a:xfrm>
        </p:spPr>
        <p:txBody>
          <a:bodyPr>
            <a:noAutofit/>
          </a:bodyPr>
          <a:lstStyle/>
          <a:p>
            <a:pPr algn="ctr"/>
            <a:r>
              <a:rPr lang="fr-FR" sz="3200" b="1" dirty="0">
                <a:solidFill>
                  <a:srgbClr val="A1D4E7"/>
                </a:solidFill>
              </a:rPr>
              <a:t>Reduction of VV </a:t>
            </a:r>
            <a:r>
              <a:rPr lang="fr-FR" sz="3200" b="1" dirty="0" err="1">
                <a:solidFill>
                  <a:srgbClr val="A1D4E7"/>
                </a:solidFill>
              </a:rPr>
              <a:t>recurrence</a:t>
            </a:r>
            <a:endParaRPr lang="fr-FR" sz="3200" b="1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A35CD87-5384-44EE-8065-CF8B9E31C4EE}"/>
              </a:ext>
            </a:extLst>
          </p:cNvPr>
          <p:cNvSpPr txBox="1"/>
          <p:nvPr/>
        </p:nvSpPr>
        <p:spPr>
          <a:xfrm>
            <a:off x="1384984" y="1537153"/>
            <a:ext cx="72864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/>
              <a:t>TRAVERS* </a:t>
            </a:r>
            <a:r>
              <a:rPr lang="fr-FR" sz="2200" dirty="0"/>
              <a:t>RCT 69 patients 3,6,9 12 </a:t>
            </a:r>
            <a:r>
              <a:rPr lang="fr-FR" sz="2200" dirty="0" err="1"/>
              <a:t>months</a:t>
            </a:r>
            <a:r>
              <a:rPr lang="fr-FR" sz="2200" dirty="0"/>
              <a:t> FU.  </a:t>
            </a:r>
          </a:p>
          <a:p>
            <a:endParaRPr lang="fr-FR" sz="2200" dirty="0"/>
          </a:p>
          <a:p>
            <a:endParaRPr lang="fr-FR" sz="2200" dirty="0"/>
          </a:p>
          <a:p>
            <a:endParaRPr lang="fr-FR" sz="2200" dirty="0"/>
          </a:p>
          <a:p>
            <a:endParaRPr lang="fr-FR" sz="2200" dirty="0"/>
          </a:p>
          <a:p>
            <a:endParaRPr lang="fr-FR" sz="2200" dirty="0"/>
          </a:p>
          <a:p>
            <a:endParaRPr lang="fr-FR" sz="2200" dirty="0"/>
          </a:p>
          <a:p>
            <a:endParaRPr lang="fr-FR" sz="2200" dirty="0"/>
          </a:p>
          <a:p>
            <a:r>
              <a:rPr lang="fr-FR" sz="2200" dirty="0"/>
              <a:t>But 39% non compliant rate..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BD2D20A-2D14-6F5C-832C-3F2532260391}"/>
              </a:ext>
            </a:extLst>
          </p:cNvPr>
          <p:cNvSpPr txBox="1"/>
          <p:nvPr/>
        </p:nvSpPr>
        <p:spPr>
          <a:xfrm>
            <a:off x="756992" y="5919491"/>
            <a:ext cx="7912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/>
              <a:t>*  Travers JP, </a:t>
            </a:r>
            <a:r>
              <a:rPr lang="fr-FR" sz="1400" i="1" dirty="0" err="1"/>
              <a:t>Makin</a:t>
            </a:r>
            <a:r>
              <a:rPr lang="fr-FR" sz="1400" i="1" dirty="0"/>
              <a:t> GS. Reduction of </a:t>
            </a:r>
            <a:r>
              <a:rPr lang="fr-FR" sz="1400" i="1" dirty="0" err="1"/>
              <a:t>varicose</a:t>
            </a:r>
            <a:r>
              <a:rPr lang="fr-FR" sz="1400" i="1" dirty="0"/>
              <a:t> </a:t>
            </a:r>
            <a:r>
              <a:rPr lang="fr-FR" sz="1400" i="1" dirty="0" err="1"/>
              <a:t>vein</a:t>
            </a:r>
            <a:r>
              <a:rPr lang="fr-FR" sz="1400" i="1" dirty="0"/>
              <a:t> </a:t>
            </a:r>
            <a:r>
              <a:rPr lang="fr-FR" sz="1400" i="1" dirty="0" err="1"/>
              <a:t>recurrence</a:t>
            </a:r>
            <a:r>
              <a:rPr lang="fr-FR" sz="1400" i="1" dirty="0"/>
              <a:t> by use of </a:t>
            </a:r>
            <a:r>
              <a:rPr lang="fr-FR" sz="1400" i="1" dirty="0" err="1"/>
              <a:t>postoperative</a:t>
            </a:r>
            <a:r>
              <a:rPr lang="fr-FR" sz="1400" i="1" dirty="0"/>
              <a:t> compression </a:t>
            </a:r>
            <a:r>
              <a:rPr lang="fr-FR" sz="1400" i="1" dirty="0" err="1"/>
              <a:t>stockings</a:t>
            </a:r>
            <a:r>
              <a:rPr lang="fr-FR" sz="1400" i="1" dirty="0"/>
              <a:t>. </a:t>
            </a:r>
            <a:r>
              <a:rPr lang="fr-FR" sz="1400" i="1" dirty="0" err="1"/>
              <a:t>Phlebology</a:t>
            </a:r>
            <a:r>
              <a:rPr lang="fr-FR" sz="1400" i="1" dirty="0"/>
              <a:t>. 1994;9:104-109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0A22506-8596-5939-96EA-DAE8D3D19688}"/>
              </a:ext>
            </a:extLst>
          </p:cNvPr>
          <p:cNvSpPr txBox="1"/>
          <p:nvPr/>
        </p:nvSpPr>
        <p:spPr>
          <a:xfrm>
            <a:off x="1162210" y="2713419"/>
            <a:ext cx="6596806" cy="1431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dirty="0">
                <a:solidFill>
                  <a:srgbClr val="FFFF00"/>
                </a:solidFill>
              </a:rPr>
              <a:t>     	    	            </a:t>
            </a:r>
            <a:r>
              <a:rPr lang="fr-FR" dirty="0"/>
              <a:t>Group A no </a:t>
            </a:r>
            <a:r>
              <a:rPr lang="fr-FR" dirty="0" err="1"/>
              <a:t>Comp</a:t>
            </a:r>
            <a:r>
              <a:rPr lang="fr-FR" dirty="0"/>
              <a:t>           B </a:t>
            </a:r>
            <a:r>
              <a:rPr lang="fr-FR" dirty="0" err="1"/>
              <a:t>stockings</a:t>
            </a:r>
            <a:endParaRPr lang="fr-FR" dirty="0"/>
          </a:p>
          <a:p>
            <a:pPr>
              <a:spcAft>
                <a:spcPts val="600"/>
              </a:spcAft>
            </a:pPr>
            <a:r>
              <a:rPr lang="fr-FR" dirty="0"/>
              <a:t> 	        	   </a:t>
            </a:r>
          </a:p>
          <a:p>
            <a:pPr>
              <a:spcAft>
                <a:spcPts val="600"/>
              </a:spcAft>
            </a:pPr>
            <a:r>
              <a:rPr lang="fr-FR" b="1" dirty="0" err="1">
                <a:solidFill>
                  <a:srgbClr val="FFFF00"/>
                </a:solidFill>
              </a:rPr>
              <a:t>Recurrent</a:t>
            </a:r>
            <a:r>
              <a:rPr lang="fr-FR" b="1" dirty="0">
                <a:solidFill>
                  <a:srgbClr val="FFFF00"/>
                </a:solidFill>
              </a:rPr>
              <a:t> VV at 1 Y </a:t>
            </a:r>
            <a:r>
              <a:rPr lang="fr-FR" dirty="0"/>
              <a:t>                  71%		   6%</a:t>
            </a:r>
          </a:p>
          <a:p>
            <a:pPr>
              <a:spcAft>
                <a:spcPts val="600"/>
              </a:spcAft>
            </a:pPr>
            <a:r>
              <a:rPr lang="fr-FR" b="1" dirty="0">
                <a:solidFill>
                  <a:srgbClr val="FFFF00"/>
                </a:solidFill>
              </a:rPr>
              <a:t>		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8268937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512330" cy="1143000"/>
          </a:xfrm>
        </p:spPr>
        <p:txBody>
          <a:bodyPr>
            <a:noAutofit/>
          </a:bodyPr>
          <a:lstStyle/>
          <a:p>
            <a:pPr algn="ctr"/>
            <a:r>
              <a:rPr lang="fr-FR" sz="3200" b="1" dirty="0" err="1">
                <a:solidFill>
                  <a:srgbClr val="A1D4E7"/>
                </a:solidFill>
              </a:rPr>
              <a:t>Improvement</a:t>
            </a:r>
            <a:r>
              <a:rPr lang="fr-FR" sz="3200" b="1" dirty="0">
                <a:solidFill>
                  <a:srgbClr val="A1D4E7"/>
                </a:solidFill>
              </a:rPr>
              <a:t> of </a:t>
            </a:r>
            <a:r>
              <a:rPr lang="fr-FR" sz="3200" b="1" dirty="0" err="1">
                <a:solidFill>
                  <a:srgbClr val="A1D4E7"/>
                </a:solidFill>
              </a:rPr>
              <a:t>patient’s</a:t>
            </a:r>
            <a:r>
              <a:rPr lang="fr-FR" sz="3200" b="1" dirty="0">
                <a:solidFill>
                  <a:srgbClr val="A1D4E7"/>
                </a:solidFill>
              </a:rPr>
              <a:t> compliance</a:t>
            </a:r>
            <a:endParaRPr lang="fr-FR" sz="3200" b="1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A35CD87-5384-44EE-8065-CF8B9E31C4EE}"/>
              </a:ext>
            </a:extLst>
          </p:cNvPr>
          <p:cNvSpPr txBox="1"/>
          <p:nvPr/>
        </p:nvSpPr>
        <p:spPr>
          <a:xfrm>
            <a:off x="1267560" y="1449281"/>
            <a:ext cx="7286464" cy="1247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 err="1"/>
              <a:t>Observational</a:t>
            </a:r>
            <a:r>
              <a:rPr lang="fr-FR" dirty="0"/>
              <a:t> </a:t>
            </a:r>
            <a:r>
              <a:rPr lang="fr-FR" dirty="0" err="1"/>
              <a:t>study</a:t>
            </a:r>
            <a:r>
              <a:rPr lang="fr-FR" dirty="0"/>
              <a:t> of 1000 patients </a:t>
            </a:r>
            <a:r>
              <a:rPr lang="fr-FR" dirty="0" err="1"/>
              <a:t>after</a:t>
            </a:r>
            <a:r>
              <a:rPr lang="fr-FR" dirty="0"/>
              <a:t> </a:t>
            </a:r>
            <a:r>
              <a:rPr lang="fr-FR" dirty="0" err="1"/>
              <a:t>varicose</a:t>
            </a:r>
            <a:r>
              <a:rPr lang="fr-FR" dirty="0"/>
              <a:t> </a:t>
            </a:r>
            <a:r>
              <a:rPr lang="fr-FR" dirty="0" err="1"/>
              <a:t>surgery</a:t>
            </a:r>
            <a:r>
              <a:rPr lang="fr-FR" dirty="0"/>
              <a:t> </a:t>
            </a:r>
            <a:r>
              <a:rPr lang="fr-FR" dirty="0" err="1"/>
              <a:t>under</a:t>
            </a:r>
            <a:r>
              <a:rPr lang="fr-FR" dirty="0"/>
              <a:t> local anesthesia.</a:t>
            </a:r>
            <a:r>
              <a:rPr lang="fr-FR" sz="1600" dirty="0">
                <a:solidFill>
                  <a:srgbClr val="FFFF00"/>
                </a:solidFill>
              </a:rPr>
              <a:t>70%</a:t>
            </a:r>
            <a:r>
              <a:rPr lang="fr-FR" sz="1600" dirty="0"/>
              <a:t> of the patients, not </a:t>
            </a:r>
            <a:r>
              <a:rPr lang="fr-FR" sz="1600" dirty="0" err="1"/>
              <a:t>convinced</a:t>
            </a:r>
            <a:r>
              <a:rPr lang="fr-FR" sz="1600" dirty="0"/>
              <a:t> </a:t>
            </a:r>
            <a:r>
              <a:rPr lang="fr-FR" sz="1600" dirty="0" err="1"/>
              <a:t>before</a:t>
            </a:r>
            <a:r>
              <a:rPr lang="fr-FR" sz="1600" dirty="0"/>
              <a:t> the </a:t>
            </a:r>
            <a:r>
              <a:rPr lang="fr-FR" sz="1600" dirty="0" err="1"/>
              <a:t>surgery</a:t>
            </a:r>
            <a:r>
              <a:rPr lang="fr-FR" sz="1600" dirty="0"/>
              <a:t>, </a:t>
            </a:r>
            <a:r>
              <a:rPr lang="fr-FR" sz="1600" dirty="0" err="1"/>
              <a:t>understood</a:t>
            </a:r>
            <a:r>
              <a:rPr lang="fr-FR" sz="1600" dirty="0"/>
              <a:t> </a:t>
            </a:r>
            <a:r>
              <a:rPr lang="fr-FR" sz="1600" dirty="0" err="1"/>
              <a:t>its</a:t>
            </a:r>
            <a:r>
              <a:rPr lang="fr-FR" sz="1600" dirty="0"/>
              <a:t> </a:t>
            </a:r>
            <a:r>
              <a:rPr lang="fr-FR" sz="1600" dirty="0" err="1"/>
              <a:t>interest</a:t>
            </a:r>
            <a:r>
              <a:rPr lang="fr-FR" sz="1600" dirty="0"/>
              <a:t> </a:t>
            </a:r>
            <a:r>
              <a:rPr lang="fr-FR" sz="1600" dirty="0" err="1"/>
              <a:t>after</a:t>
            </a:r>
            <a:r>
              <a:rPr lang="fr-FR" sz="1600" dirty="0"/>
              <a:t> </a:t>
            </a:r>
            <a:r>
              <a:rPr lang="fr-FR" sz="1600" dirty="0" err="1"/>
              <a:t>this</a:t>
            </a:r>
            <a:r>
              <a:rPr lang="fr-FR" sz="1600" dirty="0"/>
              <a:t> </a:t>
            </a:r>
            <a:r>
              <a:rPr lang="fr-FR" sz="1600" dirty="0" err="1"/>
              <a:t>period</a:t>
            </a:r>
            <a:r>
              <a:rPr lang="fr-FR" sz="1600" dirty="0"/>
              <a:t> of </a:t>
            </a:r>
            <a:r>
              <a:rPr lang="fr-FR" sz="1600" dirty="0" err="1"/>
              <a:t>wearing</a:t>
            </a:r>
            <a:r>
              <a:rPr lang="fr-FR" sz="1600" dirty="0"/>
              <a:t> </a:t>
            </a:r>
            <a:r>
              <a:rPr lang="fr-FR" sz="1600" dirty="0" err="1"/>
              <a:t>imposed</a:t>
            </a:r>
            <a:r>
              <a:rPr lang="fr-FR" sz="1600" dirty="0"/>
              <a:t> by the surgeon.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BD2D20A-2D14-6F5C-832C-3F2532260391}"/>
              </a:ext>
            </a:extLst>
          </p:cNvPr>
          <p:cNvSpPr txBox="1"/>
          <p:nvPr/>
        </p:nvSpPr>
        <p:spPr>
          <a:xfrm>
            <a:off x="756992" y="5919491"/>
            <a:ext cx="7912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/>
              <a:t>*  Lefebvre-</a:t>
            </a:r>
            <a:r>
              <a:rPr lang="fr-FR" sz="1400" i="1" dirty="0" err="1"/>
              <a:t>Vilardebo</a:t>
            </a:r>
            <a:r>
              <a:rPr lang="fr-FR" sz="1400" i="1" dirty="0"/>
              <a:t> M, </a:t>
            </a:r>
            <a:r>
              <a:rPr lang="fr-FR" sz="1400" i="1" dirty="0" err="1"/>
              <a:t>Uhl</a:t>
            </a:r>
            <a:r>
              <a:rPr lang="fr-FR" sz="1400" i="1" dirty="0"/>
              <a:t> J.F.  Le collant de contention, pansement postopératoire idéal en chirurgie veineuse? . Phlébologie. 1995, 48: 337-43</a:t>
            </a:r>
          </a:p>
        </p:txBody>
      </p:sp>
      <p:graphicFrame>
        <p:nvGraphicFramePr>
          <p:cNvPr id="3" name="Tableau 3">
            <a:extLst>
              <a:ext uri="{FF2B5EF4-FFF2-40B4-BE49-F238E27FC236}">
                <a16:creationId xmlns:a16="http://schemas.microsoft.com/office/drawing/2014/main" id="{31C1B32D-117F-2346-9DBD-6294E4C6B6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959223"/>
              </p:ext>
            </p:extLst>
          </p:nvPr>
        </p:nvGraphicFramePr>
        <p:xfrm>
          <a:off x="1873827" y="3241964"/>
          <a:ext cx="539634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7076">
                  <a:extLst>
                    <a:ext uri="{9D8B030D-6E8A-4147-A177-3AD203B41FA5}">
                      <a16:colId xmlns:a16="http://schemas.microsoft.com/office/drawing/2014/main" val="2816161040"/>
                    </a:ext>
                  </a:extLst>
                </a:gridCol>
                <a:gridCol w="1223375">
                  <a:extLst>
                    <a:ext uri="{9D8B030D-6E8A-4147-A177-3AD203B41FA5}">
                      <a16:colId xmlns:a16="http://schemas.microsoft.com/office/drawing/2014/main" val="652497024"/>
                    </a:ext>
                  </a:extLst>
                </a:gridCol>
                <a:gridCol w="1048608">
                  <a:extLst>
                    <a:ext uri="{9D8B030D-6E8A-4147-A177-3AD203B41FA5}">
                      <a16:colId xmlns:a16="http://schemas.microsoft.com/office/drawing/2014/main" val="60870478"/>
                    </a:ext>
                  </a:extLst>
                </a:gridCol>
                <a:gridCol w="987286">
                  <a:extLst>
                    <a:ext uri="{9D8B030D-6E8A-4147-A177-3AD203B41FA5}">
                      <a16:colId xmlns:a16="http://schemas.microsoft.com/office/drawing/2014/main" val="5857286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Before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After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4021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rather</a:t>
                      </a:r>
                      <a:r>
                        <a:rPr lang="fr-FR" dirty="0"/>
                        <a:t> hostile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32 %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11 %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6236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/>
                        <a:t>indifferent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51 %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989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/>
                        <a:t>rather</a:t>
                      </a:r>
                      <a:r>
                        <a:rPr lang="fr-FR" dirty="0"/>
                        <a:t> favorable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14 %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54 %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69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/>
                        <a:t>very</a:t>
                      </a:r>
                      <a:r>
                        <a:rPr lang="fr-FR" dirty="0"/>
                        <a:t> favorable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32 %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011200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9EEC4824-5699-224B-AB42-9C9C79FC2D07}"/>
              </a:ext>
            </a:extLst>
          </p:cNvPr>
          <p:cNvSpPr/>
          <p:nvPr/>
        </p:nvSpPr>
        <p:spPr>
          <a:xfrm>
            <a:off x="6307282" y="3626427"/>
            <a:ext cx="914400" cy="67540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4EF573-3C00-FD4B-8269-7F931A82138C}"/>
              </a:ext>
            </a:extLst>
          </p:cNvPr>
          <p:cNvSpPr/>
          <p:nvPr/>
        </p:nvSpPr>
        <p:spPr>
          <a:xfrm>
            <a:off x="6307282" y="4391240"/>
            <a:ext cx="914400" cy="67540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3730CB1-FA5F-0347-A70B-FF77658BFDA0}"/>
              </a:ext>
            </a:extLst>
          </p:cNvPr>
          <p:cNvSpPr txBox="1"/>
          <p:nvPr/>
        </p:nvSpPr>
        <p:spPr>
          <a:xfrm>
            <a:off x="6511231" y="3658070"/>
            <a:ext cx="710451" cy="1287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/>
              <a:t>14 %</a:t>
            </a:r>
          </a:p>
          <a:p>
            <a:pPr>
              <a:lnSpc>
                <a:spcPct val="150000"/>
              </a:lnSpc>
            </a:pPr>
            <a:endParaRPr lang="fr-FR" dirty="0"/>
          </a:p>
          <a:p>
            <a:pPr>
              <a:lnSpc>
                <a:spcPct val="150000"/>
              </a:lnSpc>
            </a:pPr>
            <a:r>
              <a:rPr lang="fr-FR" dirty="0"/>
              <a:t>87 %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BB432E72-27F4-564B-B474-A252634CF95C}"/>
              </a:ext>
            </a:extLst>
          </p:cNvPr>
          <p:cNvCxnSpPr/>
          <p:nvPr/>
        </p:nvCxnSpPr>
        <p:spPr>
          <a:xfrm>
            <a:off x="1873827" y="4376735"/>
            <a:ext cx="5400000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51764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89116E-AF00-6B92-0BC0-748A0DB07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1328" y="2968752"/>
            <a:ext cx="7467600" cy="1143000"/>
          </a:xfrm>
        </p:spPr>
        <p:txBody>
          <a:bodyPr/>
          <a:lstStyle/>
          <a:p>
            <a:r>
              <a:rPr lang="fr-FR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THERMAL   ABLATION</a:t>
            </a:r>
          </a:p>
        </p:txBody>
      </p:sp>
    </p:spTree>
    <p:extLst>
      <p:ext uri="{BB962C8B-B14F-4D97-AF65-F5344CB8AC3E}">
        <p14:creationId xmlns:p14="http://schemas.microsoft.com/office/powerpoint/2010/main" val="2507002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512330" cy="1143000"/>
          </a:xfrm>
        </p:spPr>
        <p:txBody>
          <a:bodyPr>
            <a:noAutofit/>
          </a:bodyPr>
          <a:lstStyle/>
          <a:p>
            <a:pPr algn="ctr"/>
            <a:r>
              <a:rPr lang="fr-FR" sz="3200" b="1" dirty="0">
                <a:solidFill>
                  <a:srgbClr val="A1D4E7"/>
                </a:solidFill>
              </a:rPr>
              <a:t>Compression </a:t>
            </a:r>
            <a:r>
              <a:rPr lang="fr-FR" sz="3200" b="1" dirty="0" err="1">
                <a:solidFill>
                  <a:srgbClr val="A1D4E7"/>
                </a:solidFill>
              </a:rPr>
              <a:t>after</a:t>
            </a:r>
            <a:r>
              <a:rPr lang="fr-FR" sz="3200" b="1" dirty="0">
                <a:solidFill>
                  <a:srgbClr val="A1D4E7"/>
                </a:solidFill>
              </a:rPr>
              <a:t> GSV </a:t>
            </a:r>
            <a:r>
              <a:rPr lang="fr-FR" sz="3200" b="1" dirty="0" err="1">
                <a:solidFill>
                  <a:srgbClr val="A1D4E7"/>
                </a:solidFill>
              </a:rPr>
              <a:t>endovenous</a:t>
            </a:r>
            <a:r>
              <a:rPr lang="fr-FR" sz="3200" b="1" dirty="0">
                <a:solidFill>
                  <a:srgbClr val="A1D4E7"/>
                </a:solidFill>
              </a:rPr>
              <a:t> Laser</a:t>
            </a:r>
            <a:endParaRPr lang="fr-FR" sz="3200" b="1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A35CD87-5384-44EE-8065-CF8B9E31C4EE}"/>
              </a:ext>
            </a:extLst>
          </p:cNvPr>
          <p:cNvSpPr txBox="1"/>
          <p:nvPr/>
        </p:nvSpPr>
        <p:spPr>
          <a:xfrm>
            <a:off x="1070131" y="1793185"/>
            <a:ext cx="7286464" cy="3584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200" b="1" dirty="0"/>
              <a:t>M. </a:t>
            </a:r>
            <a:r>
              <a:rPr lang="fr-FR" sz="2200" b="1" dirty="0" err="1"/>
              <a:t>Lugli</a:t>
            </a:r>
            <a:r>
              <a:rPr lang="fr-FR" sz="2200" b="1" dirty="0"/>
              <a:t>* </a:t>
            </a:r>
            <a:r>
              <a:rPr lang="fr-FR" sz="2200" dirty="0"/>
              <a:t>uses an </a:t>
            </a:r>
            <a:r>
              <a:rPr lang="fr-FR" sz="2200" dirty="0" err="1">
                <a:solidFill>
                  <a:srgbClr val="FFFF00"/>
                </a:solidFill>
              </a:rPr>
              <a:t>eccentric</a:t>
            </a:r>
            <a:r>
              <a:rPr lang="fr-FR" sz="2200" dirty="0">
                <a:solidFill>
                  <a:srgbClr val="FFFF00"/>
                </a:solidFill>
              </a:rPr>
              <a:t> compression </a:t>
            </a:r>
            <a:r>
              <a:rPr lang="fr-FR" sz="2200" dirty="0"/>
              <a:t>in the </a:t>
            </a:r>
            <a:r>
              <a:rPr lang="fr-FR" sz="2200" dirty="0" err="1"/>
              <a:t>thigh</a:t>
            </a:r>
            <a:r>
              <a:rPr lang="fr-FR" sz="2200" dirty="0"/>
              <a:t>.</a:t>
            </a:r>
          </a:p>
          <a:p>
            <a:pPr>
              <a:lnSpc>
                <a:spcPct val="150000"/>
              </a:lnSpc>
            </a:pPr>
            <a:r>
              <a:rPr lang="fr-FR" sz="2200" dirty="0" err="1"/>
              <a:t>Stockings</a:t>
            </a:r>
            <a:r>
              <a:rPr lang="fr-FR" sz="2200" dirty="0"/>
              <a:t> </a:t>
            </a:r>
            <a:r>
              <a:rPr lang="fr-FR" sz="2200" dirty="0" err="1"/>
              <a:t>Ankle</a:t>
            </a:r>
            <a:r>
              <a:rPr lang="fr-FR" sz="2200" dirty="0"/>
              <a:t> pressure 35 </a:t>
            </a:r>
            <a:r>
              <a:rPr lang="fr-FR" sz="2200" dirty="0" err="1"/>
              <a:t>mmHg</a:t>
            </a:r>
            <a:r>
              <a:rPr lang="fr-FR" sz="2200" dirty="0"/>
              <a:t> + PAD</a:t>
            </a:r>
          </a:p>
          <a:p>
            <a:pPr>
              <a:lnSpc>
                <a:spcPct val="150000"/>
              </a:lnSpc>
            </a:pPr>
            <a:r>
              <a:rPr lang="fr-FR" sz="2200" dirty="0"/>
              <a:t>2 groups of 100 patients.  VAS of pain at Day 7 </a:t>
            </a:r>
          </a:p>
          <a:p>
            <a:pPr>
              <a:lnSpc>
                <a:spcPct val="150000"/>
              </a:lnSpc>
            </a:pPr>
            <a:endParaRPr lang="fr-FR" sz="2200" dirty="0"/>
          </a:p>
          <a:p>
            <a:pPr>
              <a:lnSpc>
                <a:spcPct val="150000"/>
              </a:lnSpc>
            </a:pPr>
            <a:r>
              <a:rPr lang="fr-FR" sz="2200" dirty="0" err="1"/>
              <a:t>demonstrated</a:t>
            </a:r>
            <a:r>
              <a:rPr lang="fr-FR" sz="2200" dirty="0"/>
              <a:t> a </a:t>
            </a:r>
            <a:r>
              <a:rPr lang="fr-FR" sz="2200" dirty="0" err="1"/>
              <a:t>significant</a:t>
            </a:r>
            <a:r>
              <a:rPr lang="fr-FR" sz="2200" dirty="0"/>
              <a:t> </a:t>
            </a:r>
            <a:r>
              <a:rPr lang="fr-FR" sz="2200" dirty="0" err="1"/>
              <a:t>reduction</a:t>
            </a:r>
            <a:r>
              <a:rPr lang="fr-FR" sz="2200" dirty="0"/>
              <a:t> in </a:t>
            </a:r>
            <a:r>
              <a:rPr lang="fr-FR" sz="2200" dirty="0" err="1"/>
              <a:t>postoperative</a:t>
            </a:r>
            <a:r>
              <a:rPr lang="fr-FR" sz="2200" dirty="0"/>
              <a:t> </a:t>
            </a:r>
          </a:p>
          <a:p>
            <a:pPr>
              <a:lnSpc>
                <a:spcPct val="150000"/>
              </a:lnSpc>
            </a:pPr>
            <a:r>
              <a:rPr lang="fr-FR" sz="2200" dirty="0"/>
              <a:t>pain </a:t>
            </a:r>
            <a:r>
              <a:rPr lang="fr-FR" sz="2200" dirty="0" err="1"/>
              <a:t>compared</a:t>
            </a:r>
            <a:r>
              <a:rPr lang="fr-FR" sz="2200" dirty="0"/>
              <a:t> to the absence of compression (P&lt;.001)</a:t>
            </a:r>
          </a:p>
          <a:p>
            <a:pPr>
              <a:lnSpc>
                <a:spcPct val="150000"/>
              </a:lnSpc>
            </a:pPr>
            <a:endParaRPr lang="fr-FR" sz="22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BD2D20A-2D14-6F5C-832C-3F2532260391}"/>
              </a:ext>
            </a:extLst>
          </p:cNvPr>
          <p:cNvSpPr txBox="1"/>
          <p:nvPr/>
        </p:nvSpPr>
        <p:spPr>
          <a:xfrm>
            <a:off x="707555" y="5545101"/>
            <a:ext cx="80116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/>
              <a:t>*</a:t>
            </a:r>
            <a:r>
              <a:rPr lang="fr-FR" sz="1600" i="1" dirty="0" err="1"/>
              <a:t>Lugli</a:t>
            </a:r>
            <a:r>
              <a:rPr lang="fr-FR" sz="1600" i="1" dirty="0"/>
              <a:t> M., et al. </a:t>
            </a:r>
            <a:r>
              <a:rPr lang="fr-FR" sz="1600" i="1" dirty="0" err="1"/>
              <a:t>Effects</a:t>
            </a:r>
            <a:r>
              <a:rPr lang="fr-FR" sz="1600" i="1" dirty="0"/>
              <a:t> of compression by a </a:t>
            </a:r>
            <a:r>
              <a:rPr lang="fr-FR" sz="1600" i="1" dirty="0" err="1"/>
              <a:t>crossed</a:t>
            </a:r>
            <a:r>
              <a:rPr lang="fr-FR" sz="1600" i="1" dirty="0"/>
              <a:t>-tape technique </a:t>
            </a:r>
            <a:r>
              <a:rPr lang="fr-FR" sz="1600" i="1" dirty="0" err="1"/>
              <a:t>after</a:t>
            </a:r>
            <a:r>
              <a:rPr lang="fr-FR" sz="1600" i="1" dirty="0"/>
              <a:t> </a:t>
            </a:r>
            <a:r>
              <a:rPr lang="fr-FR" sz="1600" i="1" dirty="0" err="1"/>
              <a:t>endovenous</a:t>
            </a:r>
            <a:r>
              <a:rPr lang="fr-FR" sz="1600" i="1" dirty="0"/>
              <a:t> </a:t>
            </a:r>
          </a:p>
          <a:p>
            <a:pPr algn="ctr"/>
            <a:r>
              <a:rPr lang="fr-FR" sz="1600" i="1" dirty="0"/>
              <a:t>laser ablation of the GSV: a </a:t>
            </a:r>
            <a:r>
              <a:rPr lang="fr-FR" sz="1600" i="1" dirty="0" err="1"/>
              <a:t>randomized</a:t>
            </a:r>
            <a:r>
              <a:rPr lang="fr-FR" sz="1600" i="1" dirty="0"/>
              <a:t> </a:t>
            </a:r>
            <a:r>
              <a:rPr lang="fr-FR" sz="1600" i="1" dirty="0" err="1"/>
              <a:t>study</a:t>
            </a:r>
            <a:r>
              <a:rPr lang="fr-FR" sz="1600" i="1" dirty="0"/>
              <a:t>. </a:t>
            </a:r>
            <a:r>
              <a:rPr lang="fr-FR" sz="1600" i="1" dirty="0" err="1"/>
              <a:t>Phlebology</a:t>
            </a:r>
            <a:r>
              <a:rPr lang="fr-FR" sz="1600" i="1" dirty="0"/>
              <a:t> 2009; 24, 4 :151-6. </a:t>
            </a:r>
          </a:p>
          <a:p>
            <a:endParaRPr lang="fr-FR" sz="1600" i="1" dirty="0"/>
          </a:p>
        </p:txBody>
      </p:sp>
    </p:spTree>
    <p:extLst>
      <p:ext uri="{BB962C8B-B14F-4D97-AF65-F5344CB8AC3E}">
        <p14:creationId xmlns:p14="http://schemas.microsoft.com/office/powerpoint/2010/main" val="1253076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512330" cy="1143000"/>
          </a:xfrm>
        </p:spPr>
        <p:txBody>
          <a:bodyPr>
            <a:noAutofit/>
          </a:bodyPr>
          <a:lstStyle/>
          <a:p>
            <a:pPr algn="ctr"/>
            <a:r>
              <a:rPr lang="fr-FR" sz="3200" b="1" dirty="0">
                <a:solidFill>
                  <a:srgbClr val="A1D4E7"/>
                </a:solidFill>
              </a:rPr>
              <a:t>Compression </a:t>
            </a:r>
            <a:r>
              <a:rPr lang="fr-FR" sz="3200" b="1" dirty="0" err="1">
                <a:solidFill>
                  <a:srgbClr val="A1D4E7"/>
                </a:solidFill>
              </a:rPr>
              <a:t>after</a:t>
            </a:r>
            <a:r>
              <a:rPr lang="fr-FR" sz="3200" b="1" dirty="0">
                <a:solidFill>
                  <a:srgbClr val="A1D4E7"/>
                </a:solidFill>
              </a:rPr>
              <a:t> GSV thermal ablation</a:t>
            </a:r>
            <a:endParaRPr lang="fr-FR" sz="3200" b="1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A35CD87-5384-44EE-8065-CF8B9E31C4EE}"/>
              </a:ext>
            </a:extLst>
          </p:cNvPr>
          <p:cNvSpPr txBox="1"/>
          <p:nvPr/>
        </p:nvSpPr>
        <p:spPr>
          <a:xfrm>
            <a:off x="1070131" y="1465636"/>
            <a:ext cx="7286464" cy="1553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200" dirty="0"/>
              <a:t>Meta </a:t>
            </a:r>
            <a:r>
              <a:rPr lang="fr-FR" sz="2200" dirty="0" err="1"/>
              <a:t>analysis</a:t>
            </a:r>
            <a:r>
              <a:rPr lang="fr-FR" sz="2200" dirty="0"/>
              <a:t> of 6 </a:t>
            </a:r>
            <a:r>
              <a:rPr lang="fr-FR" sz="2200" dirty="0" err="1"/>
              <a:t>RCTs</a:t>
            </a:r>
            <a:r>
              <a:rPr lang="fr-FR" sz="2200" dirty="0"/>
              <a:t> </a:t>
            </a:r>
            <a:r>
              <a:rPr lang="fr-FR" sz="2200" dirty="0" err="1"/>
              <a:t>with</a:t>
            </a:r>
            <a:r>
              <a:rPr lang="fr-FR" sz="2200" dirty="0"/>
              <a:t> 1045 patients EVLA or RFA</a:t>
            </a:r>
          </a:p>
          <a:p>
            <a:pPr algn="ctr">
              <a:lnSpc>
                <a:spcPct val="150000"/>
              </a:lnSpc>
            </a:pPr>
            <a:r>
              <a:rPr lang="fr-FR" sz="2200" dirty="0"/>
              <a:t>MCS 18 </a:t>
            </a:r>
            <a:r>
              <a:rPr lang="fr-FR" sz="2200" dirty="0" err="1"/>
              <a:t>mmHg</a:t>
            </a:r>
            <a:r>
              <a:rPr lang="fr-FR" sz="2200" dirty="0"/>
              <a:t> versus no compression.</a:t>
            </a:r>
          </a:p>
          <a:p>
            <a:pPr algn="ctr">
              <a:lnSpc>
                <a:spcPct val="150000"/>
              </a:lnSpc>
            </a:pPr>
            <a:endParaRPr lang="fr-FR" sz="22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BD2D20A-2D14-6F5C-832C-3F2532260391}"/>
              </a:ext>
            </a:extLst>
          </p:cNvPr>
          <p:cNvSpPr txBox="1"/>
          <p:nvPr/>
        </p:nvSpPr>
        <p:spPr>
          <a:xfrm>
            <a:off x="1630051" y="5859426"/>
            <a:ext cx="61666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/>
              <a:t>*  Fan Ma et al.    Ann </a:t>
            </a:r>
            <a:r>
              <a:rPr lang="fr-FR" sz="1600" i="1" dirty="0" err="1"/>
              <a:t>Vasc</a:t>
            </a:r>
            <a:r>
              <a:rPr lang="fr-FR" sz="1600" i="1" dirty="0"/>
              <a:t> </a:t>
            </a:r>
            <a:r>
              <a:rPr lang="fr-FR" sz="1600" i="1" dirty="0" err="1"/>
              <a:t>Surgery</a:t>
            </a:r>
            <a:r>
              <a:rPr lang="fr-FR" sz="1600" i="1" dirty="0"/>
              <a:t> 2022  Volume 80, P302-312</a:t>
            </a:r>
          </a:p>
          <a:p>
            <a:endParaRPr lang="fr-FR" sz="1600" i="1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9D960A4-576D-1C5E-E873-B9DD37818E68}"/>
              </a:ext>
            </a:extLst>
          </p:cNvPr>
          <p:cNvSpPr txBox="1"/>
          <p:nvPr/>
        </p:nvSpPr>
        <p:spPr>
          <a:xfrm>
            <a:off x="2271442" y="3100674"/>
            <a:ext cx="5146135" cy="16312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>
                <a:highlight>
                  <a:srgbClr val="000000"/>
                </a:highlight>
              </a:rPr>
              <a:t>Pain in the first 10 </a:t>
            </a:r>
            <a:r>
              <a:rPr lang="fr-FR" sz="2000" dirty="0" err="1">
                <a:highlight>
                  <a:srgbClr val="000000"/>
                </a:highlight>
              </a:rPr>
              <a:t>days</a:t>
            </a:r>
            <a:r>
              <a:rPr lang="fr-FR" sz="2000" dirty="0">
                <a:highlight>
                  <a:srgbClr val="000000"/>
                </a:highlight>
              </a:rPr>
              <a:t>		p&lt;.001</a:t>
            </a:r>
          </a:p>
          <a:p>
            <a:r>
              <a:rPr lang="fr-FR" sz="2000" dirty="0">
                <a:highlight>
                  <a:srgbClr val="000000"/>
                </a:highlight>
              </a:rPr>
              <a:t>Delay return to normal </a:t>
            </a:r>
            <a:r>
              <a:rPr lang="fr-FR" sz="2000" dirty="0" err="1">
                <a:highlight>
                  <a:srgbClr val="000000"/>
                </a:highlight>
              </a:rPr>
              <a:t>activity</a:t>
            </a:r>
            <a:r>
              <a:rPr lang="fr-FR" sz="2000" dirty="0">
                <a:highlight>
                  <a:srgbClr val="000000"/>
                </a:highlight>
              </a:rPr>
              <a:t>	p&lt;.01</a:t>
            </a:r>
          </a:p>
          <a:p>
            <a:r>
              <a:rPr lang="fr-FR" sz="2000" dirty="0" err="1">
                <a:highlight>
                  <a:srgbClr val="000000"/>
                </a:highlight>
              </a:rPr>
              <a:t>Bruising</a:t>
            </a:r>
            <a:r>
              <a:rPr lang="fr-FR" sz="2000" dirty="0">
                <a:highlight>
                  <a:srgbClr val="000000"/>
                </a:highlight>
              </a:rPr>
              <a:t> score			NS</a:t>
            </a:r>
          </a:p>
          <a:p>
            <a:r>
              <a:rPr lang="fr-FR" sz="2000" dirty="0">
                <a:highlight>
                  <a:srgbClr val="000000"/>
                </a:highlight>
              </a:rPr>
              <a:t>Complications			NS</a:t>
            </a:r>
          </a:p>
          <a:p>
            <a:r>
              <a:rPr lang="fr-FR" sz="2000" dirty="0">
                <a:highlight>
                  <a:srgbClr val="000000"/>
                </a:highlight>
              </a:rPr>
              <a:t>QOL at 2 </a:t>
            </a:r>
            <a:r>
              <a:rPr lang="fr-FR" sz="2000" dirty="0" err="1">
                <a:highlight>
                  <a:srgbClr val="000000"/>
                </a:highlight>
              </a:rPr>
              <a:t>weeks</a:t>
            </a:r>
            <a:r>
              <a:rPr lang="fr-FR" sz="2000" dirty="0">
                <a:highlight>
                  <a:srgbClr val="000000"/>
                </a:highlight>
              </a:rPr>
              <a:t>			NS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7224A24-40C7-D9BE-6AF2-54B5BCD88B9C}"/>
              </a:ext>
            </a:extLst>
          </p:cNvPr>
          <p:cNvSpPr txBox="1"/>
          <p:nvPr/>
        </p:nvSpPr>
        <p:spPr>
          <a:xfrm>
            <a:off x="1726422" y="5034048"/>
            <a:ext cx="5006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FF00"/>
                </a:solidFill>
              </a:rPr>
              <a:t>Routine compression by MCS </a:t>
            </a:r>
            <a:r>
              <a:rPr lang="fr-FR" dirty="0" err="1">
                <a:solidFill>
                  <a:srgbClr val="FFFF00"/>
                </a:solidFill>
              </a:rPr>
              <a:t>is</a:t>
            </a:r>
            <a:r>
              <a:rPr lang="fr-FR" dirty="0">
                <a:solidFill>
                  <a:srgbClr val="FFFF00"/>
                </a:solidFill>
              </a:rPr>
              <a:t> </a:t>
            </a:r>
            <a:r>
              <a:rPr lang="fr-FR" dirty="0" err="1">
                <a:solidFill>
                  <a:srgbClr val="FFFF00"/>
                </a:solidFill>
              </a:rPr>
              <a:t>recommended</a:t>
            </a:r>
            <a:endParaRPr lang="fr-F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5133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89116E-AF00-6B92-0BC0-748A0DB07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378" y="2720340"/>
            <a:ext cx="7467600" cy="11430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fr-FR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DURATION of </a:t>
            </a:r>
            <a:br>
              <a:rPr lang="fr-FR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COMPRESSION</a:t>
            </a:r>
          </a:p>
        </p:txBody>
      </p:sp>
    </p:spTree>
    <p:extLst>
      <p:ext uri="{BB962C8B-B14F-4D97-AF65-F5344CB8AC3E}">
        <p14:creationId xmlns:p14="http://schemas.microsoft.com/office/powerpoint/2010/main" val="32757957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512330" cy="1143000"/>
          </a:xfrm>
        </p:spPr>
        <p:txBody>
          <a:bodyPr>
            <a:noAutofit/>
          </a:bodyPr>
          <a:lstStyle/>
          <a:p>
            <a:pPr algn="ctr"/>
            <a:r>
              <a:rPr lang="fr-FR" sz="3200" b="1" dirty="0">
                <a:solidFill>
                  <a:srgbClr val="A1D4E7"/>
                </a:solidFill>
              </a:rPr>
              <a:t>Optimal duration of compression </a:t>
            </a:r>
            <a:br>
              <a:rPr lang="fr-FR" sz="3200" b="1" dirty="0">
                <a:solidFill>
                  <a:srgbClr val="A1D4E7"/>
                </a:solidFill>
              </a:rPr>
            </a:br>
            <a:r>
              <a:rPr lang="fr-FR" sz="3200" b="1" dirty="0" err="1">
                <a:solidFill>
                  <a:srgbClr val="A1D4E7"/>
                </a:solidFill>
              </a:rPr>
              <a:t>after</a:t>
            </a:r>
            <a:r>
              <a:rPr lang="fr-FR" sz="3200" b="1" dirty="0">
                <a:solidFill>
                  <a:srgbClr val="A1D4E7"/>
                </a:solidFill>
              </a:rPr>
              <a:t> GSV </a:t>
            </a:r>
            <a:r>
              <a:rPr lang="fr-FR" sz="3200" b="1" dirty="0" err="1">
                <a:solidFill>
                  <a:srgbClr val="A1D4E7"/>
                </a:solidFill>
              </a:rPr>
              <a:t>endovenous</a:t>
            </a:r>
            <a:r>
              <a:rPr lang="fr-FR" sz="3200" b="1" dirty="0">
                <a:solidFill>
                  <a:srgbClr val="A1D4E7"/>
                </a:solidFill>
              </a:rPr>
              <a:t> Laser ?</a:t>
            </a:r>
            <a:endParaRPr lang="fr-FR" sz="3200" b="1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A35CD87-5384-44EE-8065-CF8B9E31C4EE}"/>
              </a:ext>
            </a:extLst>
          </p:cNvPr>
          <p:cNvSpPr txBox="1"/>
          <p:nvPr/>
        </p:nvSpPr>
        <p:spPr>
          <a:xfrm>
            <a:off x="912973" y="1651671"/>
            <a:ext cx="7286464" cy="3076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200" dirty="0"/>
              <a:t>Meta-</a:t>
            </a:r>
            <a:r>
              <a:rPr lang="fr-FR" sz="2200" dirty="0" err="1"/>
              <a:t>analysis</a:t>
            </a:r>
            <a:r>
              <a:rPr lang="fr-FR" sz="2200" dirty="0"/>
              <a:t> : 5 </a:t>
            </a:r>
            <a:r>
              <a:rPr lang="fr-FR" sz="2200" dirty="0" err="1"/>
              <a:t>RCTs</a:t>
            </a:r>
            <a:r>
              <a:rPr lang="fr-FR" sz="2200" dirty="0"/>
              <a:t> </a:t>
            </a:r>
            <a:r>
              <a:rPr lang="fr-FR" sz="2200" dirty="0" err="1"/>
              <a:t>involving</a:t>
            </a:r>
            <a:r>
              <a:rPr lang="fr-FR" sz="2200" dirty="0"/>
              <a:t> 775 patients</a:t>
            </a:r>
          </a:p>
          <a:p>
            <a:pPr>
              <a:lnSpc>
                <a:spcPct val="150000"/>
              </a:lnSpc>
            </a:pPr>
            <a:endParaRPr lang="fr-FR" sz="2200" dirty="0"/>
          </a:p>
          <a:p>
            <a:pPr>
              <a:lnSpc>
                <a:spcPct val="150000"/>
              </a:lnSpc>
            </a:pPr>
            <a:r>
              <a:rPr lang="fr-FR" sz="2200" dirty="0"/>
              <a:t>Long duration 1-2 </a:t>
            </a:r>
            <a:r>
              <a:rPr lang="fr-FR" sz="2200" dirty="0" err="1"/>
              <a:t>weeks</a:t>
            </a:r>
            <a:r>
              <a:rPr lang="fr-FR" sz="2200" dirty="0"/>
              <a:t> </a:t>
            </a:r>
            <a:r>
              <a:rPr lang="fr-FR" sz="2200" dirty="0" err="1"/>
              <a:t>is</a:t>
            </a:r>
            <a:r>
              <a:rPr lang="fr-FR" sz="2200" dirty="0"/>
              <a:t> </a:t>
            </a:r>
            <a:r>
              <a:rPr lang="fr-FR" sz="2200" dirty="0" err="1"/>
              <a:t>better</a:t>
            </a:r>
            <a:r>
              <a:rPr lang="fr-FR" sz="2200" dirty="0"/>
              <a:t> </a:t>
            </a:r>
            <a:r>
              <a:rPr lang="fr-FR" sz="2200" dirty="0" err="1"/>
              <a:t>than</a:t>
            </a:r>
            <a:r>
              <a:rPr lang="fr-FR" sz="2200" dirty="0"/>
              <a:t>  to short 24-48h</a:t>
            </a:r>
          </a:p>
          <a:p>
            <a:pPr>
              <a:lnSpc>
                <a:spcPct val="150000"/>
              </a:lnSpc>
            </a:pPr>
            <a:r>
              <a:rPr lang="fr-FR" sz="2200" dirty="0"/>
              <a:t>- Post-op </a:t>
            </a:r>
            <a:r>
              <a:rPr lang="fr-FR" sz="2200" dirty="0">
                <a:solidFill>
                  <a:srgbClr val="FFFF00"/>
                </a:solidFill>
              </a:rPr>
              <a:t>pain score </a:t>
            </a:r>
            <a:r>
              <a:rPr lang="fr-FR" sz="2200" dirty="0"/>
              <a:t>1 </a:t>
            </a:r>
            <a:r>
              <a:rPr lang="fr-FR" sz="2200" dirty="0" err="1"/>
              <a:t>week</a:t>
            </a:r>
            <a:r>
              <a:rPr lang="fr-FR" sz="2200" dirty="0"/>
              <a:t>    p&lt;.0001   (2, 6 </a:t>
            </a:r>
            <a:r>
              <a:rPr lang="fr-FR" sz="2200" dirty="0" err="1"/>
              <a:t>weeks</a:t>
            </a:r>
            <a:r>
              <a:rPr lang="fr-FR" sz="2200" dirty="0"/>
              <a:t> NS)</a:t>
            </a:r>
          </a:p>
          <a:p>
            <a:pPr>
              <a:lnSpc>
                <a:spcPct val="150000"/>
              </a:lnSpc>
            </a:pPr>
            <a:r>
              <a:rPr lang="fr-FR" sz="2200" dirty="0"/>
              <a:t>- </a:t>
            </a:r>
            <a:r>
              <a:rPr lang="fr-FR" sz="2200" dirty="0" err="1">
                <a:solidFill>
                  <a:srgbClr val="FFFF00"/>
                </a:solidFill>
              </a:rPr>
              <a:t>Recovery</a:t>
            </a:r>
            <a:r>
              <a:rPr lang="fr-FR" sz="2200" dirty="0"/>
              <a:t> time off </a:t>
            </a:r>
            <a:r>
              <a:rPr lang="fr-FR" sz="2200" dirty="0" err="1"/>
              <a:t>work</a:t>
            </a:r>
            <a:r>
              <a:rPr lang="fr-FR" sz="2200" dirty="0"/>
              <a:t>        p=.04</a:t>
            </a:r>
          </a:p>
          <a:p>
            <a:pPr>
              <a:lnSpc>
                <a:spcPct val="150000"/>
              </a:lnSpc>
            </a:pPr>
            <a:r>
              <a:rPr lang="fr-FR" sz="2200" dirty="0"/>
              <a:t>- </a:t>
            </a:r>
            <a:r>
              <a:rPr lang="fr-FR" sz="2200" dirty="0">
                <a:solidFill>
                  <a:srgbClr val="FFFF00"/>
                </a:solidFill>
              </a:rPr>
              <a:t>Physical </a:t>
            </a:r>
            <a:r>
              <a:rPr lang="fr-FR" sz="2200" dirty="0" err="1">
                <a:solidFill>
                  <a:srgbClr val="FFFF00"/>
                </a:solidFill>
              </a:rPr>
              <a:t>function</a:t>
            </a:r>
            <a:r>
              <a:rPr lang="fr-FR" sz="2200" dirty="0">
                <a:solidFill>
                  <a:srgbClr val="FFFF00"/>
                </a:solidFill>
              </a:rPr>
              <a:t> </a:t>
            </a:r>
            <a:r>
              <a:rPr lang="fr-FR" sz="2200" dirty="0"/>
              <a:t>&amp; </a:t>
            </a:r>
            <a:r>
              <a:rPr lang="fr-FR" sz="2200" dirty="0" err="1"/>
              <a:t>vitality</a:t>
            </a:r>
            <a:r>
              <a:rPr lang="fr-FR" sz="2200" dirty="0"/>
              <a:t>   p=.03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BD2D20A-2D14-6F5C-832C-3F2532260391}"/>
              </a:ext>
            </a:extLst>
          </p:cNvPr>
          <p:cNvSpPr txBox="1"/>
          <p:nvPr/>
        </p:nvSpPr>
        <p:spPr>
          <a:xfrm>
            <a:off x="660257" y="5753111"/>
            <a:ext cx="75391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/>
              <a:t>*  Jian-Hong Chou et al.   Meta-</a:t>
            </a:r>
            <a:r>
              <a:rPr lang="fr-FR" sz="1600" i="1" dirty="0" err="1"/>
              <a:t>analysis</a:t>
            </a:r>
            <a:r>
              <a:rPr lang="fr-FR" sz="1600" i="1" dirty="0"/>
              <a:t>. </a:t>
            </a:r>
            <a:r>
              <a:rPr lang="fr-FR" sz="1600" i="1" dirty="0" err="1"/>
              <a:t>Intern</a:t>
            </a:r>
            <a:r>
              <a:rPr lang="fr-FR" sz="1600" i="1" dirty="0"/>
              <a:t>. J. of </a:t>
            </a:r>
            <a:r>
              <a:rPr lang="fr-FR" sz="1600" i="1" dirty="0" err="1"/>
              <a:t>Surgery</a:t>
            </a:r>
            <a:r>
              <a:rPr lang="fr-FR" sz="1600" i="1" dirty="0"/>
              <a:t> 65 (2019) 113–119</a:t>
            </a:r>
          </a:p>
          <a:p>
            <a:endParaRPr lang="fr-FR" sz="1600" i="1" dirty="0"/>
          </a:p>
        </p:txBody>
      </p:sp>
    </p:spTree>
    <p:extLst>
      <p:ext uri="{BB962C8B-B14F-4D97-AF65-F5344CB8AC3E}">
        <p14:creationId xmlns:p14="http://schemas.microsoft.com/office/powerpoint/2010/main" val="34155508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580" y="417419"/>
            <a:ext cx="8512330" cy="1143000"/>
          </a:xfrm>
        </p:spPr>
        <p:txBody>
          <a:bodyPr>
            <a:noAutofit/>
          </a:bodyPr>
          <a:lstStyle/>
          <a:p>
            <a:pPr algn="ctr"/>
            <a:r>
              <a:rPr lang="fr-FR" sz="3200" b="1" dirty="0">
                <a:solidFill>
                  <a:srgbClr val="A1D4E7"/>
                </a:solidFill>
              </a:rPr>
              <a:t>Compression </a:t>
            </a:r>
            <a:r>
              <a:rPr lang="fr-FR" sz="3200" b="1" dirty="0" err="1">
                <a:solidFill>
                  <a:srgbClr val="A1D4E7"/>
                </a:solidFill>
              </a:rPr>
              <a:t>after</a:t>
            </a:r>
            <a:r>
              <a:rPr lang="fr-FR" sz="3200" b="1" dirty="0">
                <a:solidFill>
                  <a:srgbClr val="A1D4E7"/>
                </a:solidFill>
              </a:rPr>
              <a:t> </a:t>
            </a:r>
            <a:r>
              <a:rPr lang="fr-FR" sz="3200" b="1" dirty="0" err="1">
                <a:solidFill>
                  <a:srgbClr val="A1D4E7"/>
                </a:solidFill>
              </a:rPr>
              <a:t>Phlebectomy</a:t>
            </a:r>
            <a:r>
              <a:rPr lang="fr-FR" sz="3200" b="1" dirty="0">
                <a:solidFill>
                  <a:srgbClr val="A1D4E7"/>
                </a:solidFill>
              </a:rPr>
              <a:t> (ASVAL)</a:t>
            </a:r>
            <a:br>
              <a:rPr lang="fr-FR" sz="3200" b="1" dirty="0">
                <a:solidFill>
                  <a:srgbClr val="A1D4E7"/>
                </a:solidFill>
              </a:rPr>
            </a:br>
            <a:r>
              <a:rPr lang="fr-FR" sz="2400" b="1" dirty="0">
                <a:solidFill>
                  <a:srgbClr val="A1D4E7"/>
                </a:solidFill>
              </a:rPr>
              <a:t>in </a:t>
            </a:r>
            <a:r>
              <a:rPr lang="fr-FR" sz="2400" b="1" dirty="0" err="1">
                <a:solidFill>
                  <a:srgbClr val="A1D4E7"/>
                </a:solidFill>
              </a:rPr>
              <a:t>favor</a:t>
            </a:r>
            <a:r>
              <a:rPr lang="fr-FR" sz="2400" b="1" dirty="0">
                <a:solidFill>
                  <a:srgbClr val="A1D4E7"/>
                </a:solidFill>
              </a:rPr>
              <a:t> of short duration of compression</a:t>
            </a:r>
            <a:endParaRPr lang="fr-FR" sz="3200" b="1" dirty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C3639D9F-714D-30A7-B137-4D4098D1D62B}"/>
              </a:ext>
            </a:extLst>
          </p:cNvPr>
          <p:cNvSpPr txBox="1">
            <a:spLocks/>
          </p:cNvSpPr>
          <p:nvPr/>
        </p:nvSpPr>
        <p:spPr>
          <a:xfrm>
            <a:off x="683520" y="6098450"/>
            <a:ext cx="8460480" cy="589547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None/>
            </a:pPr>
            <a:r>
              <a:rPr lang="fr-FR" sz="1800" i="1" dirty="0"/>
              <a:t>*  </a:t>
            </a:r>
            <a:r>
              <a:rPr lang="fr-FR" sz="1800" i="1" dirty="0" err="1"/>
              <a:t>Pittaluga</a:t>
            </a:r>
            <a:r>
              <a:rPr lang="fr-FR" sz="1800" i="1" dirty="0"/>
              <a:t> P. </a:t>
            </a:r>
            <a:r>
              <a:rPr lang="fr-FR" sz="1800" i="1" dirty="0" err="1"/>
              <a:t>Chastanet</a:t>
            </a:r>
            <a:r>
              <a:rPr lang="fr-FR" sz="1800" i="1" dirty="0"/>
              <a:t> S  </a:t>
            </a:r>
            <a:r>
              <a:rPr lang="fr-FR" sz="1800" i="1" dirty="0" err="1"/>
              <a:t>Proceedings</a:t>
            </a:r>
            <a:r>
              <a:rPr lang="fr-FR" sz="1800" i="1" dirty="0"/>
              <a:t> </a:t>
            </a:r>
            <a:r>
              <a:rPr lang="fr-FR" sz="1800" i="1" dirty="0" err="1"/>
              <a:t>from</a:t>
            </a:r>
            <a:r>
              <a:rPr lang="fr-FR" sz="1800" i="1" dirty="0"/>
              <a:t> the </a:t>
            </a:r>
            <a:r>
              <a:rPr lang="fr-FR" sz="1800" i="1" dirty="0" err="1"/>
              <a:t>European</a:t>
            </a:r>
            <a:r>
              <a:rPr lang="fr-FR" sz="1800" i="1" dirty="0"/>
              <a:t> </a:t>
            </a:r>
            <a:r>
              <a:rPr lang="fr-FR" sz="1800" i="1" dirty="0" err="1"/>
              <a:t>Venous</a:t>
            </a:r>
            <a:r>
              <a:rPr lang="fr-FR" sz="1800" i="1" dirty="0"/>
              <a:t> Forum </a:t>
            </a:r>
            <a:r>
              <a:rPr lang="fr-FR" sz="1800" i="1" dirty="0" err="1"/>
              <a:t>Annual</a:t>
            </a:r>
            <a:r>
              <a:rPr lang="fr-FR" sz="1800" i="1" dirty="0"/>
              <a:t> Meeting. 2011; Ljubljana, </a:t>
            </a:r>
            <a:r>
              <a:rPr lang="fr-FR" sz="1800" i="1" dirty="0" err="1"/>
              <a:t>Slovenia</a:t>
            </a:r>
            <a:r>
              <a:rPr lang="fr-FR" sz="1800" i="1" dirty="0"/>
              <a:t>.. </a:t>
            </a:r>
          </a:p>
          <a:p>
            <a:endParaRPr lang="fr-FR" sz="1200" i="1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1AE0284-4C30-FCA1-B895-0402092CBE41}"/>
              </a:ext>
            </a:extLst>
          </p:cNvPr>
          <p:cNvSpPr txBox="1"/>
          <p:nvPr/>
        </p:nvSpPr>
        <p:spPr>
          <a:xfrm>
            <a:off x="541580" y="1951672"/>
            <a:ext cx="8005525" cy="26007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6576" lvl="1" indent="0">
              <a:spcAft>
                <a:spcPts val="600"/>
              </a:spcAft>
              <a:buSzPct val="80000"/>
              <a:buNone/>
            </a:pPr>
            <a:r>
              <a:rPr lang="fr-FR" sz="2300" dirty="0" err="1"/>
              <a:t>Pittaluga</a:t>
            </a:r>
            <a:r>
              <a:rPr lang="fr-FR" sz="2300" dirty="0"/>
              <a:t>* </a:t>
            </a:r>
            <a:r>
              <a:rPr lang="fr-FR" sz="2300" dirty="0" err="1"/>
              <a:t>found</a:t>
            </a:r>
            <a:r>
              <a:rPr lang="fr-FR" sz="2300" dirty="0"/>
              <a:t> no </a:t>
            </a:r>
            <a:r>
              <a:rPr lang="fr-FR" sz="2300" dirty="0" err="1"/>
              <a:t>difference</a:t>
            </a:r>
            <a:r>
              <a:rPr lang="fr-FR" sz="2300" dirty="0"/>
              <a:t> in pain, </a:t>
            </a:r>
            <a:r>
              <a:rPr lang="fr-FR" sz="2300" dirty="0" err="1"/>
              <a:t>ecchymosis</a:t>
            </a:r>
            <a:r>
              <a:rPr lang="fr-FR" sz="2300" dirty="0"/>
              <a:t> and QOL</a:t>
            </a:r>
          </a:p>
          <a:p>
            <a:pPr marL="36576" lvl="1" indent="0">
              <a:spcAft>
                <a:spcPts val="600"/>
              </a:spcAft>
              <a:buSzPct val="80000"/>
              <a:buNone/>
            </a:pPr>
            <a:r>
              <a:rPr lang="fr-FR" sz="2300" dirty="0" err="1"/>
              <a:t>Among</a:t>
            </a:r>
            <a:r>
              <a:rPr lang="fr-FR" sz="2300" dirty="0"/>
              <a:t> 2 groups of 50 patients </a:t>
            </a:r>
            <a:r>
              <a:rPr lang="fr-FR" sz="2300" dirty="0" err="1"/>
              <a:t>undergoing</a:t>
            </a:r>
            <a:r>
              <a:rPr lang="fr-FR" sz="2300" dirty="0"/>
              <a:t> miniinvasive </a:t>
            </a:r>
          </a:p>
          <a:p>
            <a:pPr marL="36576" lvl="1" indent="0">
              <a:spcAft>
                <a:spcPts val="600"/>
              </a:spcAft>
              <a:buSzPct val="80000"/>
              <a:buNone/>
            </a:pPr>
            <a:r>
              <a:rPr lang="fr-FR" sz="2300" dirty="0" err="1"/>
              <a:t>surgery</a:t>
            </a:r>
            <a:r>
              <a:rPr lang="fr-FR" sz="2300" dirty="0"/>
              <a:t> (ASVAL). </a:t>
            </a:r>
            <a:r>
              <a:rPr lang="fr-FR" sz="2300" dirty="0" err="1"/>
              <a:t>under</a:t>
            </a:r>
            <a:r>
              <a:rPr lang="fr-FR" sz="2300" dirty="0"/>
              <a:t> tumescent </a:t>
            </a:r>
            <a:r>
              <a:rPr lang="fr-FR" sz="2300" dirty="0" err="1"/>
              <a:t>anesthesia</a:t>
            </a:r>
            <a:r>
              <a:rPr lang="fr-FR" sz="2300" dirty="0"/>
              <a:t>:</a:t>
            </a:r>
          </a:p>
          <a:p>
            <a:pPr marL="36576" lvl="1" indent="0">
              <a:spcAft>
                <a:spcPts val="600"/>
              </a:spcAft>
              <a:buSzPct val="80000"/>
              <a:buNone/>
            </a:pPr>
            <a:r>
              <a:rPr lang="fr-FR" sz="2300" dirty="0"/>
              <a:t> </a:t>
            </a:r>
          </a:p>
          <a:p>
            <a:pPr marL="36576" lvl="1" indent="0">
              <a:spcAft>
                <a:spcPts val="600"/>
              </a:spcAft>
              <a:buSzPct val="80000"/>
              <a:buNone/>
            </a:pPr>
            <a:r>
              <a:rPr lang="fr-FR" sz="2300" dirty="0"/>
              <a:t>	</a:t>
            </a:r>
            <a:r>
              <a:rPr lang="fr-FR" sz="2300" dirty="0">
                <a:solidFill>
                  <a:srgbClr val="FFFF00"/>
                </a:solidFill>
              </a:rPr>
              <a:t>Group A.  </a:t>
            </a:r>
            <a:r>
              <a:rPr lang="fr-FR" sz="2300" dirty="0"/>
              <a:t>MCS 20 </a:t>
            </a:r>
            <a:r>
              <a:rPr lang="fr-FR" sz="2300" dirty="0" err="1"/>
              <a:t>mmHg</a:t>
            </a:r>
            <a:r>
              <a:rPr lang="fr-FR" sz="2300" dirty="0"/>
              <a:t> </a:t>
            </a:r>
            <a:r>
              <a:rPr lang="fr-FR" sz="2300" dirty="0" err="1"/>
              <a:t>during</a:t>
            </a:r>
            <a:r>
              <a:rPr lang="fr-FR" sz="2300" dirty="0"/>
              <a:t> </a:t>
            </a:r>
            <a:r>
              <a:rPr lang="fr-FR" sz="2300" dirty="0">
                <a:solidFill>
                  <a:srgbClr val="FFFF00"/>
                </a:solidFill>
              </a:rPr>
              <a:t>8</a:t>
            </a:r>
            <a:r>
              <a:rPr lang="fr-FR" sz="2300" dirty="0"/>
              <a:t> </a:t>
            </a:r>
            <a:r>
              <a:rPr lang="fr-FR" sz="2300" dirty="0" err="1"/>
              <a:t>days</a:t>
            </a:r>
            <a:endParaRPr lang="fr-FR" sz="2300" dirty="0"/>
          </a:p>
          <a:p>
            <a:pPr marL="36576" lvl="1" indent="0">
              <a:spcAft>
                <a:spcPts val="600"/>
              </a:spcAft>
              <a:buSzPct val="80000"/>
              <a:buNone/>
            </a:pPr>
            <a:r>
              <a:rPr lang="fr-FR" sz="2300" dirty="0"/>
              <a:t>	</a:t>
            </a:r>
            <a:r>
              <a:rPr lang="fr-FR" sz="2300" dirty="0">
                <a:solidFill>
                  <a:srgbClr val="FFFF00"/>
                </a:solidFill>
              </a:rPr>
              <a:t>Group B.  </a:t>
            </a:r>
            <a:r>
              <a:rPr lang="fr-FR" sz="2300" dirty="0"/>
              <a:t>MCS 20 </a:t>
            </a:r>
            <a:r>
              <a:rPr lang="fr-FR" sz="2300" dirty="0" err="1"/>
              <a:t>mmHg</a:t>
            </a:r>
            <a:r>
              <a:rPr lang="fr-FR" sz="2300" dirty="0"/>
              <a:t> </a:t>
            </a:r>
            <a:r>
              <a:rPr lang="fr-FR" sz="2300" dirty="0" err="1"/>
              <a:t>during</a:t>
            </a:r>
            <a:r>
              <a:rPr lang="fr-FR" sz="2300" dirty="0"/>
              <a:t> </a:t>
            </a:r>
            <a:r>
              <a:rPr lang="fr-FR" sz="2300" dirty="0">
                <a:solidFill>
                  <a:srgbClr val="FFFF00"/>
                </a:solidFill>
              </a:rPr>
              <a:t>2</a:t>
            </a:r>
            <a:r>
              <a:rPr lang="fr-FR" sz="2300" dirty="0"/>
              <a:t> </a:t>
            </a:r>
            <a:r>
              <a:rPr lang="fr-FR" sz="2300" dirty="0" err="1"/>
              <a:t>days</a:t>
            </a:r>
            <a:endParaRPr lang="fr-FR" sz="23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CBD1A52-A2E9-2479-B862-FE9BFAEFB5FE}"/>
              </a:ext>
            </a:extLst>
          </p:cNvPr>
          <p:cNvSpPr txBox="1"/>
          <p:nvPr/>
        </p:nvSpPr>
        <p:spPr>
          <a:xfrm>
            <a:off x="2080260" y="5094584"/>
            <a:ext cx="4592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FFFF00"/>
                </a:solidFill>
              </a:rPr>
              <a:t>NS for pain, </a:t>
            </a:r>
            <a:r>
              <a:rPr lang="fr-FR" sz="2400" b="1" dirty="0" err="1">
                <a:solidFill>
                  <a:srgbClr val="FFFF00"/>
                </a:solidFill>
              </a:rPr>
              <a:t>ecchymosis</a:t>
            </a:r>
            <a:r>
              <a:rPr lang="fr-FR" sz="2400" b="1" dirty="0">
                <a:solidFill>
                  <a:srgbClr val="FFFF00"/>
                </a:solidFill>
              </a:rPr>
              <a:t>, QOL</a:t>
            </a:r>
          </a:p>
        </p:txBody>
      </p:sp>
    </p:spTree>
    <p:extLst>
      <p:ext uri="{BB962C8B-B14F-4D97-AF65-F5344CB8AC3E}">
        <p14:creationId xmlns:p14="http://schemas.microsoft.com/office/powerpoint/2010/main" val="13571269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89116E-AF00-6B92-0BC0-748A0DB07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2791" y="1551183"/>
            <a:ext cx="7467600" cy="1143000"/>
          </a:xfrm>
        </p:spPr>
        <p:txBody>
          <a:bodyPr/>
          <a:lstStyle/>
          <a:p>
            <a:r>
              <a:rPr lang="fr-FR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SCLEROTHERAPY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49B5F25-05BB-0EF4-75CD-15E566DE17AB}"/>
              </a:ext>
            </a:extLst>
          </p:cNvPr>
          <p:cNvSpPr txBox="1"/>
          <p:nvPr/>
        </p:nvSpPr>
        <p:spPr>
          <a:xfrm>
            <a:off x="1463040" y="3623310"/>
            <a:ext cx="65854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/>
              <a:t>Many</a:t>
            </a:r>
            <a:r>
              <a:rPr lang="fr-FR" sz="2400" dirty="0"/>
              <a:t> </a:t>
            </a:r>
            <a:r>
              <a:rPr lang="fr-FR" sz="2400" dirty="0" err="1"/>
              <a:t>studies</a:t>
            </a:r>
            <a:r>
              <a:rPr lang="fr-FR" sz="2400" dirty="0"/>
              <a:t> show no </a:t>
            </a:r>
            <a:r>
              <a:rPr lang="fr-FR" sz="2400" dirty="0" err="1"/>
              <a:t>benefit</a:t>
            </a:r>
            <a:r>
              <a:rPr lang="fr-FR" sz="2400" dirty="0"/>
              <a:t> of compression, </a:t>
            </a:r>
          </a:p>
          <a:p>
            <a:r>
              <a:rPr lang="fr-FR" sz="2400" dirty="0"/>
              <a:t>but the interface pressure </a:t>
            </a:r>
            <a:r>
              <a:rPr lang="fr-FR" sz="2400" dirty="0" err="1"/>
              <a:t>is</a:t>
            </a:r>
            <a:r>
              <a:rPr lang="fr-FR" sz="2400" dirty="0"/>
              <a:t> not </a:t>
            </a:r>
            <a:r>
              <a:rPr lang="fr-FR" sz="2400" dirty="0" err="1"/>
              <a:t>assessed</a:t>
            </a:r>
            <a:r>
              <a:rPr lang="fr-FR" sz="24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638560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084" y="943341"/>
            <a:ext cx="8686800" cy="1143000"/>
          </a:xfrm>
        </p:spPr>
        <p:txBody>
          <a:bodyPr>
            <a:noAutofit/>
          </a:bodyPr>
          <a:lstStyle/>
          <a:p>
            <a:pPr algn="ctr"/>
            <a:r>
              <a:rPr lang="fr-FR" sz="2800" dirty="0" err="1">
                <a:solidFill>
                  <a:srgbClr val="A1D4E7"/>
                </a:solidFill>
              </a:rPr>
              <a:t>After</a:t>
            </a:r>
            <a:r>
              <a:rPr lang="fr-FR" sz="2800" dirty="0">
                <a:solidFill>
                  <a:srgbClr val="A1D4E7"/>
                </a:solidFill>
              </a:rPr>
              <a:t> the </a:t>
            </a:r>
            <a:r>
              <a:rPr lang="fr-FR" sz="2800" dirty="0" err="1">
                <a:solidFill>
                  <a:srgbClr val="A1D4E7"/>
                </a:solidFill>
              </a:rPr>
              <a:t>detailed</a:t>
            </a:r>
            <a:r>
              <a:rPr lang="fr-FR" sz="2800" dirty="0">
                <a:solidFill>
                  <a:srgbClr val="A1D4E7"/>
                </a:solidFill>
              </a:rPr>
              <a:t> </a:t>
            </a:r>
            <a:r>
              <a:rPr lang="fr-FR" sz="2800" dirty="0" err="1">
                <a:solidFill>
                  <a:srgbClr val="A1D4E7"/>
                </a:solidFill>
              </a:rPr>
              <a:t>explanations</a:t>
            </a:r>
            <a:r>
              <a:rPr lang="fr-FR" sz="2800" dirty="0">
                <a:solidFill>
                  <a:srgbClr val="A1D4E7"/>
                </a:solidFill>
              </a:rPr>
              <a:t> of J.P </a:t>
            </a:r>
            <a:r>
              <a:rPr lang="fr-FR" sz="2800" dirty="0" err="1">
                <a:solidFill>
                  <a:srgbClr val="A1D4E7"/>
                </a:solidFill>
              </a:rPr>
              <a:t>Benigni</a:t>
            </a:r>
            <a:br>
              <a:rPr lang="fr-FR" sz="2800" dirty="0">
                <a:solidFill>
                  <a:srgbClr val="A1D4E7"/>
                </a:solidFill>
              </a:rPr>
            </a:br>
            <a:r>
              <a:rPr lang="fr-FR" sz="2800" dirty="0" err="1">
                <a:solidFill>
                  <a:srgbClr val="A1D4E7"/>
                </a:solidFill>
              </a:rPr>
              <a:t>it</a:t>
            </a:r>
            <a:r>
              <a:rPr lang="fr-FR" sz="2800" dirty="0">
                <a:solidFill>
                  <a:srgbClr val="A1D4E7"/>
                </a:solidFill>
              </a:rPr>
              <a:t> </a:t>
            </a:r>
            <a:r>
              <a:rPr lang="fr-FR" sz="2800" dirty="0" err="1">
                <a:solidFill>
                  <a:srgbClr val="A1D4E7"/>
                </a:solidFill>
              </a:rPr>
              <a:t>is</a:t>
            </a:r>
            <a:r>
              <a:rPr lang="fr-FR" sz="2800" dirty="0">
                <a:solidFill>
                  <a:srgbClr val="A1D4E7"/>
                </a:solidFill>
              </a:rPr>
              <a:t> </a:t>
            </a:r>
            <a:r>
              <a:rPr lang="fr-FR" sz="2800" dirty="0" err="1">
                <a:solidFill>
                  <a:srgbClr val="A1D4E7"/>
                </a:solidFill>
              </a:rPr>
              <a:t>clear</a:t>
            </a:r>
            <a:r>
              <a:rPr lang="fr-FR" sz="2800" dirty="0">
                <a:solidFill>
                  <a:srgbClr val="A1D4E7"/>
                </a:solidFill>
              </a:rPr>
              <a:t> </a:t>
            </a:r>
            <a:r>
              <a:rPr lang="fr-FR" sz="2800" dirty="0" err="1">
                <a:solidFill>
                  <a:srgbClr val="A1D4E7"/>
                </a:solidFill>
              </a:rPr>
              <a:t>that</a:t>
            </a:r>
            <a:r>
              <a:rPr lang="fr-FR" sz="2800" dirty="0">
                <a:solidFill>
                  <a:srgbClr val="A1D4E7"/>
                </a:solidFill>
              </a:rPr>
              <a:t> to </a:t>
            </a:r>
            <a:r>
              <a:rPr lang="fr-FR" sz="2800" dirty="0" err="1">
                <a:solidFill>
                  <a:srgbClr val="A1D4E7"/>
                </a:solidFill>
              </a:rPr>
              <a:t>act</a:t>
            </a:r>
            <a:r>
              <a:rPr lang="fr-FR" sz="2800" dirty="0">
                <a:solidFill>
                  <a:srgbClr val="A1D4E7"/>
                </a:solidFill>
              </a:rPr>
              <a:t> on the </a:t>
            </a:r>
            <a:r>
              <a:rPr lang="fr-FR" sz="2800" dirty="0" err="1">
                <a:solidFill>
                  <a:srgbClr val="A1D4E7"/>
                </a:solidFill>
              </a:rPr>
              <a:t>veins</a:t>
            </a:r>
            <a:r>
              <a:rPr lang="fr-FR" sz="2800" dirty="0">
                <a:solidFill>
                  <a:srgbClr val="A1D4E7"/>
                </a:solidFill>
              </a:rPr>
              <a:t> </a:t>
            </a:r>
            <a:r>
              <a:rPr lang="fr-FR" sz="2800" dirty="0" err="1">
                <a:solidFill>
                  <a:srgbClr val="A1D4E7"/>
                </a:solidFill>
              </a:rPr>
              <a:t>you</a:t>
            </a:r>
            <a:r>
              <a:rPr lang="fr-FR" sz="2800" dirty="0">
                <a:solidFill>
                  <a:srgbClr val="A1D4E7"/>
                </a:solidFill>
              </a:rPr>
              <a:t> </a:t>
            </a:r>
            <a:r>
              <a:rPr lang="fr-FR" sz="2800" dirty="0" err="1">
                <a:solidFill>
                  <a:srgbClr val="A1D4E7"/>
                </a:solidFill>
              </a:rPr>
              <a:t>need</a:t>
            </a:r>
            <a:r>
              <a:rPr lang="fr-FR" sz="2800" dirty="0">
                <a:solidFill>
                  <a:srgbClr val="A1D4E7"/>
                </a:solidFill>
              </a:rPr>
              <a:t> a </a:t>
            </a:r>
            <a:r>
              <a:rPr lang="fr-FR" sz="2800" dirty="0" err="1">
                <a:solidFill>
                  <a:srgbClr val="A1D4E7"/>
                </a:solidFill>
              </a:rPr>
              <a:t>sufficient</a:t>
            </a:r>
            <a:r>
              <a:rPr lang="fr-FR" sz="2800" dirty="0">
                <a:solidFill>
                  <a:srgbClr val="A1D4E7"/>
                </a:solidFill>
              </a:rPr>
              <a:t> pressure in standing position </a:t>
            </a:r>
            <a:r>
              <a:rPr lang="fr-FR" sz="2400" dirty="0">
                <a:solidFill>
                  <a:srgbClr val="A1D4E7"/>
                </a:solidFill>
              </a:rPr>
              <a:t>(&gt; 50 </a:t>
            </a:r>
            <a:r>
              <a:rPr lang="fr-FR" sz="2400" dirty="0" err="1">
                <a:solidFill>
                  <a:srgbClr val="A1D4E7"/>
                </a:solidFill>
              </a:rPr>
              <a:t>mmHg</a:t>
            </a:r>
            <a:r>
              <a:rPr lang="fr-FR" sz="2400" dirty="0">
                <a:solidFill>
                  <a:srgbClr val="A1D4E7"/>
                </a:solidFill>
              </a:rPr>
              <a:t>)</a:t>
            </a:r>
            <a:endParaRPr lang="fr-FR" sz="2800" dirty="0">
              <a:solidFill>
                <a:srgbClr val="A1D4E7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845B478-EF72-E10C-F972-26E010BB8952}"/>
              </a:ext>
            </a:extLst>
          </p:cNvPr>
          <p:cNvSpPr txBox="1"/>
          <p:nvPr/>
        </p:nvSpPr>
        <p:spPr>
          <a:xfrm>
            <a:off x="3702210" y="5278734"/>
            <a:ext cx="17395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And SO…. </a:t>
            </a:r>
          </a:p>
          <a:p>
            <a:endParaRPr lang="fr-FR" sz="24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73A4E1D-5C3B-7DE1-0527-80662B31E3C8}"/>
              </a:ext>
            </a:extLst>
          </p:cNvPr>
          <p:cNvSpPr txBox="1"/>
          <p:nvPr/>
        </p:nvSpPr>
        <p:spPr>
          <a:xfrm>
            <a:off x="1269841" y="2984837"/>
            <a:ext cx="6350136" cy="16858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6576" indent="0" algn="ctr">
              <a:lnSpc>
                <a:spcPct val="150000"/>
              </a:lnSpc>
              <a:buNone/>
            </a:pPr>
            <a:r>
              <a:rPr lang="fr-FR" sz="2400" dirty="0">
                <a:solidFill>
                  <a:srgbClr val="FFFFFF"/>
                </a:solidFill>
              </a:rPr>
              <a:t>This </a:t>
            </a:r>
            <a:r>
              <a:rPr lang="fr-FR" sz="2400" dirty="0" err="1">
                <a:solidFill>
                  <a:srgbClr val="FFFFFF"/>
                </a:solidFill>
              </a:rPr>
              <a:t>cannot</a:t>
            </a:r>
            <a:r>
              <a:rPr lang="fr-FR" sz="2400" dirty="0">
                <a:solidFill>
                  <a:srgbClr val="FFFFFF"/>
                </a:solidFill>
              </a:rPr>
              <a:t> </a:t>
            </a:r>
            <a:r>
              <a:rPr lang="fr-FR" sz="2400" dirty="0" err="1">
                <a:solidFill>
                  <a:srgbClr val="FFFFFF"/>
                </a:solidFill>
              </a:rPr>
              <a:t>be</a:t>
            </a:r>
            <a:r>
              <a:rPr lang="fr-FR" sz="2400" dirty="0">
                <a:solidFill>
                  <a:srgbClr val="FFFFFF"/>
                </a:solidFill>
              </a:rPr>
              <a:t> </a:t>
            </a:r>
            <a:r>
              <a:rPr lang="fr-FR" sz="2400" dirty="0" err="1">
                <a:solidFill>
                  <a:srgbClr val="FFFFFF"/>
                </a:solidFill>
              </a:rPr>
              <a:t>acheived</a:t>
            </a:r>
            <a:r>
              <a:rPr lang="fr-FR" sz="2400" dirty="0">
                <a:solidFill>
                  <a:srgbClr val="FFFFFF"/>
                </a:solidFill>
              </a:rPr>
              <a:t> </a:t>
            </a:r>
            <a:r>
              <a:rPr lang="fr-FR" sz="2400" dirty="0" err="1">
                <a:solidFill>
                  <a:srgbClr val="FFFFFF"/>
                </a:solidFill>
              </a:rPr>
              <a:t>with</a:t>
            </a:r>
            <a:r>
              <a:rPr lang="fr-FR" sz="2400" dirty="0">
                <a:solidFill>
                  <a:srgbClr val="FFFFFF"/>
                </a:solidFill>
              </a:rPr>
              <a:t> </a:t>
            </a:r>
            <a:r>
              <a:rPr lang="fr-FR" sz="2400" dirty="0" err="1">
                <a:solidFill>
                  <a:srgbClr val="FFFFFF"/>
                </a:solidFill>
              </a:rPr>
              <a:t>degressive</a:t>
            </a:r>
            <a:r>
              <a:rPr lang="fr-FR" sz="2400" dirty="0">
                <a:solidFill>
                  <a:srgbClr val="FFFFFF"/>
                </a:solidFill>
              </a:rPr>
              <a:t> </a:t>
            </a:r>
          </a:p>
          <a:p>
            <a:pPr marL="36576" indent="0" algn="ctr">
              <a:lnSpc>
                <a:spcPct val="150000"/>
              </a:lnSpc>
              <a:buNone/>
            </a:pPr>
            <a:r>
              <a:rPr lang="fr-FR" sz="2400" dirty="0">
                <a:solidFill>
                  <a:srgbClr val="FFFFFF"/>
                </a:solidFill>
              </a:rPr>
              <a:t>compression </a:t>
            </a:r>
            <a:r>
              <a:rPr lang="fr-FR" sz="2400" dirty="0" err="1">
                <a:solidFill>
                  <a:srgbClr val="FFFFFF"/>
                </a:solidFill>
              </a:rPr>
              <a:t>with</a:t>
            </a:r>
            <a:r>
              <a:rPr lang="fr-FR" sz="2400" dirty="0">
                <a:solidFill>
                  <a:srgbClr val="FFFFFF"/>
                </a:solidFill>
              </a:rPr>
              <a:t> MCS or bandages at </a:t>
            </a:r>
            <a:r>
              <a:rPr lang="fr-FR" sz="2400" dirty="0" err="1">
                <a:solidFill>
                  <a:srgbClr val="FFFFFF"/>
                </a:solidFill>
              </a:rPr>
              <a:t>thigh</a:t>
            </a:r>
            <a:r>
              <a:rPr lang="fr-FR" sz="2400" dirty="0">
                <a:solidFill>
                  <a:srgbClr val="FFFFFF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1797182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8523" y="142378"/>
            <a:ext cx="8512330" cy="1143000"/>
          </a:xfrm>
        </p:spPr>
        <p:txBody>
          <a:bodyPr>
            <a:noAutofit/>
          </a:bodyPr>
          <a:lstStyle/>
          <a:p>
            <a:pPr algn="ctr"/>
            <a:r>
              <a:rPr lang="fr-FR" sz="3200" b="1" dirty="0" err="1">
                <a:solidFill>
                  <a:srgbClr val="A1D4E7"/>
                </a:solidFill>
              </a:rPr>
              <a:t>Compr</a:t>
            </a:r>
            <a:r>
              <a:rPr lang="fr-FR" sz="3200" b="1" dirty="0">
                <a:solidFill>
                  <a:srgbClr val="A1D4E7"/>
                </a:solidFill>
              </a:rPr>
              <a:t>. </a:t>
            </a:r>
            <a:r>
              <a:rPr lang="fr-FR" sz="3200" b="1" dirty="0" err="1">
                <a:solidFill>
                  <a:srgbClr val="A1D4E7"/>
                </a:solidFill>
              </a:rPr>
              <a:t>after</a:t>
            </a:r>
            <a:r>
              <a:rPr lang="fr-FR" sz="3200" b="1" dirty="0">
                <a:solidFill>
                  <a:srgbClr val="A1D4E7"/>
                </a:solidFill>
              </a:rPr>
              <a:t> </a:t>
            </a:r>
            <a:r>
              <a:rPr lang="fr-FR" sz="3200" b="1" dirty="0" err="1">
                <a:solidFill>
                  <a:srgbClr val="A1D4E7"/>
                </a:solidFill>
              </a:rPr>
              <a:t>Catheter</a:t>
            </a:r>
            <a:r>
              <a:rPr lang="fr-FR" sz="3200" b="1" dirty="0">
                <a:solidFill>
                  <a:srgbClr val="A1D4E7"/>
                </a:solidFill>
              </a:rPr>
              <a:t> </a:t>
            </a:r>
            <a:r>
              <a:rPr lang="fr-FR" sz="3200" b="1" dirty="0" err="1">
                <a:solidFill>
                  <a:srgbClr val="A1D4E7"/>
                </a:solidFill>
              </a:rPr>
              <a:t>foam</a:t>
            </a:r>
            <a:r>
              <a:rPr lang="fr-FR" sz="3200" b="1" dirty="0">
                <a:solidFill>
                  <a:srgbClr val="A1D4E7"/>
                </a:solidFill>
              </a:rPr>
              <a:t> + </a:t>
            </a:r>
            <a:r>
              <a:rPr lang="fr-FR" sz="3200" b="1" dirty="0" err="1">
                <a:solidFill>
                  <a:srgbClr val="A1D4E7"/>
                </a:solidFill>
              </a:rPr>
              <a:t>phlebectomy</a:t>
            </a:r>
            <a:endParaRPr lang="fr-FR" sz="3200" b="1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A35CD87-5384-44EE-8065-CF8B9E31C4EE}"/>
              </a:ext>
            </a:extLst>
          </p:cNvPr>
          <p:cNvSpPr txBox="1"/>
          <p:nvPr/>
        </p:nvSpPr>
        <p:spPr>
          <a:xfrm>
            <a:off x="1141456" y="1417638"/>
            <a:ext cx="72864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/>
              <a:t>CAVEZZI* </a:t>
            </a:r>
            <a:r>
              <a:rPr lang="fr-FR" sz="2200" dirty="0"/>
              <a:t>compares 2 </a:t>
            </a:r>
            <a:r>
              <a:rPr lang="fr-FR" sz="2200" dirty="0" err="1"/>
              <a:t>stockings</a:t>
            </a:r>
            <a:r>
              <a:rPr lang="fr-FR" sz="2200" dirty="0"/>
              <a:t> 23/35 </a:t>
            </a:r>
            <a:r>
              <a:rPr lang="fr-FR" sz="2200" dirty="0" err="1"/>
              <a:t>mmHg</a:t>
            </a:r>
            <a:endParaRPr lang="fr-FR" sz="2200" dirty="0"/>
          </a:p>
          <a:p>
            <a:r>
              <a:rPr lang="fr-FR" sz="2200" dirty="0"/>
              <a:t>RCT 92 patients.  </a:t>
            </a:r>
          </a:p>
          <a:p>
            <a:endParaRPr lang="fr-FR" sz="2200" dirty="0"/>
          </a:p>
          <a:p>
            <a:endParaRPr lang="fr-FR" sz="2200" dirty="0"/>
          </a:p>
          <a:p>
            <a:endParaRPr lang="fr-FR" sz="2200" dirty="0"/>
          </a:p>
          <a:p>
            <a:endParaRPr lang="fr-FR" sz="2200" dirty="0"/>
          </a:p>
          <a:p>
            <a:endParaRPr lang="fr-FR" sz="2200" dirty="0"/>
          </a:p>
          <a:p>
            <a:endParaRPr lang="fr-FR" sz="2200" dirty="0"/>
          </a:p>
          <a:p>
            <a:endParaRPr lang="fr-FR" sz="2200" dirty="0"/>
          </a:p>
          <a:p>
            <a:endParaRPr lang="fr-FR" sz="2200" dirty="0"/>
          </a:p>
          <a:p>
            <a:r>
              <a:rPr lang="fr-FR" sz="2200" dirty="0">
                <a:solidFill>
                  <a:srgbClr val="FFFF00"/>
                </a:solidFill>
              </a:rPr>
              <a:t>	It </a:t>
            </a:r>
            <a:r>
              <a:rPr lang="fr-FR" sz="2200" dirty="0" err="1">
                <a:solidFill>
                  <a:srgbClr val="FFFF00"/>
                </a:solidFill>
              </a:rPr>
              <a:t>was</a:t>
            </a:r>
            <a:r>
              <a:rPr lang="fr-FR" sz="2200" dirty="0">
                <a:solidFill>
                  <a:srgbClr val="FFFF00"/>
                </a:solidFill>
              </a:rPr>
              <a:t> </a:t>
            </a:r>
            <a:r>
              <a:rPr lang="fr-FR" sz="2200" dirty="0" err="1">
                <a:solidFill>
                  <a:srgbClr val="FFFF00"/>
                </a:solidFill>
              </a:rPr>
              <a:t>shown</a:t>
            </a:r>
            <a:r>
              <a:rPr lang="fr-FR" sz="2200" dirty="0">
                <a:solidFill>
                  <a:srgbClr val="FFFF00"/>
                </a:solidFill>
              </a:rPr>
              <a:t> </a:t>
            </a:r>
            <a:r>
              <a:rPr lang="fr-FR" sz="2200" dirty="0" err="1">
                <a:solidFill>
                  <a:srgbClr val="FFFF00"/>
                </a:solidFill>
              </a:rPr>
              <a:t>improvement</a:t>
            </a:r>
            <a:r>
              <a:rPr lang="fr-FR" sz="2200" dirty="0">
                <a:solidFill>
                  <a:srgbClr val="FFFF00"/>
                </a:solidFill>
              </a:rPr>
              <a:t> in group B</a:t>
            </a:r>
          </a:p>
          <a:p>
            <a:endParaRPr lang="fr-FR" sz="22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BD2D20A-2D14-6F5C-832C-3F2532260391}"/>
              </a:ext>
            </a:extLst>
          </p:cNvPr>
          <p:cNvSpPr txBox="1"/>
          <p:nvPr/>
        </p:nvSpPr>
        <p:spPr>
          <a:xfrm>
            <a:off x="615627" y="6060142"/>
            <a:ext cx="7912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/>
              <a:t>*. </a:t>
            </a:r>
            <a:r>
              <a:rPr lang="fr-FR" sz="1400" i="1" dirty="0" err="1"/>
              <a:t>Cavezzi</a:t>
            </a:r>
            <a:r>
              <a:rPr lang="fr-FR" sz="1400" i="1" dirty="0"/>
              <a:t> A., </a:t>
            </a:r>
            <a:r>
              <a:rPr lang="fr-FR" sz="1400" i="1" dirty="0" err="1"/>
              <a:t>Mosti</a:t>
            </a:r>
            <a:r>
              <a:rPr lang="fr-FR" sz="1400" i="1" dirty="0"/>
              <a:t> G et al. Compression </a:t>
            </a:r>
            <a:r>
              <a:rPr lang="fr-FR" sz="1400" i="1" dirty="0" err="1"/>
              <a:t>with</a:t>
            </a:r>
            <a:r>
              <a:rPr lang="fr-FR" sz="1400" i="1" dirty="0"/>
              <a:t> 23 </a:t>
            </a:r>
            <a:r>
              <a:rPr lang="fr-FR" sz="1400" i="1" dirty="0" err="1"/>
              <a:t>mmHg</a:t>
            </a:r>
            <a:r>
              <a:rPr lang="fr-FR" sz="1400" i="1" dirty="0"/>
              <a:t> or 35 </a:t>
            </a:r>
            <a:r>
              <a:rPr lang="fr-FR" sz="1400" i="1" dirty="0" err="1"/>
              <a:t>mmHg</a:t>
            </a:r>
            <a:r>
              <a:rPr lang="fr-FR" sz="1400" i="1" dirty="0"/>
              <a:t> </a:t>
            </a:r>
            <a:r>
              <a:rPr lang="fr-FR" sz="1400" i="1" dirty="0" err="1"/>
              <a:t>stockings</a:t>
            </a:r>
            <a:r>
              <a:rPr lang="fr-FR" sz="1400" i="1" dirty="0"/>
              <a:t> </a:t>
            </a:r>
            <a:r>
              <a:rPr lang="fr-FR" sz="1400" i="1" dirty="0" err="1"/>
              <a:t>after</a:t>
            </a:r>
            <a:r>
              <a:rPr lang="fr-FR" sz="1400" i="1" dirty="0"/>
              <a:t> </a:t>
            </a:r>
            <a:r>
              <a:rPr lang="fr-FR" sz="1400" i="1" dirty="0" err="1"/>
              <a:t>saphenous</a:t>
            </a:r>
            <a:r>
              <a:rPr lang="fr-FR" sz="1400" i="1" dirty="0"/>
              <a:t> </a:t>
            </a:r>
            <a:r>
              <a:rPr lang="fr-FR" sz="1400" i="1" dirty="0" err="1"/>
              <a:t>catheter</a:t>
            </a:r>
            <a:r>
              <a:rPr lang="fr-FR" sz="1400" i="1" dirty="0"/>
              <a:t> </a:t>
            </a:r>
            <a:r>
              <a:rPr lang="fr-FR" sz="1400" i="1" dirty="0" err="1"/>
              <a:t>foam</a:t>
            </a:r>
            <a:r>
              <a:rPr lang="fr-FR" sz="1400" i="1" dirty="0"/>
              <a:t> </a:t>
            </a:r>
            <a:r>
              <a:rPr lang="fr-FR" sz="1400" i="1" dirty="0" err="1"/>
              <a:t>sclerotherapy</a:t>
            </a:r>
            <a:r>
              <a:rPr lang="fr-FR" sz="1400" i="1" dirty="0"/>
              <a:t> and </a:t>
            </a:r>
            <a:r>
              <a:rPr lang="fr-FR" sz="1400" i="1" dirty="0" err="1"/>
              <a:t>phlebectomy</a:t>
            </a:r>
            <a:r>
              <a:rPr lang="fr-FR" sz="1400" i="1" dirty="0"/>
              <a:t> of </a:t>
            </a:r>
            <a:r>
              <a:rPr lang="fr-FR" sz="1400" i="1" dirty="0" err="1"/>
              <a:t>varicose</a:t>
            </a:r>
            <a:r>
              <a:rPr lang="fr-FR" sz="1400" i="1" dirty="0"/>
              <a:t> </a:t>
            </a:r>
            <a:r>
              <a:rPr lang="fr-FR" sz="1400" i="1" dirty="0" err="1"/>
              <a:t>vein</a:t>
            </a:r>
            <a:r>
              <a:rPr lang="fr-FR" sz="1400" i="1" dirty="0"/>
              <a:t>. </a:t>
            </a:r>
            <a:r>
              <a:rPr lang="fr-FR" sz="1400" i="1" dirty="0" err="1"/>
              <a:t>Phlebology</a:t>
            </a:r>
            <a:r>
              <a:rPr lang="fr-FR" sz="1400" i="1" dirty="0"/>
              <a:t> 2019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0A22506-8596-5939-96EA-DAE8D3D19688}"/>
              </a:ext>
            </a:extLst>
          </p:cNvPr>
          <p:cNvSpPr txBox="1"/>
          <p:nvPr/>
        </p:nvSpPr>
        <p:spPr>
          <a:xfrm>
            <a:off x="1141456" y="2359476"/>
            <a:ext cx="6840334" cy="21390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dirty="0">
                <a:solidFill>
                  <a:srgbClr val="FFFF00"/>
                </a:solidFill>
              </a:rPr>
              <a:t>     	    	   	</a:t>
            </a:r>
            <a:r>
              <a:rPr lang="fr-FR" dirty="0"/>
              <a:t>group A.    	group B</a:t>
            </a:r>
          </a:p>
          <a:p>
            <a:pPr>
              <a:spcAft>
                <a:spcPts val="600"/>
              </a:spcAft>
            </a:pPr>
            <a:r>
              <a:rPr lang="fr-FR" dirty="0">
                <a:solidFill>
                  <a:srgbClr val="FFFF00"/>
                </a:solidFill>
              </a:rPr>
              <a:t>Pressure		 23 </a:t>
            </a:r>
            <a:r>
              <a:rPr lang="fr-FR" dirty="0" err="1">
                <a:solidFill>
                  <a:srgbClr val="FFFF00"/>
                </a:solidFill>
              </a:rPr>
              <a:t>mmHg</a:t>
            </a:r>
            <a:r>
              <a:rPr lang="fr-FR" dirty="0">
                <a:solidFill>
                  <a:srgbClr val="FFFF00"/>
                </a:solidFill>
              </a:rPr>
              <a:t>	35 </a:t>
            </a:r>
            <a:r>
              <a:rPr lang="fr-FR" dirty="0" err="1">
                <a:solidFill>
                  <a:srgbClr val="FFFF00"/>
                </a:solidFill>
              </a:rPr>
              <a:t>mmHg</a:t>
            </a:r>
            <a:r>
              <a:rPr lang="fr-FR" dirty="0"/>
              <a:t>	   </a:t>
            </a:r>
          </a:p>
          <a:p>
            <a:pPr>
              <a:spcAft>
                <a:spcPts val="600"/>
              </a:spcAft>
            </a:pPr>
            <a:r>
              <a:rPr lang="fr-FR" b="1" dirty="0"/>
              <a:t>Pain &amp; </a:t>
            </a:r>
            <a:r>
              <a:rPr lang="fr-FR" b="1" dirty="0" err="1"/>
              <a:t>heaviness</a:t>
            </a:r>
            <a:r>
              <a:rPr lang="fr-FR" b="1" dirty="0"/>
              <a:t>			p=.046</a:t>
            </a:r>
          </a:p>
          <a:p>
            <a:pPr>
              <a:spcAft>
                <a:spcPts val="600"/>
              </a:spcAft>
            </a:pPr>
            <a:r>
              <a:rPr lang="fr-FR" b="1" dirty="0"/>
              <a:t>Ambulation				p=.046</a:t>
            </a:r>
          </a:p>
          <a:p>
            <a:pPr>
              <a:spcAft>
                <a:spcPts val="600"/>
              </a:spcAft>
            </a:pPr>
            <a:r>
              <a:rPr lang="fr-FR" b="1" dirty="0" err="1"/>
              <a:t>Tolerability</a:t>
            </a:r>
            <a:r>
              <a:rPr lang="fr-FR" b="1" dirty="0"/>
              <a:t>				p=.006</a:t>
            </a:r>
          </a:p>
          <a:p>
            <a:pPr>
              <a:spcAft>
                <a:spcPts val="600"/>
              </a:spcAft>
            </a:pPr>
            <a:r>
              <a:rPr lang="fr-FR" b="1" dirty="0"/>
              <a:t>Skin </a:t>
            </a:r>
            <a:r>
              <a:rPr lang="fr-FR" b="1" dirty="0" err="1"/>
              <a:t>healing</a:t>
            </a:r>
            <a:r>
              <a:rPr lang="fr-FR" b="1" dirty="0"/>
              <a:t>				p=.0012</a:t>
            </a:r>
          </a:p>
        </p:txBody>
      </p:sp>
    </p:spTree>
    <p:extLst>
      <p:ext uri="{BB962C8B-B14F-4D97-AF65-F5344CB8AC3E}">
        <p14:creationId xmlns:p14="http://schemas.microsoft.com/office/powerpoint/2010/main" val="6752179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4044" y="480233"/>
            <a:ext cx="8512330" cy="1143000"/>
          </a:xfrm>
        </p:spPr>
        <p:txBody>
          <a:bodyPr>
            <a:noAutofit/>
          </a:bodyPr>
          <a:lstStyle/>
          <a:p>
            <a:pPr algn="ctr"/>
            <a:r>
              <a:rPr lang="fr-FR" sz="3200" b="1" dirty="0">
                <a:solidFill>
                  <a:srgbClr val="A1D4E7"/>
                </a:solidFill>
              </a:rPr>
              <a:t>Compression </a:t>
            </a:r>
            <a:r>
              <a:rPr lang="fr-FR" sz="3200" b="1" dirty="0" err="1">
                <a:solidFill>
                  <a:srgbClr val="A1D4E7"/>
                </a:solidFill>
              </a:rPr>
              <a:t>after</a:t>
            </a:r>
            <a:r>
              <a:rPr lang="fr-FR" sz="3200" b="1" dirty="0">
                <a:solidFill>
                  <a:srgbClr val="A1D4E7"/>
                </a:solidFill>
              </a:rPr>
              <a:t> micro-</a:t>
            </a:r>
            <a:r>
              <a:rPr lang="fr-FR" sz="3200" b="1" dirty="0" err="1">
                <a:solidFill>
                  <a:srgbClr val="A1D4E7"/>
                </a:solidFill>
              </a:rPr>
              <a:t>sclerotherapy</a:t>
            </a:r>
            <a:br>
              <a:rPr lang="fr-FR" sz="3200" b="1" dirty="0">
                <a:solidFill>
                  <a:srgbClr val="A1D4E7"/>
                </a:solidFill>
              </a:rPr>
            </a:br>
            <a:r>
              <a:rPr lang="fr-FR" sz="2400" b="1" dirty="0">
                <a:solidFill>
                  <a:srgbClr val="A1D4E7"/>
                </a:solidFill>
              </a:rPr>
              <a:t>of </a:t>
            </a:r>
            <a:r>
              <a:rPr lang="fr-FR" sz="2400" b="1" dirty="0" err="1">
                <a:solidFill>
                  <a:srgbClr val="A1D4E7"/>
                </a:solidFill>
              </a:rPr>
              <a:t>telangiectases</a:t>
            </a:r>
            <a:r>
              <a:rPr lang="fr-FR" sz="2400" b="1" dirty="0">
                <a:solidFill>
                  <a:srgbClr val="A1D4E7"/>
                </a:solidFill>
              </a:rPr>
              <a:t> and </a:t>
            </a:r>
            <a:r>
              <a:rPr lang="fr-FR" sz="2400" b="1" dirty="0" err="1">
                <a:solidFill>
                  <a:srgbClr val="A1D4E7"/>
                </a:solidFill>
              </a:rPr>
              <a:t>reticular</a:t>
            </a:r>
            <a:r>
              <a:rPr lang="fr-FR" sz="2400" b="1" dirty="0">
                <a:solidFill>
                  <a:srgbClr val="A1D4E7"/>
                </a:solidFill>
              </a:rPr>
              <a:t> </a:t>
            </a:r>
            <a:r>
              <a:rPr lang="fr-FR" sz="2400" b="1" dirty="0" err="1">
                <a:solidFill>
                  <a:srgbClr val="A1D4E7"/>
                </a:solidFill>
              </a:rPr>
              <a:t>veins</a:t>
            </a:r>
            <a:endParaRPr lang="fr-FR" sz="3200" b="1" dirty="0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4C62DFB9-1329-51B5-7F79-0B57BEA06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592" y="1720769"/>
            <a:ext cx="8049126" cy="4808047"/>
          </a:xfrm>
        </p:spPr>
        <p:txBody>
          <a:bodyPr>
            <a:normAutofit/>
          </a:bodyPr>
          <a:lstStyle/>
          <a:p>
            <a:pPr marL="36576" indent="0">
              <a:lnSpc>
                <a:spcPct val="150000"/>
              </a:lnSpc>
              <a:buNone/>
            </a:pPr>
            <a:r>
              <a:rPr lang="fr-FR" sz="2400" dirty="0" err="1"/>
              <a:t>Wearing</a:t>
            </a:r>
            <a:r>
              <a:rPr lang="fr-FR" sz="2400" dirty="0"/>
              <a:t> compression </a:t>
            </a:r>
            <a:r>
              <a:rPr lang="fr-FR" sz="2400" dirty="0" err="1"/>
              <a:t>stockings</a:t>
            </a:r>
            <a:r>
              <a:rPr lang="fr-FR" sz="2400" dirty="0"/>
              <a:t> (23 to 32 mm Hg) </a:t>
            </a:r>
          </a:p>
          <a:p>
            <a:pPr marL="36576" indent="0">
              <a:lnSpc>
                <a:spcPct val="150000"/>
              </a:lnSpc>
              <a:buNone/>
            </a:pPr>
            <a:r>
              <a:rPr lang="fr-FR" sz="2400" dirty="0"/>
              <a:t>for 3 </a:t>
            </a:r>
            <a:r>
              <a:rPr lang="fr-FR" sz="2400" dirty="0" err="1"/>
              <a:t>weeks</a:t>
            </a:r>
            <a:r>
              <a:rPr lang="fr-FR" sz="2400" dirty="0"/>
              <a:t> </a:t>
            </a:r>
            <a:r>
              <a:rPr lang="fr-FR" sz="2400" dirty="0" err="1"/>
              <a:t>enhance</a:t>
            </a:r>
            <a:r>
              <a:rPr lang="fr-FR" sz="2400" dirty="0"/>
              <a:t> the </a:t>
            </a:r>
            <a:r>
              <a:rPr lang="fr-FR" sz="2400" dirty="0" err="1"/>
              <a:t>efficacy</a:t>
            </a:r>
            <a:r>
              <a:rPr lang="fr-FR" sz="2400" dirty="0"/>
              <a:t> of </a:t>
            </a:r>
            <a:r>
              <a:rPr lang="fr-FR" sz="2400" dirty="0" err="1"/>
              <a:t>sclerotherapy</a:t>
            </a:r>
            <a:r>
              <a:rPr lang="fr-FR" sz="2400" dirty="0"/>
              <a:t> </a:t>
            </a:r>
          </a:p>
          <a:p>
            <a:pPr marL="36576" indent="0">
              <a:lnSpc>
                <a:spcPct val="150000"/>
              </a:lnSpc>
              <a:buNone/>
            </a:pPr>
            <a:r>
              <a:rPr lang="fr-FR" sz="2400" dirty="0"/>
              <a:t>of leg </a:t>
            </a:r>
            <a:r>
              <a:rPr lang="fr-FR" sz="2400" dirty="0" err="1"/>
              <a:t>telangiectasias</a:t>
            </a:r>
            <a:r>
              <a:rPr lang="fr-FR" sz="2400" dirty="0"/>
              <a:t> by </a:t>
            </a:r>
            <a:r>
              <a:rPr lang="fr-FR" sz="2400" dirty="0" err="1">
                <a:solidFill>
                  <a:srgbClr val="FFFF00"/>
                </a:solidFill>
              </a:rPr>
              <a:t>improving</a:t>
            </a:r>
            <a:r>
              <a:rPr lang="fr-FR" sz="2400" dirty="0">
                <a:solidFill>
                  <a:srgbClr val="FFFF00"/>
                </a:solidFill>
              </a:rPr>
              <a:t> </a:t>
            </a:r>
            <a:r>
              <a:rPr lang="fr-FR" sz="2400" dirty="0" err="1">
                <a:solidFill>
                  <a:srgbClr val="FFFF00"/>
                </a:solidFill>
              </a:rPr>
              <a:t>clinical</a:t>
            </a:r>
            <a:r>
              <a:rPr lang="fr-FR" sz="2400" dirty="0">
                <a:solidFill>
                  <a:srgbClr val="FFFF00"/>
                </a:solidFill>
              </a:rPr>
              <a:t> </a:t>
            </a:r>
            <a:r>
              <a:rPr lang="fr-FR" sz="2400" dirty="0" err="1">
                <a:solidFill>
                  <a:srgbClr val="FFFF00"/>
                </a:solidFill>
              </a:rPr>
              <a:t>vessel</a:t>
            </a:r>
            <a:r>
              <a:rPr lang="fr-FR" sz="2400" dirty="0">
                <a:solidFill>
                  <a:srgbClr val="FFFF00"/>
                </a:solidFill>
              </a:rPr>
              <a:t> </a:t>
            </a:r>
            <a:r>
              <a:rPr lang="fr-FR" sz="2400" dirty="0" err="1">
                <a:solidFill>
                  <a:srgbClr val="FFFF00"/>
                </a:solidFill>
              </a:rPr>
              <a:t>disappearance</a:t>
            </a:r>
            <a:r>
              <a:rPr lang="fr-FR" sz="2400" dirty="0">
                <a:solidFill>
                  <a:srgbClr val="FFFF00"/>
                </a:solidFill>
              </a:rPr>
              <a:t> </a:t>
            </a:r>
            <a:r>
              <a:rPr lang="fr-FR" sz="2400" dirty="0"/>
              <a:t>  (RCT 100 patients)</a:t>
            </a:r>
          </a:p>
          <a:p>
            <a:pPr marL="36576" lvl="1" indent="0">
              <a:lnSpc>
                <a:spcPct val="150000"/>
              </a:lnSpc>
              <a:buSzPct val="80000"/>
              <a:buNone/>
            </a:pPr>
            <a:endParaRPr lang="fr-FR" sz="2400" dirty="0"/>
          </a:p>
          <a:p>
            <a:pPr marL="36576" lvl="1" indent="0">
              <a:lnSpc>
                <a:spcPct val="150000"/>
              </a:lnSpc>
              <a:buSzPct val="80000"/>
              <a:buNone/>
            </a:pPr>
            <a:endParaRPr lang="fr-FR" sz="2400" dirty="0"/>
          </a:p>
          <a:p>
            <a:pPr marL="36576" lvl="1" indent="0">
              <a:lnSpc>
                <a:spcPct val="150000"/>
              </a:lnSpc>
              <a:buSzPct val="80000"/>
              <a:buNone/>
            </a:pPr>
            <a:endParaRPr lang="fr-FR" sz="2400" dirty="0"/>
          </a:p>
          <a:p>
            <a:pPr marL="36576" lvl="1" indent="0">
              <a:lnSpc>
                <a:spcPct val="150000"/>
              </a:lnSpc>
              <a:buSzPct val="80000"/>
              <a:buNone/>
            </a:pPr>
            <a:endParaRPr lang="fr-FR" sz="2400" dirty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C3639D9F-714D-30A7-B137-4D4098D1D62B}"/>
              </a:ext>
            </a:extLst>
          </p:cNvPr>
          <p:cNvSpPr txBox="1">
            <a:spLocks/>
          </p:cNvSpPr>
          <p:nvPr/>
        </p:nvSpPr>
        <p:spPr>
          <a:xfrm>
            <a:off x="1773775" y="6036805"/>
            <a:ext cx="8460480" cy="58954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i="1" dirty="0"/>
              <a:t>P. Kern et al.     </a:t>
            </a:r>
            <a:r>
              <a:rPr lang="fr-FR" sz="1800" b="1" dirty="0">
                <a:latin typeface="Galliard"/>
              </a:rPr>
              <a:t>J </a:t>
            </a:r>
            <a:r>
              <a:rPr lang="fr-FR" sz="1800" b="1" dirty="0" err="1">
                <a:latin typeface="Galliard"/>
              </a:rPr>
              <a:t>Vasc</a:t>
            </a:r>
            <a:r>
              <a:rPr lang="fr-FR" sz="1800" b="1" dirty="0">
                <a:latin typeface="Galliard"/>
              </a:rPr>
              <a:t> </a:t>
            </a:r>
            <a:r>
              <a:rPr lang="fr-FR" sz="1800" b="1" dirty="0" err="1">
                <a:latin typeface="Galliard"/>
              </a:rPr>
              <a:t>Surg</a:t>
            </a:r>
            <a:r>
              <a:rPr lang="fr-FR" sz="1800" b="1" dirty="0">
                <a:latin typeface="Galliard"/>
              </a:rPr>
              <a:t> 2007;45:1212-16. </a:t>
            </a:r>
            <a:endParaRPr lang="fr-FR" sz="1800" dirty="0"/>
          </a:p>
          <a:p>
            <a:pPr marL="36576" indent="0">
              <a:buNone/>
            </a:pPr>
            <a:endParaRPr lang="fr-FR" sz="1800" i="1" dirty="0"/>
          </a:p>
          <a:p>
            <a:endParaRPr lang="fr-FR" sz="1200" i="1" dirty="0"/>
          </a:p>
        </p:txBody>
      </p:sp>
    </p:spTree>
    <p:extLst>
      <p:ext uri="{BB962C8B-B14F-4D97-AF65-F5344CB8AC3E}">
        <p14:creationId xmlns:p14="http://schemas.microsoft.com/office/powerpoint/2010/main" val="37404925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89116E-AF00-6B92-0BC0-748A0DB07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9510" y="270286"/>
            <a:ext cx="7467600" cy="1143000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rgbClr val="A1D4E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fr-FR" sz="4400" dirty="0">
              <a:solidFill>
                <a:srgbClr val="A1D4E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C65B623-E9A9-A54A-834D-3636B15A8924}"/>
              </a:ext>
            </a:extLst>
          </p:cNvPr>
          <p:cNvSpPr txBox="1"/>
          <p:nvPr/>
        </p:nvSpPr>
        <p:spPr>
          <a:xfrm>
            <a:off x="674412" y="1765530"/>
            <a:ext cx="7909405" cy="4089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FFFF00"/>
                </a:solidFill>
              </a:rPr>
              <a:t>High pressure compression </a:t>
            </a:r>
            <a:r>
              <a:rPr lang="fr-FR" sz="2400" dirty="0" err="1"/>
              <a:t>applied</a:t>
            </a:r>
            <a:r>
              <a:rPr lang="fr-FR" sz="2400" dirty="0"/>
              <a:t> </a:t>
            </a:r>
            <a:r>
              <a:rPr lang="fr-FR" sz="2400" dirty="0" err="1"/>
              <a:t>after</a:t>
            </a:r>
            <a:r>
              <a:rPr lang="fr-FR" sz="2400" dirty="0"/>
              <a:t> a </a:t>
            </a:r>
            <a:r>
              <a:rPr lang="fr-FR" sz="2400" dirty="0" err="1"/>
              <a:t>venous</a:t>
            </a:r>
            <a:r>
              <a:rPr lang="fr-FR" sz="2400" dirty="0"/>
              <a:t>    </a:t>
            </a:r>
            <a:r>
              <a:rPr lang="fr-FR" sz="2400" dirty="0" err="1"/>
              <a:t>procedure</a:t>
            </a:r>
            <a:r>
              <a:rPr lang="fr-FR" sz="2400" dirty="0"/>
              <a:t> </a:t>
            </a:r>
            <a:r>
              <a:rPr lang="fr-FR" sz="2400" dirty="0" err="1"/>
              <a:t>is</a:t>
            </a:r>
            <a:r>
              <a:rPr lang="fr-FR" sz="2400" dirty="0"/>
              <a:t> </a:t>
            </a:r>
            <a:r>
              <a:rPr lang="fr-FR" sz="2400" dirty="0" err="1"/>
              <a:t>significantly</a:t>
            </a:r>
            <a:r>
              <a:rPr lang="fr-FR" sz="2400" dirty="0"/>
              <a:t> more effective </a:t>
            </a:r>
            <a:r>
              <a:rPr lang="fr-FR" sz="2400" dirty="0" err="1"/>
              <a:t>regarding</a:t>
            </a:r>
            <a:r>
              <a:rPr lang="fr-FR" sz="2400" dirty="0"/>
              <a:t> </a:t>
            </a:r>
            <a:r>
              <a:rPr lang="fr-FR" sz="2400" dirty="0">
                <a:solidFill>
                  <a:srgbClr val="FFFF00"/>
                </a:solidFill>
              </a:rPr>
              <a:t>pain, </a:t>
            </a:r>
            <a:r>
              <a:rPr lang="fr-FR" sz="2400" dirty="0" err="1">
                <a:solidFill>
                  <a:srgbClr val="FFFF00"/>
                </a:solidFill>
              </a:rPr>
              <a:t>ecchymosis</a:t>
            </a:r>
            <a:r>
              <a:rPr lang="fr-FR" sz="2400" dirty="0">
                <a:solidFill>
                  <a:srgbClr val="FFFF00"/>
                </a:solidFill>
              </a:rPr>
              <a:t> and </a:t>
            </a:r>
            <a:r>
              <a:rPr lang="fr-FR" sz="2400" dirty="0" err="1">
                <a:solidFill>
                  <a:srgbClr val="FFFF00"/>
                </a:solidFill>
              </a:rPr>
              <a:t>hematomas</a:t>
            </a:r>
            <a:r>
              <a:rPr lang="fr-FR" sz="2400" dirty="0"/>
              <a:t>.</a:t>
            </a: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fr-FR" sz="2400" dirty="0"/>
              <a:t>This </a:t>
            </a:r>
            <a:r>
              <a:rPr lang="fr-FR" sz="2400" dirty="0" err="1"/>
              <a:t>is</a:t>
            </a:r>
            <a:r>
              <a:rPr lang="fr-FR" sz="2400" dirty="0"/>
              <a:t> possible in </a:t>
            </a:r>
            <a:r>
              <a:rPr lang="fr-FR" sz="2400" dirty="0" err="1"/>
              <a:t>pratice</a:t>
            </a:r>
            <a:r>
              <a:rPr lang="fr-FR" sz="2400" dirty="0"/>
              <a:t> by the use of a </a:t>
            </a:r>
            <a:r>
              <a:rPr lang="fr-FR" sz="2400" dirty="0">
                <a:solidFill>
                  <a:srgbClr val="FFFF00"/>
                </a:solidFill>
              </a:rPr>
              <a:t>PAD</a:t>
            </a:r>
            <a:r>
              <a:rPr lang="fr-FR" sz="2400" dirty="0"/>
              <a:t> </a:t>
            </a:r>
            <a:r>
              <a:rPr lang="fr-FR" sz="2400" dirty="0" err="1"/>
              <a:t>along</a:t>
            </a:r>
            <a:r>
              <a:rPr lang="fr-FR" sz="2400" dirty="0"/>
              <a:t> the </a:t>
            </a:r>
            <a:r>
              <a:rPr lang="fr-FR" sz="2400" dirty="0" err="1"/>
              <a:t>treated</a:t>
            </a:r>
            <a:r>
              <a:rPr lang="fr-FR" sz="2400" dirty="0"/>
              <a:t> area.</a:t>
            </a: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fr-FR" sz="2400" dirty="0"/>
              <a:t>A </a:t>
            </a:r>
            <a:r>
              <a:rPr lang="fr-FR" sz="2400" dirty="0">
                <a:solidFill>
                  <a:srgbClr val="FFFF00"/>
                </a:solidFill>
              </a:rPr>
              <a:t>duration</a:t>
            </a:r>
            <a:r>
              <a:rPr lang="fr-FR" sz="2400" dirty="0"/>
              <a:t> of compression of more </a:t>
            </a:r>
            <a:r>
              <a:rPr lang="fr-FR" sz="2400" dirty="0" err="1"/>
              <a:t>than</a:t>
            </a:r>
            <a:r>
              <a:rPr lang="fr-FR" sz="2400" dirty="0"/>
              <a:t> one </a:t>
            </a:r>
            <a:r>
              <a:rPr lang="fr-FR" sz="2400" dirty="0" err="1"/>
              <a:t>week</a:t>
            </a:r>
            <a:r>
              <a:rPr lang="fr-FR" sz="2400" dirty="0"/>
              <a:t> </a:t>
            </a:r>
            <a:r>
              <a:rPr lang="fr-FR" sz="2400" dirty="0" err="1"/>
              <a:t>is</a:t>
            </a:r>
            <a:r>
              <a:rPr lang="fr-FR" sz="2400" dirty="0"/>
              <a:t> not </a:t>
            </a:r>
            <a:r>
              <a:rPr lang="fr-FR" sz="2400" dirty="0" err="1"/>
              <a:t>mandatory</a:t>
            </a:r>
            <a:r>
              <a:rPr lang="fr-F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07448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89116E-AF00-6B92-0BC0-748A0DB07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1637" y="316584"/>
            <a:ext cx="7467600" cy="1143000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rgbClr val="A1D4E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 (2)</a:t>
            </a:r>
            <a:endParaRPr lang="fr-FR" sz="4400" dirty="0">
              <a:solidFill>
                <a:srgbClr val="A1D4E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C65B623-E9A9-A54A-834D-3636B15A8924}"/>
              </a:ext>
            </a:extLst>
          </p:cNvPr>
          <p:cNvSpPr txBox="1"/>
          <p:nvPr/>
        </p:nvSpPr>
        <p:spPr>
          <a:xfrm>
            <a:off x="733044" y="2018934"/>
            <a:ext cx="7909405" cy="2870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fr-FR" sz="2400" dirty="0" err="1"/>
              <a:t>Moreover</a:t>
            </a:r>
            <a:r>
              <a:rPr lang="fr-FR" sz="2400" dirty="0"/>
              <a:t>, one of the major </a:t>
            </a:r>
            <a:r>
              <a:rPr lang="fr-FR" sz="2400" dirty="0" err="1"/>
              <a:t>interests</a:t>
            </a:r>
            <a:r>
              <a:rPr lang="fr-FR" sz="2400" dirty="0"/>
              <a:t> of </a:t>
            </a:r>
            <a:r>
              <a:rPr lang="fr-FR" sz="2400" dirty="0" err="1"/>
              <a:t>postoperative</a:t>
            </a:r>
            <a:r>
              <a:rPr lang="fr-FR" sz="2400" dirty="0"/>
              <a:t> compression </a:t>
            </a:r>
            <a:r>
              <a:rPr lang="fr-FR" sz="2400" dirty="0" err="1"/>
              <a:t>is</a:t>
            </a:r>
            <a:r>
              <a:rPr lang="fr-FR" sz="2400" dirty="0"/>
              <a:t> to </a:t>
            </a:r>
            <a:r>
              <a:rPr lang="fr-FR" sz="2400" dirty="0" err="1">
                <a:solidFill>
                  <a:srgbClr val="FFFF00"/>
                </a:solidFill>
              </a:rPr>
              <a:t>improve</a:t>
            </a:r>
            <a:r>
              <a:rPr lang="fr-FR" sz="2400" dirty="0">
                <a:solidFill>
                  <a:srgbClr val="FFFF00"/>
                </a:solidFill>
              </a:rPr>
              <a:t> patient compliance </a:t>
            </a:r>
            <a:r>
              <a:rPr lang="fr-FR" sz="2400" dirty="0" err="1"/>
              <a:t>thanks</a:t>
            </a:r>
            <a:r>
              <a:rPr lang="fr-FR" sz="2400" dirty="0"/>
              <a:t> to the </a:t>
            </a:r>
            <a:r>
              <a:rPr lang="fr-FR" sz="2400" dirty="0" err="1"/>
              <a:t>venous</a:t>
            </a:r>
            <a:r>
              <a:rPr lang="fr-FR" sz="2400" dirty="0"/>
              <a:t> </a:t>
            </a:r>
            <a:r>
              <a:rPr lang="fr-FR" sz="2400" dirty="0" err="1"/>
              <a:t>procedure</a:t>
            </a:r>
            <a:r>
              <a:rPr lang="fr-FR" sz="2400" dirty="0"/>
              <a:t>. 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fr-FR" sz="2400" dirty="0">
                <a:solidFill>
                  <a:srgbClr val="FFFF00"/>
                </a:solidFill>
              </a:rPr>
              <a:t>Long-</a:t>
            </a:r>
            <a:r>
              <a:rPr lang="fr-FR" sz="2400" dirty="0" err="1">
                <a:solidFill>
                  <a:srgbClr val="FFFF00"/>
                </a:solidFill>
              </a:rPr>
              <a:t>term</a:t>
            </a:r>
            <a:r>
              <a:rPr lang="fr-FR" sz="2400" dirty="0"/>
              <a:t> </a:t>
            </a:r>
            <a:r>
              <a:rPr lang="fr-FR" sz="2400" dirty="0" err="1"/>
              <a:t>wearing</a:t>
            </a:r>
            <a:r>
              <a:rPr lang="fr-FR" sz="2400" dirty="0"/>
              <a:t> of compression </a:t>
            </a:r>
            <a:r>
              <a:rPr lang="fr-FR" sz="2400" dirty="0" err="1"/>
              <a:t>is</a:t>
            </a:r>
            <a:r>
              <a:rPr lang="fr-FR" sz="2400" dirty="0"/>
              <a:t> </a:t>
            </a:r>
            <a:r>
              <a:rPr lang="fr-FR" sz="2400" dirty="0" err="1"/>
              <a:t>recommended</a:t>
            </a:r>
            <a:r>
              <a:rPr lang="fr-FR" sz="2400" dirty="0"/>
              <a:t>, in </a:t>
            </a:r>
            <a:r>
              <a:rPr lang="fr-FR" sz="2400" dirty="0" err="1"/>
              <a:t>particular</a:t>
            </a:r>
            <a:r>
              <a:rPr lang="fr-FR" sz="2400" dirty="0"/>
              <a:t> for patients at </a:t>
            </a:r>
            <a:r>
              <a:rPr lang="fr-FR" sz="2400" dirty="0" err="1"/>
              <a:t>risk</a:t>
            </a:r>
            <a:r>
              <a:rPr lang="fr-FR" sz="2400" dirty="0"/>
              <a:t> in </a:t>
            </a:r>
            <a:r>
              <a:rPr lang="fr-FR" sz="2400" dirty="0" err="1"/>
              <a:t>this</a:t>
            </a:r>
            <a:r>
              <a:rPr lang="fr-FR" sz="2400" dirty="0"/>
              <a:t> </a:t>
            </a:r>
            <a:r>
              <a:rPr lang="fr-FR" sz="2400" dirty="0" err="1"/>
              <a:t>chronic</a:t>
            </a:r>
            <a:r>
              <a:rPr lang="fr-FR" sz="2400" dirty="0"/>
              <a:t> </a:t>
            </a:r>
            <a:r>
              <a:rPr lang="fr-FR" sz="2400" dirty="0" err="1"/>
              <a:t>disease</a:t>
            </a:r>
            <a:r>
              <a:rPr lang="fr-F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859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276410"/>
            <a:ext cx="8686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600" dirty="0" err="1">
                <a:solidFill>
                  <a:srgbClr val="FFFF00"/>
                </a:solidFill>
              </a:rPr>
              <a:t>Eccentric</a:t>
            </a:r>
            <a:r>
              <a:rPr lang="fr-FR" sz="3600" dirty="0">
                <a:solidFill>
                  <a:srgbClr val="FFFF00"/>
                </a:solidFill>
              </a:rPr>
              <a:t> compression </a:t>
            </a:r>
            <a:r>
              <a:rPr lang="fr-FR" sz="3100" dirty="0">
                <a:solidFill>
                  <a:srgbClr val="A1D4E7"/>
                </a:solidFill>
              </a:rPr>
              <a:t>(PAD) </a:t>
            </a:r>
            <a:r>
              <a:rPr lang="fr-FR" sz="3600" dirty="0" err="1">
                <a:solidFill>
                  <a:srgbClr val="A1D4E7"/>
                </a:solidFill>
              </a:rPr>
              <a:t>is</a:t>
            </a:r>
            <a:r>
              <a:rPr lang="fr-FR" sz="3600" dirty="0">
                <a:solidFill>
                  <a:srgbClr val="A1D4E7"/>
                </a:solidFill>
              </a:rPr>
              <a:t> </a:t>
            </a:r>
            <a:r>
              <a:rPr lang="fr-FR" sz="3600" dirty="0" err="1">
                <a:solidFill>
                  <a:srgbClr val="A1D4E7"/>
                </a:solidFill>
              </a:rPr>
              <a:t>required</a:t>
            </a:r>
            <a:r>
              <a:rPr lang="fr-FR" sz="3600" dirty="0">
                <a:solidFill>
                  <a:srgbClr val="A1D4E7"/>
                </a:solidFill>
              </a:rPr>
              <a:t> </a:t>
            </a:r>
            <a:br>
              <a:rPr lang="fr-FR" sz="3600" dirty="0">
                <a:solidFill>
                  <a:srgbClr val="A1D4E7"/>
                </a:solidFill>
              </a:rPr>
            </a:br>
            <a:r>
              <a:rPr lang="fr-FR" sz="3600" dirty="0">
                <a:solidFill>
                  <a:srgbClr val="A1D4E7"/>
                </a:solidFill>
              </a:rPr>
              <a:t>to </a:t>
            </a:r>
            <a:r>
              <a:rPr lang="fr-FR" sz="3600" dirty="0" err="1">
                <a:solidFill>
                  <a:srgbClr val="A1D4E7"/>
                </a:solidFill>
              </a:rPr>
              <a:t>achieve</a:t>
            </a:r>
            <a:r>
              <a:rPr lang="fr-FR" sz="3600" dirty="0">
                <a:solidFill>
                  <a:srgbClr val="A1D4E7"/>
                </a:solidFill>
              </a:rPr>
              <a:t> a suffisant pressure</a:t>
            </a:r>
            <a:br>
              <a:rPr lang="fr-FR" sz="3600" dirty="0">
                <a:solidFill>
                  <a:srgbClr val="A1D4E7"/>
                </a:solidFill>
              </a:rPr>
            </a:br>
            <a:r>
              <a:rPr lang="fr-FR" sz="3600" dirty="0">
                <a:solidFill>
                  <a:srgbClr val="A1D4E7"/>
                </a:solidFill>
              </a:rPr>
              <a:t>to </a:t>
            </a:r>
            <a:r>
              <a:rPr lang="fr-FR" sz="3600" dirty="0" err="1">
                <a:solidFill>
                  <a:srgbClr val="A1D4E7"/>
                </a:solidFill>
              </a:rPr>
              <a:t>compress</a:t>
            </a:r>
            <a:r>
              <a:rPr lang="fr-FR" sz="3600" dirty="0">
                <a:solidFill>
                  <a:srgbClr val="A1D4E7"/>
                </a:solidFill>
              </a:rPr>
              <a:t> the </a:t>
            </a:r>
            <a:r>
              <a:rPr lang="fr-FR" sz="3600" dirty="0" err="1">
                <a:solidFill>
                  <a:srgbClr val="A1D4E7"/>
                </a:solidFill>
              </a:rPr>
              <a:t>superficial</a:t>
            </a:r>
            <a:r>
              <a:rPr lang="fr-FR" sz="3600" dirty="0">
                <a:solidFill>
                  <a:srgbClr val="A1D4E7"/>
                </a:solidFill>
              </a:rPr>
              <a:t> </a:t>
            </a:r>
            <a:r>
              <a:rPr lang="fr-FR" sz="3600" dirty="0" err="1">
                <a:solidFill>
                  <a:srgbClr val="A1D4E7"/>
                </a:solidFill>
              </a:rPr>
              <a:t>veins</a:t>
            </a:r>
            <a:r>
              <a:rPr lang="fr-FR" sz="3600" dirty="0">
                <a:solidFill>
                  <a:srgbClr val="A1D4E7"/>
                </a:solidFill>
              </a:rPr>
              <a:t> </a:t>
            </a:r>
            <a:br>
              <a:rPr lang="fr-FR" sz="3600" dirty="0">
                <a:solidFill>
                  <a:srgbClr val="A1D4E7"/>
                </a:solidFill>
              </a:rPr>
            </a:br>
            <a:r>
              <a:rPr lang="fr-FR" sz="3600" dirty="0">
                <a:solidFill>
                  <a:srgbClr val="A1D4E7"/>
                </a:solidFill>
              </a:rPr>
              <a:t>&amp; </a:t>
            </a:r>
            <a:r>
              <a:rPr lang="fr-FR" sz="3600" dirty="0" err="1">
                <a:solidFill>
                  <a:srgbClr val="A1D4E7"/>
                </a:solidFill>
              </a:rPr>
              <a:t>so</a:t>
            </a:r>
            <a:r>
              <a:rPr lang="fr-FR" sz="3600" dirty="0">
                <a:solidFill>
                  <a:srgbClr val="A1D4E7"/>
                </a:solidFill>
              </a:rPr>
              <a:t> </a:t>
            </a:r>
            <a:r>
              <a:rPr lang="fr-FR" sz="3600" dirty="0" err="1">
                <a:solidFill>
                  <a:srgbClr val="A1D4E7"/>
                </a:solidFill>
              </a:rPr>
              <a:t>along</a:t>
            </a:r>
            <a:r>
              <a:rPr lang="fr-FR" sz="3600" dirty="0">
                <a:solidFill>
                  <a:srgbClr val="A1D4E7"/>
                </a:solidFill>
              </a:rPr>
              <a:t> the </a:t>
            </a:r>
            <a:r>
              <a:rPr lang="fr-FR" sz="3600" dirty="0" err="1">
                <a:solidFill>
                  <a:srgbClr val="A1D4E7"/>
                </a:solidFill>
              </a:rPr>
              <a:t>treated</a:t>
            </a:r>
            <a:r>
              <a:rPr lang="fr-FR" sz="3600" dirty="0">
                <a:solidFill>
                  <a:srgbClr val="A1D4E7"/>
                </a:solidFill>
              </a:rPr>
              <a:t> </a:t>
            </a:r>
            <a:r>
              <a:rPr lang="fr-FR" sz="3600" dirty="0" err="1">
                <a:solidFill>
                  <a:srgbClr val="A1D4E7"/>
                </a:solidFill>
              </a:rPr>
              <a:t>saphenous</a:t>
            </a:r>
            <a:r>
              <a:rPr lang="fr-FR" sz="3600" dirty="0">
                <a:solidFill>
                  <a:srgbClr val="A1D4E7"/>
                </a:solidFill>
              </a:rPr>
              <a:t> </a:t>
            </a:r>
            <a:r>
              <a:rPr lang="fr-FR" sz="3600" dirty="0" err="1">
                <a:solidFill>
                  <a:srgbClr val="A1D4E7"/>
                </a:solidFill>
              </a:rPr>
              <a:t>path</a:t>
            </a:r>
            <a:r>
              <a:rPr lang="fr-FR" sz="3600" dirty="0">
                <a:solidFill>
                  <a:srgbClr val="A1D4E7"/>
                </a:solidFill>
              </a:rPr>
              <a:t>…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60694" y="2546724"/>
            <a:ext cx="8686800" cy="2060508"/>
          </a:xfrm>
        </p:spPr>
        <p:txBody>
          <a:bodyPr>
            <a:normAutofit lnSpcReduction="10000"/>
          </a:bodyPr>
          <a:lstStyle/>
          <a:p>
            <a:pPr marL="36576" indent="0">
              <a:buNone/>
            </a:pPr>
            <a:endParaRPr lang="fr-FR" sz="2400" baseline="30000" dirty="0">
              <a:solidFill>
                <a:srgbClr val="FFFFFF"/>
              </a:solidFill>
            </a:endParaRPr>
          </a:p>
          <a:p>
            <a:pPr marL="36576" indent="0">
              <a:buNone/>
            </a:pPr>
            <a:r>
              <a:rPr lang="fr-FR" sz="3200" baseline="30000" dirty="0">
                <a:solidFill>
                  <a:srgbClr val="FFFFFF"/>
                </a:solidFill>
              </a:rPr>
              <a:t> </a:t>
            </a:r>
          </a:p>
          <a:p>
            <a:pPr marL="36576" indent="0">
              <a:buNone/>
            </a:pPr>
            <a:endParaRPr lang="fr-FR" sz="3600" baseline="30000" dirty="0">
              <a:solidFill>
                <a:srgbClr val="FFFFFF"/>
              </a:solidFill>
            </a:endParaRPr>
          </a:p>
          <a:p>
            <a:pPr marL="36576" indent="0">
              <a:buNone/>
            </a:pPr>
            <a:endParaRPr lang="fr-FR" sz="2800" dirty="0">
              <a:solidFill>
                <a:srgbClr val="FFFFFF"/>
              </a:solidFill>
            </a:endParaRPr>
          </a:p>
          <a:p>
            <a:pPr marL="36576" indent="0">
              <a:buNone/>
            </a:pPr>
            <a:r>
              <a:rPr lang="fr-FR" sz="2800" dirty="0">
                <a:solidFill>
                  <a:srgbClr val="FFFFFF"/>
                </a:solidFill>
              </a:rPr>
              <a:t>In </a:t>
            </a:r>
            <a:r>
              <a:rPr lang="fr-FR" sz="2800" dirty="0" err="1">
                <a:solidFill>
                  <a:srgbClr val="FFFFFF"/>
                </a:solidFill>
              </a:rPr>
              <a:t>particular</a:t>
            </a:r>
            <a:r>
              <a:rPr lang="fr-FR" sz="2800" dirty="0">
                <a:solidFill>
                  <a:srgbClr val="FFFFFF"/>
                </a:solidFill>
              </a:rPr>
              <a:t> at the </a:t>
            </a:r>
            <a:r>
              <a:rPr lang="fr-FR" sz="2800" dirty="0" err="1">
                <a:solidFill>
                  <a:srgbClr val="FFFFFF"/>
                </a:solidFill>
              </a:rPr>
              <a:t>thigh</a:t>
            </a:r>
            <a:r>
              <a:rPr lang="fr-FR" sz="2800" dirty="0">
                <a:solidFill>
                  <a:srgbClr val="FFFFFF"/>
                </a:solidFill>
              </a:rPr>
              <a:t> </a:t>
            </a:r>
            <a:r>
              <a:rPr lang="fr-FR" sz="2800" dirty="0" err="1">
                <a:solidFill>
                  <a:srgbClr val="FFFFFF"/>
                </a:solidFill>
              </a:rPr>
              <a:t>level</a:t>
            </a:r>
            <a:r>
              <a:rPr lang="fr-FR" sz="2800" dirty="0">
                <a:solidFill>
                  <a:srgbClr val="FFFFFF"/>
                </a:solidFill>
              </a:rPr>
              <a:t>*  +++</a:t>
            </a:r>
          </a:p>
          <a:p>
            <a:pPr marL="36576" indent="0">
              <a:buNone/>
            </a:pPr>
            <a:endParaRPr lang="fr-FR" sz="2000" dirty="0">
              <a:solidFill>
                <a:srgbClr val="FFFFFF"/>
              </a:solidFill>
            </a:endParaRPr>
          </a:p>
          <a:p>
            <a:pPr marL="36576" indent="0">
              <a:buNone/>
            </a:pPr>
            <a:endParaRPr lang="fr-FR" sz="2000" dirty="0">
              <a:solidFill>
                <a:srgbClr val="FFFFFF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845B478-EF72-E10C-F972-26E010BB8952}"/>
              </a:ext>
            </a:extLst>
          </p:cNvPr>
          <p:cNvSpPr txBox="1"/>
          <p:nvPr/>
        </p:nvSpPr>
        <p:spPr>
          <a:xfrm>
            <a:off x="1132448" y="5669280"/>
            <a:ext cx="7426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*</a:t>
            </a:r>
            <a:r>
              <a:rPr lang="fr-FR" dirty="0" err="1"/>
              <a:t>Partsch</a:t>
            </a:r>
            <a:r>
              <a:rPr lang="fr-FR" dirty="0"/>
              <a:t> H., </a:t>
            </a:r>
            <a:r>
              <a:rPr lang="fr-FR" dirty="0" err="1"/>
              <a:t>Mosti</a:t>
            </a:r>
            <a:r>
              <a:rPr lang="fr-FR" dirty="0"/>
              <a:t> G. </a:t>
            </a:r>
            <a:r>
              <a:rPr lang="fr-FR" dirty="0" err="1"/>
              <a:t>Thigh</a:t>
            </a:r>
            <a:r>
              <a:rPr lang="fr-FR" dirty="0"/>
              <a:t> compression. </a:t>
            </a:r>
            <a:r>
              <a:rPr lang="fr-FR" dirty="0" err="1"/>
              <a:t>Phlebology</a:t>
            </a:r>
            <a:r>
              <a:rPr lang="fr-FR" dirty="0"/>
              <a:t> 2008; 23: 252-8.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0229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1760" y="-174130"/>
            <a:ext cx="8460480" cy="1143000"/>
          </a:xfrm>
        </p:spPr>
        <p:txBody>
          <a:bodyPr>
            <a:normAutofit/>
          </a:bodyPr>
          <a:lstStyle/>
          <a:p>
            <a:pPr algn="ctr"/>
            <a:r>
              <a:rPr lang="fr-FR" sz="3600" dirty="0">
                <a:solidFill>
                  <a:srgbClr val="A1D4E7"/>
                </a:solidFill>
              </a:rPr>
              <a:t>International recommandations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83631" y="6268453"/>
            <a:ext cx="8460480" cy="589547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fr-FR" sz="1800" i="1" dirty="0"/>
              <a:t>J </a:t>
            </a:r>
            <a:r>
              <a:rPr lang="fr-FR" sz="1800" i="1" dirty="0" err="1"/>
              <a:t>Vasc</a:t>
            </a:r>
            <a:r>
              <a:rPr lang="fr-FR" sz="1800" i="1" dirty="0"/>
              <a:t> </a:t>
            </a:r>
            <a:r>
              <a:rPr lang="fr-FR" sz="1800" i="1" dirty="0" err="1"/>
              <a:t>Surg</a:t>
            </a:r>
            <a:r>
              <a:rPr lang="fr-FR" sz="1800" i="1" dirty="0"/>
              <a:t> </a:t>
            </a:r>
            <a:r>
              <a:rPr lang="fr-FR" sz="1800" i="1" dirty="0" err="1"/>
              <a:t>Venous</a:t>
            </a:r>
            <a:r>
              <a:rPr lang="fr-FR" sz="1800" i="1" dirty="0"/>
              <a:t> </a:t>
            </a:r>
            <a:r>
              <a:rPr lang="fr-FR" sz="1800" i="1" dirty="0" err="1"/>
              <a:t>Lymphat</a:t>
            </a:r>
            <a:r>
              <a:rPr lang="fr-FR" sz="1800" i="1" dirty="0"/>
              <a:t> </a:t>
            </a:r>
            <a:r>
              <a:rPr lang="fr-FR" sz="1800" i="1" dirty="0" err="1"/>
              <a:t>Disord</a:t>
            </a:r>
            <a:r>
              <a:rPr lang="fr-FR" sz="1800" i="1" dirty="0"/>
              <a:t>. 2019 Jan; 7(1):17-28. </a:t>
            </a:r>
          </a:p>
          <a:p>
            <a:endParaRPr lang="fr-FR" sz="1200" i="1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22328A-A09C-9E31-8E82-DD43A76F849D}"/>
              </a:ext>
            </a:extLst>
          </p:cNvPr>
          <p:cNvSpPr txBox="1"/>
          <p:nvPr/>
        </p:nvSpPr>
        <p:spPr>
          <a:xfrm>
            <a:off x="3456810" y="1823580"/>
            <a:ext cx="1620957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GUIDELINE 2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408E874-DAF3-8F49-BAEE-E1BE047AA5C7}"/>
              </a:ext>
            </a:extLst>
          </p:cNvPr>
          <p:cNvSpPr txBox="1"/>
          <p:nvPr/>
        </p:nvSpPr>
        <p:spPr>
          <a:xfrm>
            <a:off x="514006" y="2510448"/>
            <a:ext cx="7506564" cy="2533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/>
              <a:t>If compression dressings are 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used</a:t>
            </a:r>
            <a:r>
              <a:rPr lang="fr-FR" dirty="0"/>
              <a:t> </a:t>
            </a:r>
            <a:r>
              <a:rPr lang="fr-FR" dirty="0" err="1"/>
              <a:t>postprocedurally</a:t>
            </a:r>
            <a:r>
              <a:rPr lang="fr-FR" dirty="0"/>
              <a:t> in patients </a:t>
            </a:r>
            <a:r>
              <a:rPr lang="fr-FR" dirty="0" err="1"/>
              <a:t>undergoing</a:t>
            </a:r>
            <a:r>
              <a:rPr lang="fr-FR" dirty="0"/>
              <a:t> ablation or </a:t>
            </a:r>
            <a:r>
              <a:rPr lang="fr-FR" dirty="0" err="1"/>
              <a:t>surgical</a:t>
            </a:r>
            <a:r>
              <a:rPr lang="fr-FR" dirty="0"/>
              <a:t> </a:t>
            </a:r>
            <a:r>
              <a:rPr lang="fr-FR" dirty="0" err="1"/>
              <a:t>procedures</a:t>
            </a:r>
            <a:r>
              <a:rPr lang="fr-FR" dirty="0"/>
              <a:t> on the </a:t>
            </a:r>
            <a:r>
              <a:rPr lang="fr-FR" dirty="0" err="1"/>
              <a:t>saphenous</a:t>
            </a:r>
            <a:r>
              <a:rPr lang="fr-FR" dirty="0"/>
              <a:t> </a:t>
            </a:r>
            <a:r>
              <a:rPr lang="fr-FR" dirty="0" err="1"/>
              <a:t>veins</a:t>
            </a:r>
            <a:r>
              <a:rPr lang="fr-FR" dirty="0"/>
              <a:t>, </a:t>
            </a:r>
            <a:r>
              <a:rPr lang="fr-FR" dirty="0" err="1"/>
              <a:t>those</a:t>
            </a:r>
            <a:r>
              <a:rPr lang="fr-FR" dirty="0"/>
              <a:t> </a:t>
            </a:r>
            <a:r>
              <a:rPr lang="fr-FR" dirty="0" err="1"/>
              <a:t>providing</a:t>
            </a:r>
            <a:r>
              <a:rPr lang="fr-FR" dirty="0"/>
              <a:t> pressures &gt;20 mm Hg </a:t>
            </a:r>
            <a:r>
              <a:rPr lang="fr-FR" dirty="0" err="1"/>
              <a:t>together</a:t>
            </a:r>
            <a:r>
              <a:rPr lang="fr-FR" dirty="0"/>
              <a:t> </a:t>
            </a:r>
            <a:r>
              <a:rPr lang="fr-FR" dirty="0" err="1">
                <a:solidFill>
                  <a:srgbClr val="FFFF00"/>
                </a:solidFill>
              </a:rPr>
              <a:t>with</a:t>
            </a:r>
            <a:r>
              <a:rPr lang="fr-FR" dirty="0">
                <a:solidFill>
                  <a:srgbClr val="FFFF00"/>
                </a:solidFill>
              </a:rPr>
              <a:t> </a:t>
            </a:r>
            <a:r>
              <a:rPr lang="fr-FR" dirty="0" err="1">
                <a:solidFill>
                  <a:srgbClr val="FFFF00"/>
                </a:solidFill>
              </a:rPr>
              <a:t>eccentric</a:t>
            </a:r>
            <a:r>
              <a:rPr lang="fr-FR" dirty="0">
                <a:solidFill>
                  <a:srgbClr val="FFFF00"/>
                </a:solidFill>
              </a:rPr>
              <a:t> pads </a:t>
            </a:r>
            <a:r>
              <a:rPr lang="fr-FR" dirty="0" err="1"/>
              <a:t>placed</a:t>
            </a:r>
            <a:r>
              <a:rPr lang="fr-FR" dirty="0"/>
              <a:t> </a:t>
            </a:r>
            <a:r>
              <a:rPr lang="fr-FR" dirty="0" err="1"/>
              <a:t>directly</a:t>
            </a:r>
            <a:r>
              <a:rPr lang="fr-FR" dirty="0"/>
              <a:t> over the </a:t>
            </a:r>
            <a:r>
              <a:rPr lang="fr-FR" dirty="0" err="1"/>
              <a:t>vein</a:t>
            </a:r>
            <a:r>
              <a:rPr lang="fr-FR" dirty="0"/>
              <a:t> </a:t>
            </a:r>
            <a:r>
              <a:rPr lang="fr-FR" dirty="0" err="1"/>
              <a:t>ablated</a:t>
            </a:r>
            <a:r>
              <a:rPr lang="fr-FR" dirty="0"/>
              <a:t> or </a:t>
            </a:r>
            <a:r>
              <a:rPr lang="fr-FR" dirty="0" err="1"/>
              <a:t>operated</a:t>
            </a:r>
            <a:r>
              <a:rPr lang="fr-FR" dirty="0"/>
              <a:t> on </a:t>
            </a:r>
            <a:r>
              <a:rPr lang="fr-FR" dirty="0" err="1"/>
              <a:t>provide</a:t>
            </a:r>
            <a:r>
              <a:rPr lang="fr-FR" dirty="0"/>
              <a:t> the </a:t>
            </a:r>
            <a:r>
              <a:rPr lang="fr-FR" dirty="0" err="1"/>
              <a:t>greatest</a:t>
            </a:r>
            <a:r>
              <a:rPr lang="fr-FR" dirty="0"/>
              <a:t> </a:t>
            </a:r>
            <a:r>
              <a:rPr lang="fr-FR" dirty="0" err="1">
                <a:solidFill>
                  <a:srgbClr val="FFFF00"/>
                </a:solidFill>
              </a:rPr>
              <a:t>reduction</a:t>
            </a:r>
            <a:r>
              <a:rPr lang="fr-FR" dirty="0">
                <a:solidFill>
                  <a:srgbClr val="FFFF00"/>
                </a:solidFill>
              </a:rPr>
              <a:t> in </a:t>
            </a:r>
            <a:r>
              <a:rPr lang="fr-FR" dirty="0" err="1">
                <a:solidFill>
                  <a:srgbClr val="FFFF00"/>
                </a:solidFill>
              </a:rPr>
              <a:t>postoperative</a:t>
            </a:r>
            <a:r>
              <a:rPr lang="fr-FR" dirty="0">
                <a:solidFill>
                  <a:srgbClr val="FFFF00"/>
                </a:solidFill>
              </a:rPr>
              <a:t> pain</a:t>
            </a:r>
            <a:r>
              <a:rPr lang="fr-FR" dirty="0"/>
              <a:t>. [GRADE - 2; LEVEL OF EVIDENCE - B]</a:t>
            </a:r>
          </a:p>
          <a:p>
            <a:pPr>
              <a:lnSpc>
                <a:spcPct val="150000"/>
              </a:lnSpc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0150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1931008"/>
            <a:ext cx="8686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rgbClr val="A1D4E7"/>
                </a:solidFill>
              </a:rPr>
              <a:t>Compression ?  </a:t>
            </a:r>
            <a:br>
              <a:rPr lang="fr-FR" b="1" dirty="0">
                <a:solidFill>
                  <a:srgbClr val="A1D4E7"/>
                </a:solidFill>
              </a:rPr>
            </a:br>
            <a:br>
              <a:rPr lang="fr-FR" b="1" dirty="0">
                <a:solidFill>
                  <a:srgbClr val="A1D4E7"/>
                </a:solidFill>
              </a:rPr>
            </a:br>
            <a:r>
              <a:rPr lang="fr-FR" b="1" dirty="0">
                <a:solidFill>
                  <a:srgbClr val="A1D4E7"/>
                </a:solidFill>
              </a:rPr>
              <a:t>YES…</a:t>
            </a:r>
            <a:br>
              <a:rPr lang="fr-FR" b="1" dirty="0">
                <a:solidFill>
                  <a:srgbClr val="A1D4E7"/>
                </a:solidFill>
              </a:rPr>
            </a:br>
            <a:br>
              <a:rPr lang="fr-FR" b="1" dirty="0">
                <a:solidFill>
                  <a:srgbClr val="A1D4E7"/>
                </a:solidFill>
              </a:rPr>
            </a:br>
            <a:r>
              <a:rPr lang="fr-FR" b="1" dirty="0">
                <a:solidFill>
                  <a:srgbClr val="A1D4E7"/>
                </a:solidFill>
              </a:rPr>
              <a:t>ECCENTRIC</a:t>
            </a:r>
            <a:endParaRPr lang="fr-FR" b="1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78A0BF0-5C15-0041-BBDA-24BF83A01E96}"/>
              </a:ext>
            </a:extLst>
          </p:cNvPr>
          <p:cNvSpPr txBox="1"/>
          <p:nvPr/>
        </p:nvSpPr>
        <p:spPr>
          <a:xfrm>
            <a:off x="1399124" y="5706630"/>
            <a:ext cx="6606296" cy="496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/>
              <a:t>On the condition </a:t>
            </a:r>
            <a:r>
              <a:rPr lang="fr-FR" sz="2000" dirty="0" err="1"/>
              <a:t>that</a:t>
            </a:r>
            <a:r>
              <a:rPr lang="fr-FR" sz="2000" dirty="0"/>
              <a:t> the </a:t>
            </a:r>
            <a:r>
              <a:rPr lang="fr-FR" sz="2000" dirty="0" err="1"/>
              <a:t>contraindications</a:t>
            </a:r>
            <a:r>
              <a:rPr lang="fr-FR" sz="2000" dirty="0"/>
              <a:t> are </a:t>
            </a:r>
            <a:r>
              <a:rPr lang="fr-FR" sz="2000" dirty="0" err="1"/>
              <a:t>respected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32997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9384" y="424570"/>
            <a:ext cx="8546652" cy="1143000"/>
          </a:xfrm>
        </p:spPr>
        <p:txBody>
          <a:bodyPr>
            <a:normAutofit/>
          </a:bodyPr>
          <a:lstStyle/>
          <a:p>
            <a:pPr algn="ctr"/>
            <a:r>
              <a:rPr lang="fr-FR" sz="3200" dirty="0" err="1">
                <a:solidFill>
                  <a:srgbClr val="A1D4E7"/>
                </a:solidFill>
              </a:rPr>
              <a:t>Contra-indication</a:t>
            </a:r>
            <a:r>
              <a:rPr lang="fr-FR" sz="3200" dirty="0">
                <a:solidFill>
                  <a:srgbClr val="A1D4E7"/>
                </a:solidFill>
              </a:rPr>
              <a:t> of compression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964" y="1407006"/>
            <a:ext cx="7763352" cy="4525963"/>
          </a:xfrm>
        </p:spPr>
        <p:txBody>
          <a:bodyPr>
            <a:normAutofit/>
          </a:bodyPr>
          <a:lstStyle/>
          <a:p>
            <a:pPr marL="36576" lvl="1" indent="0">
              <a:buSzPct val="80000"/>
              <a:buNone/>
            </a:pPr>
            <a:endParaRPr lang="en-CA" sz="2800" dirty="0">
              <a:solidFill>
                <a:srgbClr val="FF931F"/>
              </a:solidFill>
            </a:endParaRPr>
          </a:p>
          <a:p>
            <a:pPr marL="448056" lvl="1" indent="0">
              <a:lnSpc>
                <a:spcPct val="140000"/>
              </a:lnSpc>
              <a:buNone/>
            </a:pPr>
            <a:r>
              <a:rPr lang="en-CA" sz="2800" dirty="0"/>
              <a:t>if  </a:t>
            </a:r>
            <a:r>
              <a:rPr lang="en-CA" sz="2800" dirty="0">
                <a:solidFill>
                  <a:srgbClr val="FFFF00"/>
                </a:solidFill>
              </a:rPr>
              <a:t>IPS &lt; 0.6  or ankle pressure &lt; 60 mmHg</a:t>
            </a:r>
            <a:r>
              <a:rPr lang="fr-FR" sz="2800" dirty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161" y="3087893"/>
            <a:ext cx="4688958" cy="311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544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69324"/>
            <a:ext cx="8446124" cy="1143000"/>
          </a:xfrm>
        </p:spPr>
        <p:txBody>
          <a:bodyPr>
            <a:normAutofit/>
          </a:bodyPr>
          <a:lstStyle/>
          <a:p>
            <a:pPr algn="ctr"/>
            <a:r>
              <a:rPr lang="fr-FR" sz="4000" dirty="0">
                <a:solidFill>
                  <a:srgbClr val="A1D4E7"/>
                </a:solidFill>
              </a:rPr>
              <a:t>Compression </a:t>
            </a:r>
            <a:r>
              <a:rPr lang="fr-FR" sz="4000" dirty="0" err="1">
                <a:solidFill>
                  <a:srgbClr val="A1D4E7"/>
                </a:solidFill>
              </a:rPr>
              <a:t>with</a:t>
            </a:r>
            <a:r>
              <a:rPr lang="fr-FR" sz="4000" dirty="0">
                <a:solidFill>
                  <a:srgbClr val="A1D4E7"/>
                </a:solidFill>
              </a:rPr>
              <a:t> caution</a:t>
            </a:r>
            <a:endParaRPr lang="en-AU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0387" y="1325284"/>
            <a:ext cx="8323225" cy="4525963"/>
          </a:xfrm>
        </p:spPr>
        <p:txBody>
          <a:bodyPr/>
          <a:lstStyle/>
          <a:p>
            <a:pPr marL="36576" indent="0" algn="ctr">
              <a:buNone/>
            </a:pPr>
            <a:r>
              <a:rPr lang="en-AU" dirty="0">
                <a:solidFill>
                  <a:srgbClr val="FFFF00"/>
                </a:solidFill>
              </a:rPr>
              <a:t>In the elderly </a:t>
            </a:r>
          </a:p>
          <a:p>
            <a:pPr marL="36576" indent="0" algn="ctr">
              <a:buNone/>
            </a:pPr>
            <a:r>
              <a:rPr lang="en-AU" sz="2400" dirty="0">
                <a:solidFill>
                  <a:srgbClr val="FFFFFF"/>
                </a:solidFill>
              </a:rPr>
              <a:t>Protect the tibial crest, instep and </a:t>
            </a:r>
            <a:r>
              <a:rPr lang="en-AU" sz="2400" dirty="0" err="1">
                <a:solidFill>
                  <a:srgbClr val="FFFFFF"/>
                </a:solidFill>
              </a:rPr>
              <a:t>malleolas</a:t>
            </a:r>
            <a:endParaRPr lang="en-AU" sz="2400" dirty="0">
              <a:solidFill>
                <a:srgbClr val="FFFFFF"/>
              </a:solidFill>
            </a:endParaRPr>
          </a:p>
          <a:p>
            <a:pPr marL="36576" indent="0" algn="ctr">
              <a:buNone/>
            </a:pPr>
            <a:endParaRPr lang="en-AU" sz="2400" dirty="0" err="1">
              <a:solidFill>
                <a:srgbClr val="FFFFFF"/>
              </a:solidFill>
            </a:endParaRPr>
          </a:p>
        </p:txBody>
      </p:sp>
      <p:pic>
        <p:nvPicPr>
          <p:cNvPr id="4" name="Picture 4" descr="C:\Documents and Settings\Administrateur\Mes documents\Mes images\Photo compression\Photo compres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947" y="3011329"/>
            <a:ext cx="2635250" cy="328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05"/>
          <a:stretch/>
        </p:blipFill>
        <p:spPr bwMode="auto">
          <a:xfrm>
            <a:off x="6072151" y="3284954"/>
            <a:ext cx="2254606" cy="18580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301750" y="3203546"/>
            <a:ext cx="17491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400" dirty="0"/>
              <a:t>P= T/r</a:t>
            </a:r>
          </a:p>
        </p:txBody>
      </p:sp>
    </p:spTree>
    <p:extLst>
      <p:ext uri="{BB962C8B-B14F-4D97-AF65-F5344CB8AC3E}">
        <p14:creationId xmlns:p14="http://schemas.microsoft.com/office/powerpoint/2010/main" val="375094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69312" y="21789"/>
            <a:ext cx="8686800" cy="1143000"/>
          </a:xfrm>
        </p:spPr>
        <p:txBody>
          <a:bodyPr>
            <a:normAutofit/>
          </a:bodyPr>
          <a:lstStyle/>
          <a:p>
            <a:r>
              <a:rPr lang="fr-FR" sz="3600" dirty="0" err="1">
                <a:solidFill>
                  <a:srgbClr val="A1D4E7"/>
                </a:solidFill>
              </a:rPr>
              <a:t>Effect</a:t>
            </a:r>
            <a:r>
              <a:rPr lang="fr-FR" sz="3600" dirty="0">
                <a:solidFill>
                  <a:srgbClr val="A1D4E7"/>
                </a:solidFill>
              </a:rPr>
              <a:t> of </a:t>
            </a:r>
            <a:r>
              <a:rPr lang="fr-FR" sz="3600" dirty="0" err="1">
                <a:solidFill>
                  <a:srgbClr val="A1D4E7"/>
                </a:solidFill>
              </a:rPr>
              <a:t>eccentric</a:t>
            </a:r>
            <a:r>
              <a:rPr lang="fr-FR" sz="3600" dirty="0">
                <a:solidFill>
                  <a:srgbClr val="A1D4E7"/>
                </a:solidFill>
              </a:rPr>
              <a:t> compression 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2018" y="1296302"/>
            <a:ext cx="8686800" cy="4525963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fr-FR" sz="2400" dirty="0">
                <a:solidFill>
                  <a:srgbClr val="FFFFFF"/>
                </a:solidFill>
              </a:rPr>
              <a:t>          </a:t>
            </a:r>
            <a:r>
              <a:rPr lang="fr-FR" sz="2400" dirty="0" err="1">
                <a:solidFill>
                  <a:srgbClr val="FFFFFF"/>
                </a:solidFill>
              </a:rPr>
              <a:t>Caliber</a:t>
            </a:r>
            <a:r>
              <a:rPr lang="fr-FR" sz="2400" dirty="0">
                <a:solidFill>
                  <a:srgbClr val="FFFFFF"/>
                </a:solidFill>
              </a:rPr>
              <a:t> </a:t>
            </a:r>
            <a:r>
              <a:rPr lang="fr-FR" sz="2400" dirty="0" err="1">
                <a:solidFill>
                  <a:srgbClr val="FFFFFF"/>
                </a:solidFill>
              </a:rPr>
              <a:t>reduction</a:t>
            </a:r>
            <a:r>
              <a:rPr lang="fr-FR" sz="2400" dirty="0">
                <a:solidFill>
                  <a:srgbClr val="FFFFFF"/>
                </a:solidFill>
              </a:rPr>
              <a:t> of </a:t>
            </a:r>
            <a:r>
              <a:rPr lang="fr-FR" sz="2400" dirty="0" err="1">
                <a:solidFill>
                  <a:srgbClr val="FFFFFF"/>
                </a:solidFill>
              </a:rPr>
              <a:t>superficial</a:t>
            </a:r>
            <a:r>
              <a:rPr lang="fr-FR" sz="2400" dirty="0">
                <a:solidFill>
                  <a:srgbClr val="FFFFFF"/>
                </a:solidFill>
              </a:rPr>
              <a:t> </a:t>
            </a:r>
            <a:r>
              <a:rPr lang="fr-FR" sz="2400" dirty="0" err="1">
                <a:solidFill>
                  <a:srgbClr val="FFFFFF"/>
                </a:solidFill>
              </a:rPr>
              <a:t>veins</a:t>
            </a:r>
            <a:r>
              <a:rPr lang="fr-FR" sz="2400" dirty="0">
                <a:solidFill>
                  <a:srgbClr val="FFFFFF"/>
                </a:solidFill>
              </a:rPr>
              <a:t> </a:t>
            </a:r>
            <a:r>
              <a:rPr lang="fr-FR" sz="2400" dirty="0" err="1">
                <a:solidFill>
                  <a:srgbClr val="FFFFFF"/>
                </a:solidFill>
              </a:rPr>
              <a:t>with</a:t>
            </a:r>
            <a:r>
              <a:rPr lang="fr-FR" sz="2400" dirty="0">
                <a:solidFill>
                  <a:srgbClr val="FFFFFF"/>
                </a:solidFill>
              </a:rPr>
              <a:t> MCS*</a:t>
            </a:r>
          </a:p>
          <a:p>
            <a:pPr marL="36576" indent="0">
              <a:buNone/>
            </a:pPr>
            <a:endParaRPr lang="fr-FR" sz="2400" dirty="0">
              <a:solidFill>
                <a:srgbClr val="FFFFFF"/>
              </a:solidFill>
            </a:endParaRPr>
          </a:p>
          <a:p>
            <a:pPr marL="36576" indent="0">
              <a:buNone/>
            </a:pPr>
            <a:endParaRPr lang="fr-FR" sz="2400" dirty="0">
              <a:solidFill>
                <a:srgbClr val="FFFFFF"/>
              </a:solidFill>
            </a:endParaRPr>
          </a:p>
          <a:p>
            <a:pPr marL="36576" indent="0">
              <a:buNone/>
            </a:pPr>
            <a:endParaRPr lang="fr-FR" sz="2400" dirty="0">
              <a:solidFill>
                <a:srgbClr val="FFFFFF"/>
              </a:solidFill>
            </a:endParaRPr>
          </a:p>
          <a:p>
            <a:pPr marL="36576" indent="0">
              <a:buNone/>
            </a:pPr>
            <a:endParaRPr lang="fr-FR" sz="2400" dirty="0">
              <a:solidFill>
                <a:srgbClr val="FFFFFF"/>
              </a:solidFill>
            </a:endParaRPr>
          </a:p>
          <a:p>
            <a:pPr marL="36576" indent="0">
              <a:buNone/>
            </a:pPr>
            <a:r>
              <a:rPr lang="fr-FR" sz="1800" dirty="0">
                <a:solidFill>
                  <a:srgbClr val="FFFFFF"/>
                </a:solidFill>
              </a:rPr>
              <a:t>2 MCS of 15-20 mmHg </a:t>
            </a:r>
            <a:r>
              <a:rPr lang="fr-FR" sz="1800" dirty="0">
                <a:solidFill>
                  <a:srgbClr val="FFFFFF"/>
                </a:solidFill>
                <a:sym typeface="Wingdings"/>
              </a:rPr>
              <a:t></a:t>
            </a:r>
            <a:r>
              <a:rPr lang="fr-FR" sz="1800" dirty="0">
                <a:solidFill>
                  <a:srgbClr val="FFFFFF"/>
                </a:solidFill>
              </a:rPr>
              <a:t> </a:t>
            </a:r>
          </a:p>
          <a:p>
            <a:pPr marL="36576" indent="0">
              <a:buNone/>
            </a:pPr>
            <a:r>
              <a:rPr lang="fr-FR" sz="1800" dirty="0">
                <a:solidFill>
                  <a:srgbClr val="FFFFFF"/>
                </a:solidFill>
              </a:rPr>
              <a:t>    </a:t>
            </a:r>
            <a:r>
              <a:rPr lang="fr-FR" sz="1800" i="1" dirty="0">
                <a:solidFill>
                  <a:srgbClr val="FF8F0F"/>
                </a:solidFill>
              </a:rPr>
              <a:t> 14 mmHg à la cuisse</a:t>
            </a:r>
          </a:p>
          <a:p>
            <a:pPr marL="36576" indent="0">
              <a:buNone/>
            </a:pPr>
            <a:r>
              <a:rPr lang="fr-FR" sz="1800" dirty="0">
                <a:solidFill>
                  <a:srgbClr val="FFFFFF"/>
                </a:solidFill>
              </a:rPr>
              <a:t>1 MCS of 15-20 mmHg </a:t>
            </a:r>
            <a:r>
              <a:rPr lang="fr-FR" sz="1800" dirty="0">
                <a:solidFill>
                  <a:srgbClr val="FFFFFF"/>
                </a:solidFill>
                <a:sym typeface="Wingdings"/>
              </a:rPr>
              <a:t> </a:t>
            </a:r>
          </a:p>
          <a:p>
            <a:pPr marL="36576" indent="0">
              <a:buNone/>
            </a:pPr>
            <a:r>
              <a:rPr lang="fr-FR" sz="1800" i="1" dirty="0">
                <a:solidFill>
                  <a:srgbClr val="FF931F"/>
                </a:solidFill>
                <a:sym typeface="Wingdings"/>
              </a:rPr>
              <a:t>     8 mmHg à la cuisse</a:t>
            </a:r>
            <a:endParaRPr lang="fr-FR" sz="1800" i="1" dirty="0">
              <a:solidFill>
                <a:srgbClr val="FF931F"/>
              </a:solidFill>
            </a:endParaRPr>
          </a:p>
        </p:txBody>
      </p:sp>
      <p:pic>
        <p:nvPicPr>
          <p:cNvPr id="4" name="Image 8" descr="pad tableau04 copi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367" y="1941761"/>
            <a:ext cx="6056690" cy="361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C6A9478-2910-A3A7-326E-532AE90CCFE9}"/>
              </a:ext>
            </a:extLst>
          </p:cNvPr>
          <p:cNvSpPr txBox="1"/>
          <p:nvPr/>
        </p:nvSpPr>
        <p:spPr>
          <a:xfrm>
            <a:off x="1746258" y="6184781"/>
            <a:ext cx="5651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/>
              <a:t>*. </a:t>
            </a:r>
            <a:r>
              <a:rPr lang="fr-FR" sz="1400" i="1" dirty="0" err="1"/>
              <a:t>Benigni</a:t>
            </a:r>
            <a:r>
              <a:rPr lang="fr-FR" sz="1400" i="1" dirty="0"/>
              <a:t> et </a:t>
            </a:r>
            <a:r>
              <a:rPr lang="fr-FR" sz="1400" i="1" dirty="0" err="1"/>
              <a:t>alPerspect</a:t>
            </a:r>
            <a:r>
              <a:rPr lang="fr-FR" sz="1400" i="1" dirty="0"/>
              <a:t> </a:t>
            </a:r>
            <a:r>
              <a:rPr lang="fr-FR" sz="1400" i="1" dirty="0" err="1"/>
              <a:t>Vasc</a:t>
            </a:r>
            <a:r>
              <a:rPr lang="fr-FR" sz="1400" i="1" dirty="0"/>
              <a:t> </a:t>
            </a:r>
            <a:r>
              <a:rPr lang="fr-FR" sz="1400" i="1" dirty="0" err="1"/>
              <a:t>Surg</a:t>
            </a:r>
            <a:r>
              <a:rPr lang="fr-FR" sz="1400" i="1" dirty="0"/>
              <a:t> </a:t>
            </a:r>
            <a:r>
              <a:rPr lang="fr-FR" sz="1400" i="1" dirty="0" err="1"/>
              <a:t>Endovasc</a:t>
            </a:r>
            <a:r>
              <a:rPr lang="fr-FR" sz="1400" i="1" dirty="0"/>
              <a:t> </a:t>
            </a:r>
            <a:r>
              <a:rPr lang="fr-FR" sz="1400" i="1" dirty="0" err="1"/>
              <a:t>Ther</a:t>
            </a:r>
            <a:r>
              <a:rPr lang="fr-FR" sz="1400" i="1" dirty="0"/>
              <a:t>. 2011;23:238-243.</a:t>
            </a:r>
          </a:p>
        </p:txBody>
      </p:sp>
    </p:spTree>
    <p:extLst>
      <p:ext uri="{BB962C8B-B14F-4D97-AF65-F5344CB8AC3E}">
        <p14:creationId xmlns:p14="http://schemas.microsoft.com/office/powerpoint/2010/main" val="4273686238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que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Technique.thmx</Template>
  <TotalTime>3064</TotalTime>
  <Words>1675</Words>
  <Application>Microsoft Macintosh PowerPoint</Application>
  <PresentationFormat>Affichage à l'écran (4:3)</PresentationFormat>
  <Paragraphs>233</Paragraphs>
  <Slides>33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41" baseType="lpstr">
      <vt:lpstr>Arial</vt:lpstr>
      <vt:lpstr>Arial Narrow</vt:lpstr>
      <vt:lpstr>Calibri</vt:lpstr>
      <vt:lpstr>Franklin Gothic Book</vt:lpstr>
      <vt:lpstr>Galliard</vt:lpstr>
      <vt:lpstr>Wingdings 2</vt:lpstr>
      <vt:lpstr>Technique</vt:lpstr>
      <vt:lpstr>Photo Editor Photo</vt:lpstr>
      <vt:lpstr>Compression  OR NO COMPRESSION IN VENOUS POSTPROCEDURES</vt:lpstr>
      <vt:lpstr>I have no conflict of interest</vt:lpstr>
      <vt:lpstr>After the detailed explanations of J.P Benigni it is clear that to act on the veins you need a sufficient pressure in standing position (&gt; 50 mmHg)</vt:lpstr>
      <vt:lpstr>Eccentric compression (PAD) is required  to achieve a suffisant pressure to compress the superficial veins  &amp; so along the treated saphenous path… </vt:lpstr>
      <vt:lpstr>International recommandations</vt:lpstr>
      <vt:lpstr>Compression ?    YES…  ECCENTRIC</vt:lpstr>
      <vt:lpstr>Contra-indication of compression</vt:lpstr>
      <vt:lpstr>Compression with caution</vt:lpstr>
      <vt:lpstr>Effect of eccentric compression </vt:lpstr>
      <vt:lpstr>Anatomical effect of eccentric compression 3D modeling of the PAD (CT venography) </vt:lpstr>
      <vt:lpstr>Eccentric compression</vt:lpstr>
      <vt:lpstr>Présentation PowerPoint</vt:lpstr>
      <vt:lpstr>Foam PAD after scleroth.</vt:lpstr>
      <vt:lpstr>If you apply compression some questions remain</vt:lpstr>
      <vt:lpstr>Expected results after procedures stripping &amp; crossectomy), Mini-invasive surgery, EVLA or RFA  </vt:lpstr>
      <vt:lpstr>SURGERY</vt:lpstr>
      <vt:lpstr>Compression after GSV stripping</vt:lpstr>
      <vt:lpstr>Compression after GSV stripping</vt:lpstr>
      <vt:lpstr>Compression after GSV stripping</vt:lpstr>
      <vt:lpstr>Less bleeding after GSV stripping</vt:lpstr>
      <vt:lpstr>Reduction of VV recurrence</vt:lpstr>
      <vt:lpstr>Improvement of patient’s compliance</vt:lpstr>
      <vt:lpstr>THERMAL   ABLATION</vt:lpstr>
      <vt:lpstr>Compression after GSV endovenous Laser</vt:lpstr>
      <vt:lpstr>Compression after GSV thermal ablation</vt:lpstr>
      <vt:lpstr>DURATION of  COMPRESSION</vt:lpstr>
      <vt:lpstr>Optimal duration of compression  after GSV endovenous Laser ?</vt:lpstr>
      <vt:lpstr>Compression after Phlebectomy (ASVAL) in favor of short duration of compression</vt:lpstr>
      <vt:lpstr>SCLEROTHERAPY</vt:lpstr>
      <vt:lpstr>Compr. after Catheter foam + phlebectomy</vt:lpstr>
      <vt:lpstr>Compression after micro-sclerotherapy of telangiectases and reticular veins</vt:lpstr>
      <vt:lpstr>Conclusion</vt:lpstr>
      <vt:lpstr>Conclusion (2)</vt:lpstr>
    </vt:vector>
  </TitlesOfParts>
  <Company>BnB Presse Santé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Compression after venous procedure</dc:title>
  <dc:creator>Jean Patrick Benigni</dc:creator>
  <cp:lastModifiedBy>J F UHL</cp:lastModifiedBy>
  <cp:revision>165</cp:revision>
  <dcterms:created xsi:type="dcterms:W3CDTF">2018-12-30T09:56:34Z</dcterms:created>
  <dcterms:modified xsi:type="dcterms:W3CDTF">2022-05-13T14:33:48Z</dcterms:modified>
</cp:coreProperties>
</file>