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23" r:id="rId2"/>
    <p:sldId id="256" r:id="rId3"/>
    <p:sldId id="370" r:id="rId4"/>
    <p:sldId id="372" r:id="rId5"/>
    <p:sldId id="326" r:id="rId6"/>
    <p:sldId id="359" r:id="rId7"/>
    <p:sldId id="360" r:id="rId8"/>
    <p:sldId id="278" r:id="rId9"/>
    <p:sldId id="279" r:id="rId10"/>
    <p:sldId id="280" r:id="rId11"/>
    <p:sldId id="422" r:id="rId12"/>
    <p:sldId id="373" r:id="rId13"/>
    <p:sldId id="423" r:id="rId14"/>
    <p:sldId id="334" r:id="rId15"/>
    <p:sldId id="374" r:id="rId16"/>
    <p:sldId id="297" r:id="rId17"/>
    <p:sldId id="298" r:id="rId18"/>
    <p:sldId id="329" r:id="rId19"/>
    <p:sldId id="299" r:id="rId20"/>
    <p:sldId id="371" r:id="rId21"/>
    <p:sldId id="300" r:id="rId22"/>
    <p:sldId id="338" r:id="rId23"/>
    <p:sldId id="306" r:id="rId24"/>
    <p:sldId id="375" r:id="rId25"/>
    <p:sldId id="421" r:id="rId26"/>
  </p:sldIdLst>
  <p:sldSz cx="9901238" cy="6300788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85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8A2EA"/>
    <a:srgbClr val="469DE3"/>
    <a:srgbClr val="416DA5"/>
    <a:srgbClr val="C311A8"/>
    <a:srgbClr val="990F84"/>
    <a:srgbClr val="D95ED4"/>
    <a:srgbClr val="5892DE"/>
    <a:srgbClr val="65A8FF"/>
    <a:srgbClr val="A0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19"/>
    <p:restoredTop sz="94660"/>
  </p:normalViewPr>
  <p:slideViewPr>
    <p:cSldViewPr>
      <p:cViewPr varScale="1">
        <p:scale>
          <a:sx n="122" d="100"/>
          <a:sy n="122" d="100"/>
        </p:scale>
        <p:origin x="968" y="200"/>
      </p:cViewPr>
      <p:guideLst>
        <p:guide orient="horz" pos="1985"/>
        <p:guide pos="31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Giovanni:Documents:CONGRESSI:ACP:2016:compression%20and%20IV%20pressure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Giovanni:Documents:CONGRESSI:ACP:2016:compression%20and%20IV%20pressure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3985500288073704E-2"/>
          <c:y val="4.1335453100159E-2"/>
          <c:w val="0.92090967287625602"/>
          <c:h val="0.878071179099433"/>
        </c:manualLayout>
      </c:layout>
      <c:lineChart>
        <c:grouping val="standard"/>
        <c:varyColors val="0"/>
        <c:ser>
          <c:idx val="0"/>
          <c:order val="0"/>
          <c:tx>
            <c:strRef>
              <c:f>Foglio1!$A$1</c:f>
              <c:strCache>
                <c:ptCount val="1"/>
                <c:pt idx="0">
                  <c:v>IV pressure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val>
            <c:numRef>
              <c:f>Foglio1!$A$2:$A$27</c:f>
              <c:numCache>
                <c:formatCode>General</c:formatCode>
                <c:ptCount val="26"/>
                <c:pt idx="0">
                  <c:v>80</c:v>
                </c:pt>
                <c:pt idx="1">
                  <c:v>80</c:v>
                </c:pt>
                <c:pt idx="2">
                  <c:v>80</c:v>
                </c:pt>
                <c:pt idx="3">
                  <c:v>80</c:v>
                </c:pt>
                <c:pt idx="4">
                  <c:v>68</c:v>
                </c:pt>
                <c:pt idx="5">
                  <c:v>80</c:v>
                </c:pt>
                <c:pt idx="6">
                  <c:v>70</c:v>
                </c:pt>
                <c:pt idx="7">
                  <c:v>80</c:v>
                </c:pt>
                <c:pt idx="8">
                  <c:v>65</c:v>
                </c:pt>
                <c:pt idx="9">
                  <c:v>80</c:v>
                </c:pt>
                <c:pt idx="10">
                  <c:v>70</c:v>
                </c:pt>
                <c:pt idx="11">
                  <c:v>80</c:v>
                </c:pt>
                <c:pt idx="12">
                  <c:v>64</c:v>
                </c:pt>
                <c:pt idx="13">
                  <c:v>80</c:v>
                </c:pt>
                <c:pt idx="14">
                  <c:v>68</c:v>
                </c:pt>
                <c:pt idx="15">
                  <c:v>80</c:v>
                </c:pt>
                <c:pt idx="16">
                  <c:v>67</c:v>
                </c:pt>
                <c:pt idx="17">
                  <c:v>80</c:v>
                </c:pt>
                <c:pt idx="18">
                  <c:v>70</c:v>
                </c:pt>
                <c:pt idx="19">
                  <c:v>80</c:v>
                </c:pt>
                <c:pt idx="20">
                  <c:v>70</c:v>
                </c:pt>
                <c:pt idx="21">
                  <c:v>80</c:v>
                </c:pt>
                <c:pt idx="22">
                  <c:v>80</c:v>
                </c:pt>
                <c:pt idx="23">
                  <c:v>80</c:v>
                </c:pt>
                <c:pt idx="24">
                  <c:v>80</c:v>
                </c:pt>
                <c:pt idx="25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58-FA47-ACEA-BDEF695CA2FE}"/>
            </c:ext>
          </c:extLst>
        </c:ser>
        <c:ser>
          <c:idx val="1"/>
          <c:order val="1"/>
          <c:tx>
            <c:strRef>
              <c:f>Foglio1!$B$1</c:f>
              <c:strCache>
                <c:ptCount val="1"/>
                <c:pt idx="0">
                  <c:v>inelastic compression</c:v>
                </c:pt>
              </c:strCache>
            </c:strRef>
          </c:tx>
          <c:spPr>
            <a:ln w="127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Foglio1!$B$2:$B$27</c:f>
              <c:numCache>
                <c:formatCode>General</c:formatCode>
                <c:ptCount val="26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80</c:v>
                </c:pt>
                <c:pt idx="5">
                  <c:v>50</c:v>
                </c:pt>
                <c:pt idx="6">
                  <c:v>78</c:v>
                </c:pt>
                <c:pt idx="7">
                  <c:v>50</c:v>
                </c:pt>
                <c:pt idx="8">
                  <c:v>77</c:v>
                </c:pt>
                <c:pt idx="9">
                  <c:v>50</c:v>
                </c:pt>
                <c:pt idx="10">
                  <c:v>80</c:v>
                </c:pt>
                <c:pt idx="11">
                  <c:v>50</c:v>
                </c:pt>
                <c:pt idx="12">
                  <c:v>78</c:v>
                </c:pt>
                <c:pt idx="13">
                  <c:v>50</c:v>
                </c:pt>
                <c:pt idx="14">
                  <c:v>78</c:v>
                </c:pt>
                <c:pt idx="15">
                  <c:v>50</c:v>
                </c:pt>
                <c:pt idx="16">
                  <c:v>80</c:v>
                </c:pt>
                <c:pt idx="17">
                  <c:v>50</c:v>
                </c:pt>
                <c:pt idx="18">
                  <c:v>80</c:v>
                </c:pt>
                <c:pt idx="19">
                  <c:v>50</c:v>
                </c:pt>
                <c:pt idx="20">
                  <c:v>79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58-FA47-ACEA-BDEF695CA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34625896"/>
        <c:axId val="-2095883880"/>
      </c:lineChart>
      <c:catAx>
        <c:axId val="-2034625896"/>
        <c:scaling>
          <c:orientation val="minMax"/>
        </c:scaling>
        <c:delete val="0"/>
        <c:axPos val="b"/>
        <c:majorTickMark val="out"/>
        <c:minorTickMark val="none"/>
        <c:tickLblPos val="nextTo"/>
        <c:crossAx val="-2095883880"/>
        <c:crosses val="autoZero"/>
        <c:auto val="1"/>
        <c:lblAlgn val="ctr"/>
        <c:lblOffset val="100"/>
        <c:noMultiLvlLbl val="0"/>
      </c:catAx>
      <c:valAx>
        <c:axId val="-2095883880"/>
        <c:scaling>
          <c:orientation val="minMax"/>
          <c:max val="10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-20346258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3985500288073704E-2"/>
          <c:y val="4.1335453100159E-2"/>
          <c:w val="0.92090967287625602"/>
          <c:h val="0.878071179099433"/>
        </c:manualLayout>
      </c:layout>
      <c:lineChart>
        <c:grouping val="standard"/>
        <c:varyColors val="0"/>
        <c:ser>
          <c:idx val="0"/>
          <c:order val="0"/>
          <c:tx>
            <c:strRef>
              <c:f>Foglio1!$A$1</c:f>
              <c:strCache>
                <c:ptCount val="1"/>
                <c:pt idx="0">
                  <c:v>IV pressure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val>
            <c:numRef>
              <c:f>Foglio1!$A$2:$A$27</c:f>
              <c:numCache>
                <c:formatCode>General</c:formatCode>
                <c:ptCount val="26"/>
                <c:pt idx="0">
                  <c:v>80</c:v>
                </c:pt>
                <c:pt idx="1">
                  <c:v>80</c:v>
                </c:pt>
                <c:pt idx="2">
                  <c:v>80</c:v>
                </c:pt>
                <c:pt idx="3">
                  <c:v>80</c:v>
                </c:pt>
                <c:pt idx="4">
                  <c:v>68</c:v>
                </c:pt>
                <c:pt idx="5">
                  <c:v>80</c:v>
                </c:pt>
                <c:pt idx="6">
                  <c:v>70</c:v>
                </c:pt>
                <c:pt idx="7">
                  <c:v>80</c:v>
                </c:pt>
                <c:pt idx="8">
                  <c:v>65</c:v>
                </c:pt>
                <c:pt idx="9">
                  <c:v>80</c:v>
                </c:pt>
                <c:pt idx="10">
                  <c:v>70</c:v>
                </c:pt>
                <c:pt idx="11">
                  <c:v>80</c:v>
                </c:pt>
                <c:pt idx="12">
                  <c:v>64</c:v>
                </c:pt>
                <c:pt idx="13">
                  <c:v>80</c:v>
                </c:pt>
                <c:pt idx="14">
                  <c:v>68</c:v>
                </c:pt>
                <c:pt idx="15">
                  <c:v>80</c:v>
                </c:pt>
                <c:pt idx="16">
                  <c:v>67</c:v>
                </c:pt>
                <c:pt idx="17">
                  <c:v>80</c:v>
                </c:pt>
                <c:pt idx="18">
                  <c:v>70</c:v>
                </c:pt>
                <c:pt idx="19">
                  <c:v>80</c:v>
                </c:pt>
                <c:pt idx="20">
                  <c:v>70</c:v>
                </c:pt>
                <c:pt idx="21">
                  <c:v>80</c:v>
                </c:pt>
                <c:pt idx="22">
                  <c:v>80</c:v>
                </c:pt>
                <c:pt idx="23">
                  <c:v>80</c:v>
                </c:pt>
                <c:pt idx="24">
                  <c:v>80</c:v>
                </c:pt>
                <c:pt idx="25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21-8940-9172-3E839B58C9FE}"/>
            </c:ext>
          </c:extLst>
        </c:ser>
        <c:ser>
          <c:idx val="2"/>
          <c:order val="1"/>
          <c:tx>
            <c:strRef>
              <c:f>Foglio1!$C$1</c:f>
              <c:strCache>
                <c:ptCount val="1"/>
                <c:pt idx="0">
                  <c:v>elastic compression</c:v>
                </c:pt>
              </c:strCache>
            </c:strRef>
          </c:tx>
          <c:spPr>
            <a:ln w="12700">
              <a:solidFill>
                <a:srgbClr val="0000FF"/>
              </a:solidFill>
            </a:ln>
          </c:spPr>
          <c:marker>
            <c:symbol val="none"/>
          </c:marker>
          <c:val>
            <c:numRef>
              <c:f>Foglio1!$C$2:$C$27</c:f>
              <c:numCache>
                <c:formatCode>General</c:formatCode>
                <c:ptCount val="26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44</c:v>
                </c:pt>
                <c:pt idx="5">
                  <c:v>40</c:v>
                </c:pt>
                <c:pt idx="6">
                  <c:v>45</c:v>
                </c:pt>
                <c:pt idx="7">
                  <c:v>40</c:v>
                </c:pt>
                <c:pt idx="8">
                  <c:v>46</c:v>
                </c:pt>
                <c:pt idx="9">
                  <c:v>40</c:v>
                </c:pt>
                <c:pt idx="10">
                  <c:v>44</c:v>
                </c:pt>
                <c:pt idx="11">
                  <c:v>40</c:v>
                </c:pt>
                <c:pt idx="12">
                  <c:v>47</c:v>
                </c:pt>
                <c:pt idx="13">
                  <c:v>40</c:v>
                </c:pt>
                <c:pt idx="14">
                  <c:v>45</c:v>
                </c:pt>
                <c:pt idx="15">
                  <c:v>40</c:v>
                </c:pt>
                <c:pt idx="16">
                  <c:v>46</c:v>
                </c:pt>
                <c:pt idx="17">
                  <c:v>40</c:v>
                </c:pt>
                <c:pt idx="18">
                  <c:v>44</c:v>
                </c:pt>
                <c:pt idx="19">
                  <c:v>40</c:v>
                </c:pt>
                <c:pt idx="20">
                  <c:v>44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E21-8940-9172-3E839B58C9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78537112"/>
        <c:axId val="-2063552840"/>
      </c:lineChart>
      <c:catAx>
        <c:axId val="-1978537112"/>
        <c:scaling>
          <c:orientation val="minMax"/>
        </c:scaling>
        <c:delete val="0"/>
        <c:axPos val="b"/>
        <c:majorTickMark val="out"/>
        <c:minorTickMark val="none"/>
        <c:tickLblPos val="nextTo"/>
        <c:crossAx val="-2063552840"/>
        <c:crosses val="autoZero"/>
        <c:auto val="1"/>
        <c:lblAlgn val="ctr"/>
        <c:lblOffset val="100"/>
        <c:noMultiLvlLbl val="0"/>
      </c:catAx>
      <c:valAx>
        <c:axId val="-2063552840"/>
        <c:scaling>
          <c:orientation val="minMax"/>
          <c:max val="10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-19785371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B0994-53D2-324A-845A-443F17254B60}" type="datetimeFigureOut">
              <a:rPr lang="it-IT" smtClean="0"/>
              <a:t>10/05/22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685800"/>
            <a:ext cx="53879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892AD-9754-4345-BC6D-EBF9326E10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96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37057E24-6D5E-E94D-86A3-F22AE5D014CE}" type="slidenum">
              <a:rPr lang="de-DE" sz="1200">
                <a:latin typeface="Calibri" charset="0"/>
              </a:rPr>
              <a:pPr eaLnBrk="1" hangingPunct="1"/>
              <a:t>1</a:t>
            </a:fld>
            <a:endParaRPr lang="de-DE" sz="1200">
              <a:latin typeface="Calibri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853A046-7534-0246-9821-059C4E842D36}" type="slidenum">
              <a:rPr lang="it-IT" sz="1200"/>
              <a:pPr eaLnBrk="1" hangingPunct="1"/>
              <a:t>3</a:t>
            </a:fld>
            <a:endParaRPr lang="it-IT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131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853A046-7534-0246-9821-059C4E842D36}" type="slidenum">
              <a:rPr lang="it-IT" sz="1200"/>
              <a:pPr eaLnBrk="1" hangingPunct="1"/>
              <a:t>4</a:t>
            </a:fld>
            <a:endParaRPr lang="it-IT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4111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853A046-7534-0246-9821-059C4E842D36}" type="slidenum">
              <a:rPr lang="it-IT" sz="1200"/>
              <a:pPr eaLnBrk="1" hangingPunct="1"/>
              <a:t>5</a:t>
            </a:fld>
            <a:endParaRPr lang="it-IT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A71C6B-C155-3D4F-8ECD-CBF81C83F813}" type="slidenum">
              <a:rPr lang="it-IT" sz="1200"/>
              <a:pPr eaLnBrk="1" hangingPunct="1"/>
              <a:t>6</a:t>
            </a:fld>
            <a:endParaRPr lang="it-IT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5013" y="685800"/>
            <a:ext cx="5389562" cy="3429000"/>
          </a:xfrm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6530" tIns="43265" rIns="86530" bIns="43265"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A71C6B-C155-3D4F-8ECD-CBF81C83F813}" type="slidenum">
              <a:rPr lang="it-IT" sz="1200"/>
              <a:pPr eaLnBrk="1" hangingPunct="1"/>
              <a:t>7</a:t>
            </a:fld>
            <a:endParaRPr lang="it-IT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5013" y="685800"/>
            <a:ext cx="5389562" cy="3429000"/>
          </a:xfrm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6530" tIns="43265" rIns="86530" bIns="43265"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egnaposto immagine diapositiva 1">
            <a:extLst>
              <a:ext uri="{FF2B5EF4-FFF2-40B4-BE49-F238E27FC236}">
                <a16:creationId xmlns:a16="http://schemas.microsoft.com/office/drawing/2014/main" id="{C573F81B-5DF4-BF46-B6A9-CFB8F0DDD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8" name="Segnaposto note 2">
            <a:extLst>
              <a:ext uri="{FF2B5EF4-FFF2-40B4-BE49-F238E27FC236}">
                <a16:creationId xmlns:a16="http://schemas.microsoft.com/office/drawing/2014/main" id="{75F487A4-0D2C-F94C-ABEC-DE2ACDD84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593" y="1957328"/>
            <a:ext cx="8416052" cy="1350586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186" y="3570447"/>
            <a:ext cx="6930867" cy="16102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3F25E-CD0A-49C2-A364-1B198B6E9337}" type="datetimeFigureOut">
              <a:rPr lang="it-IT" smtClean="0"/>
              <a:t>10/05/22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66DC-94F7-472B-AFCF-1AEDB2D855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857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3F25E-CD0A-49C2-A364-1B198B6E9337}" type="datetimeFigureOut">
              <a:rPr lang="it-IT" smtClean="0"/>
              <a:t>10/05/22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66DC-94F7-472B-AFCF-1AEDB2D855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8343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78397" y="252324"/>
            <a:ext cx="2227779" cy="5376089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062" y="252324"/>
            <a:ext cx="6518315" cy="5376089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3F25E-CD0A-49C2-A364-1B198B6E9337}" type="datetimeFigureOut">
              <a:rPr lang="it-IT" smtClean="0"/>
              <a:t>10/05/22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66DC-94F7-472B-AFCF-1AEDB2D855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201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742598" y="560070"/>
            <a:ext cx="8416052" cy="504063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4651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3F25E-CD0A-49C2-A364-1B198B6E9337}" type="datetimeFigureOut">
              <a:rPr lang="it-IT" smtClean="0"/>
              <a:t>10/05/22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66DC-94F7-472B-AFCF-1AEDB2D855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358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130" y="4048840"/>
            <a:ext cx="8416052" cy="12514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130" y="2670543"/>
            <a:ext cx="8416052" cy="137829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3F25E-CD0A-49C2-A364-1B198B6E9337}" type="datetimeFigureOut">
              <a:rPr lang="it-IT" smtClean="0"/>
              <a:t>10/05/22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66DC-94F7-472B-AFCF-1AEDB2D855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694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062" y="1470184"/>
            <a:ext cx="4373047" cy="41582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3129" y="1470184"/>
            <a:ext cx="4373047" cy="41582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3F25E-CD0A-49C2-A364-1B198B6E9337}" type="datetimeFigureOut">
              <a:rPr lang="it-IT" smtClean="0"/>
              <a:t>10/05/22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66DC-94F7-472B-AFCF-1AEDB2D855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436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062" y="1410385"/>
            <a:ext cx="4374766" cy="5877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062" y="1998167"/>
            <a:ext cx="4374766" cy="36302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29692" y="1410385"/>
            <a:ext cx="4376485" cy="5877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29692" y="1998167"/>
            <a:ext cx="4376485" cy="36302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3F25E-CD0A-49C2-A364-1B198B6E9337}" type="datetimeFigureOut">
              <a:rPr lang="it-IT" smtClean="0"/>
              <a:t>10/05/22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66DC-94F7-472B-AFCF-1AEDB2D855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89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3F25E-CD0A-49C2-A364-1B198B6E9337}" type="datetimeFigureOut">
              <a:rPr lang="it-IT" smtClean="0"/>
              <a:t>10/05/22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66DC-94F7-472B-AFCF-1AEDB2D855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756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3F25E-CD0A-49C2-A364-1B198B6E9337}" type="datetimeFigureOut">
              <a:rPr lang="it-IT" smtClean="0"/>
              <a:t>10/05/22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66DC-94F7-472B-AFCF-1AEDB2D855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37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062" y="250864"/>
            <a:ext cx="3257439" cy="10676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1109" y="250865"/>
            <a:ext cx="5535067" cy="53775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062" y="1318499"/>
            <a:ext cx="3257439" cy="43099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3F25E-CD0A-49C2-A364-1B198B6E9337}" type="datetimeFigureOut">
              <a:rPr lang="it-IT" smtClean="0"/>
              <a:t>10/05/22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66DC-94F7-472B-AFCF-1AEDB2D855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4141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0712" y="4410551"/>
            <a:ext cx="5940743" cy="520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0712" y="562987"/>
            <a:ext cx="5940743" cy="37804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0712" y="4931242"/>
            <a:ext cx="5940743" cy="7394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3F25E-CD0A-49C2-A364-1B198B6E9337}" type="datetimeFigureOut">
              <a:rPr lang="it-IT" smtClean="0"/>
              <a:t>10/05/22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66DC-94F7-472B-AFCF-1AEDB2D855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676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95062" y="252324"/>
            <a:ext cx="8911114" cy="1050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062" y="1470184"/>
            <a:ext cx="8911114" cy="4158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95062" y="5839897"/>
            <a:ext cx="2310289" cy="335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3F25E-CD0A-49C2-A364-1B198B6E9337}" type="datetimeFigureOut">
              <a:rPr lang="it-IT" smtClean="0"/>
              <a:t>10/05/22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382923" y="5839897"/>
            <a:ext cx="3135392" cy="335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95887" y="5839897"/>
            <a:ext cx="2310289" cy="335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766DC-94F7-472B-AFCF-1AEDB2D855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291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2968/bjcn.2017.22.Sup6.S6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-17933" y="5848660"/>
            <a:ext cx="9919171" cy="459633"/>
          </a:xfrm>
          <a:prstGeom prst="rect">
            <a:avLst/>
          </a:prstGeom>
          <a:noFill/>
        </p:spPr>
        <p:txBody>
          <a:bodyPr wrap="square" lIns="89428" tIns="44714" rIns="89428" bIns="44714">
            <a:spAutoFit/>
          </a:bodyPr>
          <a:lstStyle/>
          <a:p>
            <a:pPr algn="ctr">
              <a:defRPr/>
            </a:pPr>
            <a:r>
              <a:rPr lang="en-US" sz="2400" dirty="0"/>
              <a:t>Giovanni Mosti; Lucca; Italy 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2C3B6B2-5C4A-C04A-A83C-08CB57C42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3275013"/>
            <a:ext cx="9901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499A373-1292-014F-A502-309BCBEAB581}"/>
              </a:ext>
            </a:extLst>
          </p:cNvPr>
          <p:cNvSpPr/>
          <p:nvPr/>
        </p:nvSpPr>
        <p:spPr>
          <a:xfrm>
            <a:off x="342107" y="3448715"/>
            <a:ext cx="94330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Elastic Compression Stockings or inelastic compression in VLU treatment </a:t>
            </a:r>
          </a:p>
          <a:p>
            <a:pPr algn="ctr"/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in favor of inelastic material 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0C6E4F1A-B20D-B744-BCF5-F9A7396F4CEE}"/>
              </a:ext>
            </a:extLst>
          </p:cNvPr>
          <p:cNvGrpSpPr/>
          <p:nvPr/>
        </p:nvGrpSpPr>
        <p:grpSpPr>
          <a:xfrm>
            <a:off x="126083" y="342962"/>
            <a:ext cx="5688632" cy="2807432"/>
            <a:chOff x="-1007800" y="483518"/>
            <a:chExt cx="6085496" cy="2951448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1EBB5038-F2AE-FA48-9E33-A46FDBAB7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07800" y="899342"/>
              <a:ext cx="6085496" cy="2535624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4DB838F7-DE0A-C248-A538-F25409E47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07800" y="483518"/>
              <a:ext cx="3493208" cy="414819"/>
            </a:xfrm>
            <a:prstGeom prst="rect">
              <a:avLst/>
            </a:prstGeom>
          </p:spPr>
        </p:pic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96CD7E51-193B-544E-BDB4-004D41569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593" y="1256884"/>
            <a:ext cx="3906324" cy="138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821473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" y="40998"/>
            <a:ext cx="9864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inelastic or elastic material for ulcer treatment?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98317" y="990154"/>
            <a:ext cx="93732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 first pathophysiologic factor in venous ulcer is AVH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98091" y="1926258"/>
            <a:ext cx="93624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compression devices (bandages, AVCD) exerting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strong pressure and with high stiffness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, will be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 most effective compression modality to reduce AVH and, as a consequence, the most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effective compression modality in ulcer treatment</a:t>
            </a:r>
          </a:p>
          <a:p>
            <a:pPr marL="355600" indent="-355600" algn="just"/>
            <a:endParaRPr lang="en-GB" sz="2800" dirty="0">
              <a:latin typeface="Calibri" panose="020F0502020204030204" pitchFamily="34" charset="0"/>
              <a:cs typeface="Calibri" panose="020F0502020204030204" pitchFamily="34" charset="0"/>
              <a:sym typeface="Wingdings"/>
            </a:endParaRPr>
          </a:p>
          <a:p>
            <a:pPr marL="355600" indent="-355600" algn="just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only inelastic devices will be, at the same time: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able to exert a strong compression and high stiffness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comfortable</a:t>
            </a:r>
          </a:p>
        </p:txBody>
      </p:sp>
    </p:spTree>
    <p:extLst>
      <p:ext uri="{BB962C8B-B14F-4D97-AF65-F5344CB8AC3E}">
        <p14:creationId xmlns:p14="http://schemas.microsoft.com/office/powerpoint/2010/main" val="364648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" y="40998"/>
            <a:ext cx="9864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inelastic or elastic material for ulcer treatment?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98091" y="2672467"/>
            <a:ext cx="9505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literature and guidelines</a:t>
            </a: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5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90AF5A89-A6B7-6644-9F15-0DF0130BB92D}"/>
              </a:ext>
            </a:extLst>
          </p:cNvPr>
          <p:cNvSpPr txBox="1"/>
          <p:nvPr/>
        </p:nvSpPr>
        <p:spPr>
          <a:xfrm>
            <a:off x="0" y="40999"/>
            <a:ext cx="9901237" cy="521189"/>
          </a:xfrm>
          <a:prstGeom prst="rect">
            <a:avLst/>
          </a:prstGeom>
          <a:noFill/>
        </p:spPr>
        <p:txBody>
          <a:bodyPr wrap="square" lIns="89428" tIns="44714" rIns="89428" bIns="44714" rtlCol="0">
            <a:spAutoFit/>
          </a:bodyPr>
          <a:lstStyle/>
          <a:p>
            <a:pPr algn="ctr"/>
            <a:r>
              <a:rPr lang="en-US" sz="2800" dirty="0"/>
              <a:t>strong compression recommended in venous ulcers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D340B112-E3B8-594D-9614-62DCE0B728FA}"/>
              </a:ext>
            </a:extLst>
          </p:cNvPr>
          <p:cNvGrpSpPr/>
          <p:nvPr/>
        </p:nvGrpSpPr>
        <p:grpSpPr>
          <a:xfrm>
            <a:off x="2223026" y="2502322"/>
            <a:ext cx="5455184" cy="3365029"/>
            <a:chOff x="1538824" y="950324"/>
            <a:chExt cx="6272936" cy="4176464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4841E321-EC92-9446-8F3B-6821E8639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8824" y="950324"/>
              <a:ext cx="6124496" cy="4176464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3C96B16F-5A05-A648-9AB5-EDFF28F40D86}"/>
                </a:ext>
              </a:extLst>
            </p:cNvPr>
            <p:cNvSpPr txBox="1"/>
            <p:nvPr/>
          </p:nvSpPr>
          <p:spPr>
            <a:xfrm>
              <a:off x="6755815" y="3314526"/>
              <a:ext cx="1055945" cy="3671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/>
                <a:t>36 mm Hg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8F142181-7771-CC45-9D02-68AEC527782E}"/>
                </a:ext>
              </a:extLst>
            </p:cNvPr>
            <p:cNvSpPr txBox="1"/>
            <p:nvPr/>
          </p:nvSpPr>
          <p:spPr>
            <a:xfrm>
              <a:off x="6755815" y="2061585"/>
              <a:ext cx="1055945" cy="3671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/>
                <a:t>54 mm Hg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640DB3C3-E87D-C34E-8EC0-59CEE7E63545}"/>
                </a:ext>
              </a:extLst>
            </p:cNvPr>
            <p:cNvSpPr txBox="1"/>
            <p:nvPr/>
          </p:nvSpPr>
          <p:spPr>
            <a:xfrm>
              <a:off x="6755815" y="1235585"/>
              <a:ext cx="1055945" cy="3671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/>
                <a:t>74 mm Hg</a:t>
              </a:r>
            </a:p>
          </p:txBody>
        </p:sp>
      </p:grpSp>
      <p:sp>
        <p:nvSpPr>
          <p:cNvPr id="13" name="CasellaDiTesto 1">
            <a:extLst>
              <a:ext uri="{FF2B5EF4-FFF2-40B4-BE49-F238E27FC236}">
                <a16:creationId xmlns:a16="http://schemas.microsoft.com/office/drawing/2014/main" id="{6D71569E-1543-DA43-8789-03310C5F1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048" y="555526"/>
            <a:ext cx="7739140" cy="193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428" tIns="44714" rIns="89428" bIns="44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defRPr/>
            </a:pPr>
            <a:r>
              <a:rPr lang="en-US" sz="2000" b="0" dirty="0">
                <a:solidFill>
                  <a:srgbClr val="000000"/>
                </a:solidFill>
                <a:latin typeface="+mn-lt"/>
                <a:cs typeface="Calibri" charset="0"/>
              </a:rPr>
              <a:t>ulcer patients divided in three groups: </a:t>
            </a:r>
          </a:p>
          <a:p>
            <a:pPr marL="503034" indent="-503034" algn="just" eaLnBrk="1" hangingPunct="1">
              <a:buFont typeface="+mj-lt"/>
              <a:buAutoNum type="arabicPeriod"/>
              <a:defRPr/>
            </a:pPr>
            <a:r>
              <a:rPr lang="en-US" sz="2000" b="0" dirty="0">
                <a:solidFill>
                  <a:srgbClr val="000000"/>
                </a:solidFill>
                <a:latin typeface="+mn-lt"/>
                <a:cs typeface="Calibri" charset="0"/>
              </a:rPr>
              <a:t>tubular elastic device (36 mm Hg) </a:t>
            </a:r>
          </a:p>
          <a:p>
            <a:pPr marL="503034" indent="-503034" algn="just" eaLnBrk="1" hangingPunct="1">
              <a:buFont typeface="+mj-lt"/>
              <a:buAutoNum type="arabicPeriod"/>
              <a:defRPr/>
            </a:pPr>
            <a:r>
              <a:rPr lang="en-US" sz="2000" b="0" dirty="0">
                <a:solidFill>
                  <a:srgbClr val="000000"/>
                </a:solidFill>
                <a:latin typeface="+mn-lt"/>
                <a:cs typeface="Calibri" charset="0"/>
              </a:rPr>
              <a:t>the same + 1 elastic bandage (54 mm Hg) </a:t>
            </a:r>
          </a:p>
          <a:p>
            <a:pPr marL="503034" indent="-503034" algn="just" eaLnBrk="1" hangingPunct="1">
              <a:buFont typeface="+mj-lt"/>
              <a:buAutoNum type="arabicPeriod"/>
              <a:defRPr/>
            </a:pPr>
            <a:r>
              <a:rPr lang="en-US" sz="2000" b="0" dirty="0">
                <a:solidFill>
                  <a:srgbClr val="000000"/>
                </a:solidFill>
                <a:latin typeface="+mn-lt"/>
                <a:cs typeface="Calibri" charset="0"/>
              </a:rPr>
              <a:t>the same + 2 elastic bandages (74 mm Hg): poor compliance</a:t>
            </a:r>
          </a:p>
          <a:p>
            <a:r>
              <a:rPr lang="en-US" sz="2000" dirty="0"/>
              <a:t>The rate of noncompliance was 2% in groups A and B and 21% in group C </a:t>
            </a:r>
          </a:p>
        </p:txBody>
      </p:sp>
      <p:sp>
        <p:nvSpPr>
          <p:cNvPr id="14" name="Rettangolo 2">
            <a:extLst>
              <a:ext uri="{FF2B5EF4-FFF2-40B4-BE49-F238E27FC236}">
                <a16:creationId xmlns:a16="http://schemas.microsoft.com/office/drawing/2014/main" id="{1FFA04AE-A069-C145-BA57-BA953ABD6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235" y="5940993"/>
            <a:ext cx="3150928" cy="30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428" tIns="44714" rIns="89428" bIns="44714">
            <a:spAutoFit/>
          </a:bodyPr>
          <a:lstStyle/>
          <a:p>
            <a:pPr algn="r"/>
            <a:r>
              <a:rPr lang="ro-RO" sz="1400" dirty="0">
                <a:solidFill>
                  <a:srgbClr val="000000"/>
                </a:solidFill>
                <a:cs typeface="Calibri" charset="0"/>
              </a:rPr>
              <a:t>Milic D et al</a:t>
            </a:r>
            <a:r>
              <a:rPr lang="it-IT" sz="1400" dirty="0">
                <a:solidFill>
                  <a:srgbClr val="000000"/>
                </a:solidFill>
                <a:cs typeface="Calibri" charset="0"/>
              </a:rPr>
              <a:t>. </a:t>
            </a:r>
            <a:r>
              <a:rPr lang="ro-RO" sz="1400" dirty="0">
                <a:solidFill>
                  <a:srgbClr val="000000"/>
                </a:solidFill>
                <a:cs typeface="Calibri" charset="0"/>
              </a:rPr>
              <a:t>J Vasc Surg. 2010;51:655-61 </a:t>
            </a:r>
          </a:p>
        </p:txBody>
      </p:sp>
    </p:spTree>
    <p:extLst>
      <p:ext uri="{BB962C8B-B14F-4D97-AF65-F5344CB8AC3E}">
        <p14:creationId xmlns:p14="http://schemas.microsoft.com/office/powerpoint/2010/main" val="113143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90AF5A89-A6B7-6644-9F15-0DF0130BB92D}"/>
              </a:ext>
            </a:extLst>
          </p:cNvPr>
          <p:cNvSpPr txBox="1"/>
          <p:nvPr/>
        </p:nvSpPr>
        <p:spPr>
          <a:xfrm>
            <a:off x="0" y="40999"/>
            <a:ext cx="9901237" cy="521189"/>
          </a:xfrm>
          <a:prstGeom prst="rect">
            <a:avLst/>
          </a:prstGeom>
          <a:noFill/>
        </p:spPr>
        <p:txBody>
          <a:bodyPr wrap="square" lIns="89428" tIns="44714" rIns="89428" bIns="44714" rtlCol="0">
            <a:spAutoFit/>
          </a:bodyPr>
          <a:lstStyle/>
          <a:p>
            <a:pPr algn="ctr"/>
            <a:r>
              <a:rPr lang="en-US" sz="2800" dirty="0"/>
              <a:t>strong compression recommended in venous ulcers</a:t>
            </a:r>
          </a:p>
        </p:txBody>
      </p:sp>
      <p:sp>
        <p:nvSpPr>
          <p:cNvPr id="14" name="Rettangolo 2">
            <a:extLst>
              <a:ext uri="{FF2B5EF4-FFF2-40B4-BE49-F238E27FC236}">
                <a16:creationId xmlns:a16="http://schemas.microsoft.com/office/drawing/2014/main" id="{1FFA04AE-A069-C145-BA57-BA953ABD6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749" y="5110751"/>
            <a:ext cx="4338414" cy="116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428" tIns="44714" rIns="89428" bIns="44714">
            <a:spAutoFit/>
          </a:bodyPr>
          <a:lstStyle/>
          <a:p>
            <a:r>
              <a:rPr lang="it-IT" sz="1400" dirty="0" err="1"/>
              <a:t>Cullum</a:t>
            </a:r>
            <a:r>
              <a:rPr lang="it-IT" sz="1400" dirty="0"/>
              <a:t> </a:t>
            </a:r>
            <a:r>
              <a:rPr lang="it-IT" sz="1400" dirty="0" err="1"/>
              <a:t>N</a:t>
            </a:r>
            <a:r>
              <a:rPr lang="it-IT" sz="1400" dirty="0"/>
              <a:t> et al. Qual </a:t>
            </a:r>
            <a:r>
              <a:rPr lang="it-IT" sz="1400" dirty="0" err="1"/>
              <a:t>Health</a:t>
            </a:r>
            <a:r>
              <a:rPr lang="it-IT" sz="1400" dirty="0"/>
              <a:t> Care1997; 6:226-231</a:t>
            </a:r>
          </a:p>
          <a:p>
            <a:r>
              <a:rPr lang="it-IT" sz="1400" dirty="0"/>
              <a:t>Partsch H. The </a:t>
            </a:r>
            <a:r>
              <a:rPr lang="it-IT" sz="1400" dirty="0" err="1"/>
              <a:t>Vein</a:t>
            </a:r>
            <a:r>
              <a:rPr lang="it-IT" sz="1400" dirty="0"/>
              <a:t> Book. </a:t>
            </a:r>
            <a:r>
              <a:rPr lang="it-IT" sz="1400" dirty="0" err="1"/>
              <a:t>Pag</a:t>
            </a:r>
            <a:r>
              <a:rPr lang="it-IT" sz="1400" dirty="0"/>
              <a:t> 103-109; 2007</a:t>
            </a:r>
          </a:p>
          <a:p>
            <a:r>
              <a:rPr lang="it-IT" sz="1400" dirty="0" err="1"/>
              <a:t>Wong</a:t>
            </a:r>
            <a:r>
              <a:rPr lang="it-IT" sz="1400" dirty="0"/>
              <a:t> IK et al. Journal of Wound Care 2012;161:166-7 21</a:t>
            </a:r>
          </a:p>
          <a:p>
            <a:r>
              <a:rPr lang="it-IT" sz="1400" dirty="0" err="1"/>
              <a:t>Nazarko</a:t>
            </a:r>
            <a:r>
              <a:rPr lang="it-IT" sz="1400" dirty="0"/>
              <a:t> L. </a:t>
            </a:r>
            <a:r>
              <a:rPr lang="it-IT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doi.org/10.12968/bjcn.2017.22.Sup6.S6</a:t>
            </a:r>
            <a:endParaRPr lang="it-IT" sz="1400" dirty="0"/>
          </a:p>
          <a:p>
            <a:r>
              <a:rPr lang="it-IT" sz="1400" dirty="0" err="1"/>
              <a:t>Attaran</a:t>
            </a:r>
            <a:r>
              <a:rPr lang="it-IT" sz="1400" dirty="0"/>
              <a:t> RR et </a:t>
            </a:r>
            <a:r>
              <a:rPr lang="it-IT" sz="1400" dirty="0" err="1"/>
              <a:t>al.Phlebology</a:t>
            </a:r>
            <a:r>
              <a:rPr lang="it-IT" sz="1400" dirty="0"/>
              <a:t>. 2017;32:81-88.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1B0B999-607B-7540-A3D3-C67B4CDF55AB}"/>
              </a:ext>
            </a:extLst>
          </p:cNvPr>
          <p:cNvSpPr txBox="1"/>
          <p:nvPr/>
        </p:nvSpPr>
        <p:spPr>
          <a:xfrm>
            <a:off x="687702" y="1782242"/>
            <a:ext cx="8525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other papers recommend strong compression to improve the ulcer healing rate</a:t>
            </a:r>
          </a:p>
        </p:txBody>
      </p:sp>
    </p:spTree>
    <p:extLst>
      <p:ext uri="{BB962C8B-B14F-4D97-AF65-F5344CB8AC3E}">
        <p14:creationId xmlns:p14="http://schemas.microsoft.com/office/powerpoint/2010/main" val="115423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66" y="1262690"/>
            <a:ext cx="3797209" cy="116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91" y="1206178"/>
            <a:ext cx="3871365" cy="96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374771" y="769896"/>
            <a:ext cx="3518004" cy="568588"/>
          </a:xfrm>
          <a:prstGeom prst="rect">
            <a:avLst/>
          </a:prstGeom>
          <a:noFill/>
        </p:spPr>
        <p:txBody>
          <a:bodyPr wrap="square" lIns="89428" tIns="44714" rIns="89428" bIns="44714">
            <a:spAutoFit/>
          </a:bodyPr>
          <a:lstStyle/>
          <a:p>
            <a:pPr algn="ctr">
              <a:defRPr/>
            </a:pPr>
            <a:r>
              <a:rPr lang="it-IT" sz="3100" dirty="0"/>
              <a:t>AVF-SVS </a:t>
            </a:r>
            <a:r>
              <a:rPr lang="it-IT" sz="3100" dirty="0" err="1"/>
              <a:t>Guideline</a:t>
            </a:r>
            <a:endParaRPr lang="it-IT" sz="31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612683" y="761688"/>
            <a:ext cx="3087574" cy="568588"/>
          </a:xfrm>
          <a:prstGeom prst="rect">
            <a:avLst/>
          </a:prstGeom>
          <a:noFill/>
        </p:spPr>
        <p:txBody>
          <a:bodyPr wrap="square" lIns="89428" tIns="44714" rIns="89428" bIns="44714">
            <a:spAutoFit/>
          </a:bodyPr>
          <a:lstStyle/>
          <a:p>
            <a:pPr algn="ctr">
              <a:defRPr/>
            </a:pPr>
            <a:r>
              <a:rPr lang="en-US" sz="3100" dirty="0"/>
              <a:t>UIP Comment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526683" y="5294662"/>
            <a:ext cx="4335616" cy="952076"/>
          </a:xfrm>
          <a:prstGeom prst="rect">
            <a:avLst/>
          </a:prstGeom>
          <a:noFill/>
        </p:spPr>
        <p:txBody>
          <a:bodyPr wrap="square" lIns="89428" tIns="44714" rIns="89428" bIns="44714" rtlCol="0">
            <a:spAutoFit/>
          </a:bodyPr>
          <a:lstStyle/>
          <a:p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O'Donnell TF et al. </a:t>
            </a:r>
            <a:r>
              <a:rPr lang="ro-RO" sz="1400" dirty="0">
                <a:latin typeface="Calibri" panose="020F0502020204030204" pitchFamily="34" charset="0"/>
                <a:cs typeface="Calibri" panose="020F0502020204030204" pitchFamily="34" charset="0"/>
              </a:rPr>
              <a:t>J Vasc Surg. 2014;60(2 Suppl):1S-2S.</a:t>
            </a:r>
          </a:p>
          <a:p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Mosti G et. al. Int Angiol. 2015;34:2012-218.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ja-JP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sz="1400" dirty="0">
                <a:latin typeface="Calibri" panose="020F0502020204030204" pitchFamily="34" charset="0"/>
                <a:cs typeface="Calibri" panose="020F0502020204030204" pitchFamily="34" charset="0"/>
              </a:rPr>
              <a:t>Meara S et al. </a:t>
            </a:r>
            <a:r>
              <a:rPr lang="it-IT" altLang="ja-JP" sz="1400" dirty="0">
                <a:latin typeface="Calibri" panose="020F0502020204030204" pitchFamily="34" charset="0"/>
                <a:cs typeface="Calibri" panose="020F0502020204030204" pitchFamily="34" charset="0"/>
              </a:rPr>
              <a:t>The Cochrane  Library  2009, </a:t>
            </a:r>
            <a:r>
              <a:rPr lang="it-IT" altLang="ja-JP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Issue</a:t>
            </a:r>
            <a:r>
              <a:rPr lang="it-IT" altLang="ja-JP" sz="1400" dirty="0">
                <a:latin typeface="Calibri" panose="020F0502020204030204" pitchFamily="34" charset="0"/>
                <a:cs typeface="Calibri" panose="020F0502020204030204" pitchFamily="34" charset="0"/>
              </a:rPr>
              <a:t> 1.</a:t>
            </a:r>
          </a:p>
          <a:p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Franks PJ et al.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J Wound Care. 2016 Jun;25 Suppl 6:S1-S67</a:t>
            </a:r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40999"/>
            <a:ext cx="9901237" cy="521189"/>
          </a:xfrm>
          <a:prstGeom prst="rect">
            <a:avLst/>
          </a:prstGeom>
          <a:noFill/>
        </p:spPr>
        <p:txBody>
          <a:bodyPr wrap="square" lIns="89428" tIns="44714" rIns="89428" bIns="44714" rtlCol="0">
            <a:spAutoFit/>
          </a:bodyPr>
          <a:lstStyle/>
          <a:p>
            <a:pPr algn="ctr"/>
            <a:r>
              <a:rPr lang="en-US" sz="2800" dirty="0"/>
              <a:t>strong compression recommended in venous ulcers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004948" y="2470330"/>
            <a:ext cx="7762095" cy="154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633" tIns="47317" rIns="94633" bIns="47317">
            <a:spAutoFit/>
          </a:bodyPr>
          <a:lstStyle>
            <a:lvl1pPr marL="288925" indent="-288925" eaLnBrk="0" hangingPunct="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ts val="2000"/>
              </a:lnSpc>
              <a:spcBef>
                <a:spcPct val="20000"/>
              </a:spcBef>
            </a:pPr>
            <a:r>
              <a:rPr lang="en-US" altLang="zh-CN" sz="1800" dirty="0">
                <a:latin typeface="Corbel" charset="0"/>
              </a:rPr>
              <a:t>in promoting venous ulcer healing:</a:t>
            </a:r>
          </a:p>
          <a:p>
            <a:pPr marL="447142" indent="-447142" algn="just" eaLnBrk="1" hangingPunct="1">
              <a:lnSpc>
                <a:spcPts val="2000"/>
              </a:lnSpc>
              <a:spcBef>
                <a:spcPct val="20000"/>
              </a:spcBef>
              <a:buSzPct val="80000"/>
              <a:buFont typeface="Arial"/>
              <a:buChar char="•"/>
            </a:pPr>
            <a:r>
              <a:rPr lang="en-US" altLang="zh-CN" sz="1800" dirty="0">
                <a:latin typeface="Corbel" charset="0"/>
              </a:rPr>
              <a:t>compression is better than no compression</a:t>
            </a:r>
          </a:p>
          <a:p>
            <a:pPr marL="447142" indent="-447142" algn="just" eaLnBrk="1" hangingPunct="1">
              <a:lnSpc>
                <a:spcPts val="2000"/>
              </a:lnSpc>
              <a:spcBef>
                <a:spcPct val="20000"/>
              </a:spcBef>
              <a:buSzPct val="80000"/>
              <a:buFont typeface="Arial"/>
              <a:buChar char="•"/>
            </a:pPr>
            <a:r>
              <a:rPr lang="en-US" altLang="zh-CN" sz="1800" b="1" dirty="0">
                <a:latin typeface="Corbel" charset="0"/>
              </a:rPr>
              <a:t>strong compression is better than low compression</a:t>
            </a:r>
          </a:p>
          <a:p>
            <a:pPr marL="447142" indent="-447142" algn="just" eaLnBrk="1" hangingPunct="1">
              <a:lnSpc>
                <a:spcPts val="2000"/>
              </a:lnSpc>
              <a:spcBef>
                <a:spcPct val="20000"/>
              </a:spcBef>
              <a:buSzPct val="80000"/>
              <a:buFont typeface="Arial"/>
              <a:buChar char="•"/>
            </a:pPr>
            <a:r>
              <a:rPr lang="en-US" altLang="zh-CN" sz="1800" dirty="0">
                <a:latin typeface="Corbel" charset="0"/>
              </a:rPr>
              <a:t>multicomponent systems are more effective than single component devices</a:t>
            </a:r>
            <a:endParaRPr lang="en-US" sz="1800" dirty="0">
              <a:latin typeface="Corbel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A3D6909-A2F2-A040-AB1F-D8E0DFC1FB61}"/>
              </a:ext>
            </a:extLst>
          </p:cNvPr>
          <p:cNvSpPr/>
          <p:nvPr/>
        </p:nvSpPr>
        <p:spPr>
          <a:xfrm>
            <a:off x="5958731" y="1854250"/>
            <a:ext cx="2088232" cy="176528"/>
          </a:xfrm>
          <a:prstGeom prst="rect">
            <a:avLst/>
          </a:prstGeom>
          <a:solidFill>
            <a:srgbClr val="FF0000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1630358-2512-7D48-ACD1-2525B1503E08}"/>
              </a:ext>
            </a:extLst>
          </p:cNvPr>
          <p:cNvSpPr/>
          <p:nvPr/>
        </p:nvSpPr>
        <p:spPr>
          <a:xfrm>
            <a:off x="1494235" y="3150394"/>
            <a:ext cx="2088232" cy="216544"/>
          </a:xfrm>
          <a:prstGeom prst="rect">
            <a:avLst/>
          </a:prstGeom>
          <a:solidFill>
            <a:srgbClr val="FF0000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E50D35D8-2767-9347-84BF-34432683EC2B}"/>
              </a:ext>
            </a:extLst>
          </p:cNvPr>
          <p:cNvSpPr/>
          <p:nvPr/>
        </p:nvSpPr>
        <p:spPr>
          <a:xfrm>
            <a:off x="5228095" y="4307663"/>
            <a:ext cx="2746859" cy="210883"/>
          </a:xfrm>
          <a:prstGeom prst="rect">
            <a:avLst/>
          </a:prstGeom>
          <a:solidFill>
            <a:srgbClr val="FF0000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6363065-FBBD-8640-A09E-614DB7F06EFA}"/>
              </a:ext>
            </a:extLst>
          </p:cNvPr>
          <p:cNvSpPr txBox="1"/>
          <p:nvPr/>
        </p:nvSpPr>
        <p:spPr>
          <a:xfrm>
            <a:off x="1638251" y="4232255"/>
            <a:ext cx="7062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Statement 5.3.b: in patients with VLU strong compression pressure over low compression pressure is recommended to increase healing.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61348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42107" y="1872373"/>
            <a:ext cx="9361040" cy="109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6762" tIns="48381" rIns="96762" bIns="48381">
            <a:spAutoFit/>
          </a:bodyPr>
          <a:lstStyle>
            <a:lvl1pPr marL="180975" indent="-180975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indent="0" algn="just">
              <a:lnSpc>
                <a:spcPct val="120000"/>
              </a:lnSpc>
              <a:buClr>
                <a:srgbClr val="FF0000"/>
              </a:buClr>
              <a:defRPr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m</a:t>
            </a:r>
            <a:r>
              <a:rPr lang="en-US" sz="2800" b="0" dirty="0">
                <a:solidFill>
                  <a:srgbClr val="000000"/>
                </a:solidFill>
                <a:latin typeface="+mn-lt"/>
              </a:rPr>
              <a:t>any reports on a superior or similar effect of elastic materials (bandages or kits) when compared with inelastic material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" y="40998"/>
            <a:ext cx="9864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inelastic or elastic material</a:t>
            </a:r>
          </a:p>
        </p:txBody>
      </p:sp>
      <p:sp>
        <p:nvSpPr>
          <p:cNvPr id="3" name="Rettangolo 2"/>
          <p:cNvSpPr/>
          <p:nvPr/>
        </p:nvSpPr>
        <p:spPr>
          <a:xfrm>
            <a:off x="6030739" y="5526658"/>
            <a:ext cx="3816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Franks PJ et al. </a:t>
            </a:r>
            <a:r>
              <a:rPr lang="it-IT" sz="1400" dirty="0"/>
              <a:t>Wound Rep </a:t>
            </a:r>
            <a:r>
              <a:rPr lang="it-IT" sz="1400" dirty="0" err="1"/>
              <a:t>Regen</a:t>
            </a:r>
            <a:r>
              <a:rPr lang="it-IT" sz="1400" dirty="0"/>
              <a:t> 2004;12:157–62</a:t>
            </a:r>
            <a:endParaRPr lang="en-US" sz="1400" dirty="0"/>
          </a:p>
          <a:p>
            <a:pPr lvl="0" algn="just"/>
            <a:r>
              <a:rPr lang="en-US" sz="1400" dirty="0" err="1"/>
              <a:t>Amsler</a:t>
            </a:r>
            <a:r>
              <a:rPr lang="en-US" sz="1400" dirty="0"/>
              <a:t> F et al. J Vasc Surg 2009;50:668-74</a:t>
            </a:r>
          </a:p>
          <a:p>
            <a:pPr algn="just"/>
            <a:r>
              <a:rPr lang="it-IT" sz="1400" dirty="0" err="1"/>
              <a:t>Ashby</a:t>
            </a:r>
            <a:r>
              <a:rPr lang="it-IT" sz="1400" dirty="0"/>
              <a:t> RL et al. Lancet 2014; 383: 871–79</a:t>
            </a:r>
          </a:p>
        </p:txBody>
      </p:sp>
    </p:spTree>
    <p:extLst>
      <p:ext uri="{BB962C8B-B14F-4D97-AF65-F5344CB8AC3E}">
        <p14:creationId xmlns:p14="http://schemas.microsoft.com/office/powerpoint/2010/main" val="122923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" y="40998"/>
            <a:ext cx="9864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inelastic or elastic bandages comparison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9A85E275-20C2-8847-806B-21B5B747E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71" y="5160229"/>
            <a:ext cx="9361040" cy="72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6762" tIns="48381" rIns="96762" bIns="48381">
            <a:spAutoFit/>
          </a:bodyPr>
          <a:lstStyle>
            <a:lvl1pPr marL="180975" indent="-180975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indent="0" algn="just">
              <a:lnSpc>
                <a:spcPts val="2500"/>
              </a:lnSpc>
              <a:buClr>
                <a:srgbClr val="FF0000"/>
              </a:buClr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the reference bandage for elastic material has been the four layer bandage that is actually inelastic: 2 inelastic bandages were compared</a:t>
            </a:r>
            <a:endParaRPr lang="en-US" sz="2000" b="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280923D-2991-CB44-8FD6-463FB245F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245" y="486098"/>
            <a:ext cx="3294492" cy="447596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6451BDE-D2E6-A44C-8A65-D92814C2896E}"/>
              </a:ext>
            </a:extLst>
          </p:cNvPr>
          <p:cNvSpPr txBox="1"/>
          <p:nvPr/>
        </p:nvSpPr>
        <p:spPr>
          <a:xfrm>
            <a:off x="6318771" y="5958706"/>
            <a:ext cx="3571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Mosti G et al. </a:t>
            </a:r>
            <a:r>
              <a:rPr lang="it-IT" sz="1400" dirty="0" err="1"/>
              <a:t>Dermatol</a:t>
            </a:r>
            <a:r>
              <a:rPr lang="it-IT" sz="1400" dirty="0"/>
              <a:t> Surg 2008;34:631–639</a:t>
            </a:r>
          </a:p>
        </p:txBody>
      </p:sp>
    </p:spTree>
    <p:extLst>
      <p:ext uri="{BB962C8B-B14F-4D97-AF65-F5344CB8AC3E}">
        <p14:creationId xmlns:p14="http://schemas.microsoft.com/office/powerpoint/2010/main" val="106057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42107" y="1077958"/>
            <a:ext cx="9361040" cy="4199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6762" tIns="48381" rIns="96762" bIns="48381">
            <a:spAutoFit/>
          </a:bodyPr>
          <a:lstStyle>
            <a:lvl1pPr marL="180975" indent="-180975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indent="0" algn="just">
              <a:lnSpc>
                <a:spcPct val="120000"/>
              </a:lnSpc>
              <a:buClr>
                <a:srgbClr val="FF0000"/>
              </a:buClr>
              <a:defRPr/>
            </a:pPr>
            <a:r>
              <a:rPr lang="en-US" sz="2800" b="0" dirty="0">
                <a:solidFill>
                  <a:srgbClr val="000000"/>
                </a:solidFill>
                <a:latin typeface="+mn-lt"/>
              </a:rPr>
              <a:t>many flaws:</a:t>
            </a:r>
          </a:p>
          <a:p>
            <a:pPr marL="211138" indent="-211138" algn="just">
              <a:lnSpc>
                <a:spcPct val="120000"/>
              </a:lnSpc>
              <a:buSzPct val="80000"/>
              <a:buFont typeface="Wingdings" charset="2"/>
              <a:buChar char="§"/>
              <a:defRPr/>
            </a:pPr>
            <a:r>
              <a:rPr lang="en-US" sz="2800" b="0" dirty="0">
                <a:solidFill>
                  <a:srgbClr val="000000"/>
                </a:solidFill>
                <a:latin typeface="+mn-lt"/>
              </a:rPr>
              <a:t>compression pressure (dosage of compression) not measured and what kind of pressure unknown</a:t>
            </a:r>
          </a:p>
          <a:p>
            <a:pPr marL="211138" indent="-211138" algn="just">
              <a:lnSpc>
                <a:spcPct val="120000"/>
              </a:lnSpc>
              <a:buSzPct val="80000"/>
              <a:buFont typeface="Wingdings" charset="2"/>
              <a:buChar char="§"/>
              <a:defRPr/>
            </a:pPr>
            <a:r>
              <a:rPr lang="en-US" sz="2800" b="0" dirty="0">
                <a:solidFill>
                  <a:srgbClr val="000000"/>
                </a:solidFill>
                <a:latin typeface="+mn-lt"/>
              </a:rPr>
              <a:t>what kind of bandage (elastic-inelastic)</a:t>
            </a:r>
          </a:p>
          <a:p>
            <a:pPr marL="211138" indent="-211138" algn="just">
              <a:lnSpc>
                <a:spcPct val="120000"/>
              </a:lnSpc>
              <a:buSzPct val="80000"/>
              <a:buFont typeface="Wingdings" charset="2"/>
              <a:buChar char="§"/>
              <a:defRPr/>
            </a:pPr>
            <a:r>
              <a:rPr lang="en-US" sz="2800" b="0" dirty="0">
                <a:solidFill>
                  <a:srgbClr val="000000"/>
                </a:solidFill>
                <a:latin typeface="+mn-lt"/>
              </a:rPr>
              <a:t>who applied the bandage (level of expertise)</a:t>
            </a:r>
          </a:p>
          <a:p>
            <a:pPr marL="211138" indent="-211138" algn="just">
              <a:lnSpc>
                <a:spcPct val="120000"/>
              </a:lnSpc>
              <a:buSzPct val="80000"/>
              <a:buFont typeface="Wingdings" charset="2"/>
              <a:buChar char="§"/>
              <a:defRPr/>
            </a:pPr>
            <a:r>
              <a:rPr lang="en-US" sz="2800" b="0" dirty="0">
                <a:solidFill>
                  <a:srgbClr val="000000"/>
                </a:solidFill>
                <a:latin typeface="+mn-lt"/>
              </a:rPr>
              <a:t>adherence to treatment (is the patient allowed to remove and re-apply bandage by himself?)</a:t>
            </a:r>
          </a:p>
          <a:p>
            <a:pPr marL="211138" indent="-211138" algn="just">
              <a:lnSpc>
                <a:spcPct val="120000"/>
              </a:lnSpc>
              <a:buSzPct val="80000"/>
              <a:buFont typeface="Wingdings" charset="2"/>
              <a:buChar char="§"/>
              <a:defRPr/>
            </a:pPr>
            <a:r>
              <a:rPr lang="en-US" sz="2800" b="0" dirty="0">
                <a:solidFill>
                  <a:srgbClr val="000000"/>
                </a:solidFill>
                <a:latin typeface="+mn-lt"/>
              </a:rPr>
              <a:t>tourniquets? slippage? rolling?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" y="40998"/>
            <a:ext cx="9864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inelastic bandages and elastic stockings comparison</a:t>
            </a:r>
          </a:p>
        </p:txBody>
      </p:sp>
    </p:spTree>
    <p:extLst>
      <p:ext uri="{BB962C8B-B14F-4D97-AF65-F5344CB8AC3E}">
        <p14:creationId xmlns:p14="http://schemas.microsoft.com/office/powerpoint/2010/main" val="37823729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382667" y="5938978"/>
            <a:ext cx="4405473" cy="307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3" tIns="45712" rIns="91423" bIns="45712">
            <a:spAutoFit/>
          </a:bodyPr>
          <a:lstStyle/>
          <a:p>
            <a:pPr>
              <a:defRPr/>
            </a:pPr>
            <a:r>
              <a:rPr lang="it-IT" sz="1400" dirty="0" err="1">
                <a:solidFill>
                  <a:schemeClr val="tx1"/>
                </a:solidFill>
              </a:rPr>
              <a:t>Horakova</a:t>
            </a:r>
            <a:r>
              <a:rPr lang="it-IT" sz="1400" dirty="0">
                <a:solidFill>
                  <a:schemeClr val="tx1"/>
                </a:solidFill>
              </a:rPr>
              <a:t> MA et al. </a:t>
            </a:r>
            <a:r>
              <a:rPr lang="pl-PL" sz="1400" dirty="0">
                <a:solidFill>
                  <a:schemeClr val="tx1"/>
                </a:solidFill>
              </a:rPr>
              <a:t>Wien. med. Wschr.1994; 144:242-249</a:t>
            </a:r>
            <a:endParaRPr lang="it-IT" sz="1400" dirty="0">
              <a:solidFill>
                <a:schemeClr val="tx1"/>
              </a:solidFill>
            </a:endParaRPr>
          </a:p>
        </p:txBody>
      </p:sp>
      <p:pic>
        <p:nvPicPr>
          <p:cNvPr id="4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30" y="1099516"/>
            <a:ext cx="9081390" cy="334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49698" y="4672013"/>
            <a:ext cx="8728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ulcer kit pressure higher than inelastic bandage pressure clearly poorly applied!!!!!!!!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" y="108400"/>
            <a:ext cx="9864980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SzPct val="80000"/>
            </a:pPr>
            <a: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inelastic bandage is often poorly applied</a:t>
            </a:r>
          </a:p>
        </p:txBody>
      </p:sp>
    </p:spTree>
    <p:extLst>
      <p:ext uri="{BB962C8B-B14F-4D97-AF65-F5344CB8AC3E}">
        <p14:creationId xmlns:p14="http://schemas.microsoft.com/office/powerpoint/2010/main" val="194113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" y="40998"/>
            <a:ext cx="9864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inelastic or elastic material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00459" y="2142282"/>
            <a:ext cx="9330680" cy="95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6762" tIns="48381" rIns="96762" bIns="48381">
            <a:spAutoFit/>
          </a:bodyPr>
          <a:lstStyle>
            <a:lvl1pPr marL="180975" indent="-180975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indent="0" algn="just">
              <a:buClr>
                <a:srgbClr val="FF0000"/>
              </a:buClr>
              <a:defRPr/>
            </a:pPr>
            <a:r>
              <a:rPr lang="en-US" sz="2800" b="0" dirty="0">
                <a:solidFill>
                  <a:srgbClr val="000000"/>
                </a:solidFill>
                <a:latin typeface="+mn-lt"/>
              </a:rPr>
              <a:t>it can definitely happen that a good elastic stocking/kit was compared with a poorly applied inelastic bandage</a:t>
            </a:r>
          </a:p>
        </p:txBody>
      </p:sp>
    </p:spTree>
    <p:extLst>
      <p:ext uri="{BB962C8B-B14F-4D97-AF65-F5344CB8AC3E}">
        <p14:creationId xmlns:p14="http://schemas.microsoft.com/office/powerpoint/2010/main" val="424582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2637626"/>
            <a:ext cx="990123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disclosure: no conflict of interest</a:t>
            </a:r>
          </a:p>
        </p:txBody>
      </p:sp>
    </p:spTree>
    <p:extLst>
      <p:ext uri="{BB962C8B-B14F-4D97-AF65-F5344CB8AC3E}">
        <p14:creationId xmlns:p14="http://schemas.microsoft.com/office/powerpoint/2010/main" val="38489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40998"/>
            <a:ext cx="9901237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buSzPct val="80000"/>
              <a:defRPr/>
            </a:pPr>
            <a:r>
              <a:rPr lang="en-US" sz="2400" dirty="0">
                <a:solidFill>
                  <a:srgbClr val="000000"/>
                </a:solidFill>
              </a:rPr>
              <a:t>poor application of inelastic bandages: not a simple hypothesis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D1AA4C5-C147-B840-ACDC-AFC18F6CB666}"/>
              </a:ext>
            </a:extLst>
          </p:cNvPr>
          <p:cNvSpPr txBox="1"/>
          <p:nvPr/>
        </p:nvSpPr>
        <p:spPr>
          <a:xfrm>
            <a:off x="5016971" y="5908184"/>
            <a:ext cx="490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Protz</a:t>
            </a:r>
            <a:r>
              <a:rPr lang="en-US" sz="1400" dirty="0"/>
              <a:t> K et al</a:t>
            </a:r>
            <a:r>
              <a:rPr lang="it-IT" sz="1400" dirty="0"/>
              <a:t>. </a:t>
            </a:r>
            <a:r>
              <a:rPr lang="de-DE" sz="1400" dirty="0"/>
              <a:t>J </a:t>
            </a:r>
            <a:r>
              <a:rPr lang="de-DE" sz="1400" dirty="0" err="1"/>
              <a:t>Dtsch</a:t>
            </a:r>
            <a:r>
              <a:rPr lang="de-DE" sz="1400" dirty="0"/>
              <a:t> </a:t>
            </a:r>
            <a:r>
              <a:rPr lang="de-DE" sz="1400" dirty="0" err="1"/>
              <a:t>Dermatol</a:t>
            </a:r>
            <a:r>
              <a:rPr lang="de-DE" sz="1400" dirty="0"/>
              <a:t> Ges. 2014;12:794-801. </a:t>
            </a:r>
            <a:endParaRPr lang="it-IT" sz="14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CCB0CF8-F98A-314E-AA5F-70DCAC1E5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519" y="787400"/>
            <a:ext cx="4902200" cy="47117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EBE9BDA-6A76-344D-AFF2-3994A6855D0A}"/>
              </a:ext>
            </a:extLst>
          </p:cNvPr>
          <p:cNvSpPr txBox="1"/>
          <p:nvPr/>
        </p:nvSpPr>
        <p:spPr>
          <a:xfrm>
            <a:off x="4252806" y="3470364"/>
            <a:ext cx="107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GB" sz="1100" b="1" dirty="0">
                <a:solidFill>
                  <a:srgbClr val="FF0000"/>
                </a:solidFill>
              </a:rPr>
              <a:t>target pressure</a:t>
            </a:r>
          </a:p>
          <a:p>
            <a:pPr>
              <a:lnSpc>
                <a:spcPts val="1200"/>
              </a:lnSpc>
            </a:pPr>
            <a:r>
              <a:rPr lang="en-GB" sz="1100" b="1" dirty="0">
                <a:solidFill>
                  <a:srgbClr val="FF0000"/>
                </a:solidFill>
              </a:rPr>
              <a:t>10% personnel</a:t>
            </a:r>
          </a:p>
        </p:txBody>
      </p:sp>
    </p:spTree>
    <p:extLst>
      <p:ext uri="{BB962C8B-B14F-4D97-AF65-F5344CB8AC3E}">
        <p14:creationId xmlns:p14="http://schemas.microsoft.com/office/powerpoint/2010/main" val="485040349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82955" y="4389046"/>
            <a:ext cx="95353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600" dirty="0"/>
              <a:t>S. Reynolds. The impact of a bandage training </a:t>
            </a:r>
            <a:r>
              <a:rPr lang="en-US" sz="1600" dirty="0" err="1"/>
              <a:t>programme</a:t>
            </a:r>
            <a:r>
              <a:rPr lang="en-US" sz="1600" dirty="0"/>
              <a:t>. JWC 1985;8:55-60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E.A. Nelson et al. Improvements in bandaging technique following training. JWC 1995;4:181-84.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</a:rPr>
              <a:t>Keller A, Müller ML, </a:t>
            </a:r>
            <a:r>
              <a:rPr lang="en-US" sz="1600" dirty="0" err="1">
                <a:solidFill>
                  <a:srgbClr val="000000"/>
                </a:solidFill>
              </a:rPr>
              <a:t>Calow</a:t>
            </a:r>
            <a:r>
              <a:rPr lang="en-US" sz="1600" dirty="0">
                <a:solidFill>
                  <a:srgbClr val="000000"/>
                </a:solidFill>
              </a:rPr>
              <a:t> T, Kern IK, Schumann H. Bandage pressure measurement and training: simple interventions to improve efficacy in compression bandaging. </a:t>
            </a:r>
            <a:r>
              <a:rPr lang="en-US" sz="1600" dirty="0" err="1">
                <a:solidFill>
                  <a:srgbClr val="000000"/>
                </a:solidFill>
              </a:rPr>
              <a:t>Int</a:t>
            </a:r>
            <a:r>
              <a:rPr lang="en-US" sz="1600" dirty="0">
                <a:solidFill>
                  <a:srgbClr val="000000"/>
                </a:solidFill>
              </a:rPr>
              <a:t> Wound J. 2009 Oct;6(5):324-30.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1600" dirty="0" err="1"/>
              <a:t>Zarchi</a:t>
            </a:r>
            <a:r>
              <a:rPr lang="en-US" sz="1600" dirty="0"/>
              <a:t> K et al Delivery of Compression Therapy for Venous Leg Ulcers. JAMA </a:t>
            </a:r>
            <a:r>
              <a:rPr lang="en-US" sz="1600" dirty="0" err="1"/>
              <a:t>Dermatol</a:t>
            </a:r>
            <a:r>
              <a:rPr lang="en-US" sz="1600" dirty="0"/>
              <a:t>. 2014;150:730-36.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1600" dirty="0" err="1"/>
              <a:t>Protz</a:t>
            </a:r>
            <a:r>
              <a:rPr lang="da-DK" sz="1600" dirty="0"/>
              <a:t> K et al. </a:t>
            </a:r>
            <a:r>
              <a:rPr lang="it-IT" sz="1600" dirty="0" err="1"/>
              <a:t>Compression</a:t>
            </a:r>
            <a:r>
              <a:rPr lang="it-IT" sz="1600" dirty="0"/>
              <a:t> </a:t>
            </a:r>
            <a:r>
              <a:rPr lang="it-IT" sz="1600" dirty="0" err="1"/>
              <a:t>therapy</a:t>
            </a:r>
            <a:r>
              <a:rPr lang="it-IT" sz="1600" dirty="0"/>
              <a:t>: </a:t>
            </a:r>
            <a:r>
              <a:rPr lang="it-IT" sz="1600" dirty="0" err="1"/>
              <a:t>scientific</a:t>
            </a:r>
            <a:r>
              <a:rPr lang="it-IT" sz="1600" dirty="0"/>
              <a:t> background and </a:t>
            </a:r>
            <a:r>
              <a:rPr lang="it-IT" sz="1600" dirty="0" err="1"/>
              <a:t>practical</a:t>
            </a:r>
            <a:r>
              <a:rPr lang="it-IT" sz="1600" dirty="0"/>
              <a:t> </a:t>
            </a:r>
            <a:r>
              <a:rPr lang="it-IT" sz="1600" dirty="0" err="1"/>
              <a:t>applications</a:t>
            </a:r>
            <a:r>
              <a:rPr lang="it-IT" sz="1600" dirty="0"/>
              <a:t>. </a:t>
            </a:r>
            <a:r>
              <a:rPr lang="de-DE" sz="1600" dirty="0"/>
              <a:t>J </a:t>
            </a:r>
            <a:r>
              <a:rPr lang="de-DE" sz="1600" dirty="0" err="1"/>
              <a:t>Dtsch</a:t>
            </a:r>
            <a:r>
              <a:rPr lang="de-DE" sz="1600" dirty="0"/>
              <a:t> </a:t>
            </a:r>
            <a:r>
              <a:rPr lang="de-DE" sz="1600" dirty="0" err="1"/>
              <a:t>Dermatol</a:t>
            </a:r>
            <a:r>
              <a:rPr lang="de-DE" sz="1600" dirty="0"/>
              <a:t> Ges. 2014;12(9):794-801. </a:t>
            </a:r>
            <a:endParaRPr lang="it-IT" sz="1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29652" y="1220694"/>
            <a:ext cx="93152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references review: inelastic compression poorly applied: a correct bandage application was performed by 10 to 60% of “examined” health personnel!!!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0780A80-D18B-B047-B5C2-9BD5CECA84C2}"/>
              </a:ext>
            </a:extLst>
          </p:cNvPr>
          <p:cNvSpPr txBox="1"/>
          <p:nvPr/>
        </p:nvSpPr>
        <p:spPr>
          <a:xfrm>
            <a:off x="0" y="40998"/>
            <a:ext cx="9901237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buSzPct val="80000"/>
              <a:defRPr/>
            </a:pPr>
            <a:r>
              <a:rPr lang="en-US" sz="2400" dirty="0">
                <a:solidFill>
                  <a:srgbClr val="000000"/>
                </a:solidFill>
              </a:rPr>
              <a:t>poor application of inelastic bandages: not a simple hypothesis</a:t>
            </a:r>
          </a:p>
        </p:txBody>
      </p:sp>
    </p:spTree>
    <p:extLst>
      <p:ext uri="{BB962C8B-B14F-4D97-AF65-F5344CB8AC3E}">
        <p14:creationId xmlns:p14="http://schemas.microsoft.com/office/powerpoint/2010/main" val="3317535946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" y="61278"/>
            <a:ext cx="9864980" cy="521189"/>
          </a:xfrm>
          <a:prstGeom prst="rect">
            <a:avLst/>
          </a:prstGeom>
          <a:noFill/>
        </p:spPr>
        <p:txBody>
          <a:bodyPr wrap="square" lIns="89428" tIns="44714" rIns="89428" bIns="44714" rtlCol="0">
            <a:spAutoFit/>
          </a:bodyPr>
          <a:lstStyle/>
          <a:p>
            <a:pPr algn="ctr"/>
            <a:r>
              <a:rPr lang="en-US" sz="2800" dirty="0"/>
              <a:t>inelastic material with strong pressure is more effective</a:t>
            </a:r>
          </a:p>
        </p:txBody>
      </p:sp>
      <p:sp>
        <p:nvSpPr>
          <p:cNvPr id="15" name="Rettangolo 2"/>
          <p:cNvSpPr>
            <a:spLocks noChangeArrowheads="1"/>
          </p:cNvSpPr>
          <p:nvPr/>
        </p:nvSpPr>
        <p:spPr bwMode="auto">
          <a:xfrm>
            <a:off x="6678811" y="5933587"/>
            <a:ext cx="3168352" cy="31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62" tIns="48381" rIns="96762" bIns="48381"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rgbClr val="000000"/>
                </a:solidFill>
                <a:latin typeface="+mn-lt"/>
              </a:rPr>
              <a:t>Brizzio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 E</a:t>
            </a:r>
            <a:r>
              <a:rPr lang="en-US" sz="1400" dirty="0">
                <a:solidFill>
                  <a:srgbClr val="000000"/>
                </a:solidFill>
              </a:rPr>
              <a:t> et al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.  J Vasc Surg 2010;51:410-6</a:t>
            </a:r>
            <a:endParaRPr lang="it-IT" sz="1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16" y="1278186"/>
            <a:ext cx="9757222" cy="2875454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72008" y="1854250"/>
            <a:ext cx="9775155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72008" y="3006378"/>
            <a:ext cx="9775155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C00C777-A106-F948-AEBD-6F2329CA6D73}"/>
              </a:ext>
            </a:extLst>
          </p:cNvPr>
          <p:cNvSpPr txBox="1"/>
          <p:nvPr/>
        </p:nvSpPr>
        <p:spPr>
          <a:xfrm>
            <a:off x="8335006" y="1464013"/>
            <a:ext cx="7200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>
                <a:solidFill>
                  <a:srgbClr val="FF0000"/>
                </a:solidFill>
              </a:rPr>
              <a:t>49 mm Hg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9E5051A-BF48-F347-B70B-F0DCB9079B8F}"/>
              </a:ext>
            </a:extLst>
          </p:cNvPr>
          <p:cNvSpPr txBox="1"/>
          <p:nvPr/>
        </p:nvSpPr>
        <p:spPr>
          <a:xfrm>
            <a:off x="6318782" y="1464013"/>
            <a:ext cx="7200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>
                <a:solidFill>
                  <a:srgbClr val="FF0000"/>
                </a:solidFill>
              </a:rPr>
              <a:t>29 mm Hg</a:t>
            </a:r>
          </a:p>
        </p:txBody>
      </p:sp>
    </p:spTree>
    <p:extLst>
      <p:ext uri="{BB962C8B-B14F-4D97-AF65-F5344CB8AC3E}">
        <p14:creationId xmlns:p14="http://schemas.microsoft.com/office/powerpoint/2010/main" val="1950975315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54050"/>
            <a:ext cx="99012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conclusions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98091" y="1195140"/>
            <a:ext cx="95050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 high scientific level study comparing inelastic and elastic material does not exist: an ultimate conclusion cannot be drawn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inelastic compression is significantly more effective than elastic in improving the impaired venous hemodynamics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a strong pressure is recommended by studies and guidelines 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a strong pressure is easily exerted and remains comfortable only with inelastic materials</a:t>
            </a:r>
          </a:p>
        </p:txBody>
      </p:sp>
    </p:spTree>
    <p:extLst>
      <p:ext uri="{BB962C8B-B14F-4D97-AF65-F5344CB8AC3E}">
        <p14:creationId xmlns:p14="http://schemas.microsoft.com/office/powerpoint/2010/main" val="1934952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54050"/>
            <a:ext cx="99012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conclusions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98091" y="774130"/>
            <a:ext cx="95050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800" dirty="0"/>
          </a:p>
          <a:p>
            <a:pPr algn="just"/>
            <a:r>
              <a:rPr lang="en-US" sz="2800" dirty="0"/>
              <a:t>overall, compared to elastic, inelastic material is more hemodynamically effective and more comfortable 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it has theoretically to be preferred in venous ulcers that are due to an impaired venous hemodynamics 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all the studies reporting a better or similar effect with elastic when compared with inelastic materials are burdened with many major flaws</a:t>
            </a:r>
          </a:p>
        </p:txBody>
      </p:sp>
    </p:spTree>
    <p:extLst>
      <p:ext uri="{BB962C8B-B14F-4D97-AF65-F5344CB8AC3E}">
        <p14:creationId xmlns:p14="http://schemas.microsoft.com/office/powerpoint/2010/main" val="2760829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C:\Documents and Settings\Giovanni Mosti\Documenti\Immagini\tassili2.jpg">
            <a:extLst>
              <a:ext uri="{FF2B5EF4-FFF2-40B4-BE49-F238E27FC236}">
                <a16:creationId xmlns:a16="http://schemas.microsoft.com/office/drawing/2014/main" id="{F947F3EC-BD09-1D49-93EB-DC8270843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46" y="40839"/>
            <a:ext cx="4410551" cy="295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4" name="Picture 3" descr="C:\Documents and Settings\Giovanni Mosti\Documenti\Immagini\tassili4.jpg">
            <a:extLst>
              <a:ext uri="{FF2B5EF4-FFF2-40B4-BE49-F238E27FC236}">
                <a16:creationId xmlns:a16="http://schemas.microsoft.com/office/drawing/2014/main" id="{D1D42BDD-982A-8B4D-9DB5-CD6B43356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641" y="40838"/>
            <a:ext cx="4410551" cy="294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4" descr="C:\Documents and Settings\Giovanni Mosti\Documenti\Immagini\tassili 3.jpg">
            <a:extLst>
              <a:ext uri="{FF2B5EF4-FFF2-40B4-BE49-F238E27FC236}">
                <a16:creationId xmlns:a16="http://schemas.microsoft.com/office/drawing/2014/main" id="{303EC51D-EEE1-824F-BAE4-A05195530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365" y="3121224"/>
            <a:ext cx="4025503" cy="269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9" name="CasellaDiTesto 5">
            <a:extLst>
              <a:ext uri="{FF2B5EF4-FFF2-40B4-BE49-F238E27FC236}">
                <a16:creationId xmlns:a16="http://schemas.microsoft.com/office/drawing/2014/main" id="{6A1659EF-C3D1-0E43-B469-E7A90F1E7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6803" y="5886698"/>
            <a:ext cx="32765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>
                <a:latin typeface="Calibri" panose="020F0502020204030204" pitchFamily="34" charset="0"/>
              </a:rPr>
              <a:t>giovanni.mosti10@gmail.com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2"/>
          <p:cNvSpPr txBox="1">
            <a:spLocks noChangeArrowheads="1"/>
          </p:cNvSpPr>
          <p:nvPr/>
        </p:nvSpPr>
        <p:spPr>
          <a:xfrm>
            <a:off x="0" y="54050"/>
            <a:ext cx="9901238" cy="586701"/>
          </a:xfrm>
          <a:prstGeom prst="rect">
            <a:avLst/>
          </a:prstGeom>
        </p:spPr>
        <p:txBody>
          <a:bodyPr lIns="86411" tIns="43205" rIns="86411" bIns="43205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1">
                <a:solidFill>
                  <a:srgbClr val="C1EEF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395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593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79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>
              <a:defRPr/>
            </a:pPr>
            <a:r>
              <a:rPr lang="en-GB" sz="2800" dirty="0">
                <a:solidFill>
                  <a:srgbClr val="000000"/>
                </a:solidFill>
                <a:latin typeface="+mn-lt"/>
              </a:rPr>
              <a:t>b</a:t>
            </a:r>
            <a:r>
              <a:rPr lang="en-GB" sz="2800" b="0" dirty="0">
                <a:solidFill>
                  <a:srgbClr val="000000"/>
                </a:solidFill>
                <a:latin typeface="+mn-lt"/>
              </a:rPr>
              <a:t>asis for my thesis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5BA834-3CCA-3448-A84F-0853553F165C}"/>
              </a:ext>
            </a:extLst>
          </p:cNvPr>
          <p:cNvSpPr txBox="1"/>
          <p:nvPr/>
        </p:nvSpPr>
        <p:spPr>
          <a:xfrm>
            <a:off x="486123" y="702122"/>
            <a:ext cx="88569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direct proof that one treatment is better than the other does not exist</a:t>
            </a:r>
          </a:p>
          <a:p>
            <a:endParaRPr lang="en-US" sz="2800" dirty="0"/>
          </a:p>
          <a:p>
            <a:r>
              <a:rPr lang="en-US" sz="2800" dirty="0"/>
              <a:t>amazingly, only one study reports a comparison between elastic stockings and inelastic bandages including pressure measurements</a:t>
            </a:r>
          </a:p>
          <a:p>
            <a:endParaRPr lang="en-US" sz="2800" dirty="0"/>
          </a:p>
          <a:p>
            <a:r>
              <a:rPr lang="en-US" sz="2800" dirty="0"/>
              <a:t>my thesis on superiority of inelastic compared to elastic material in ulcer treatment is based 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ulcer pathophysiology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literature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guidelines</a:t>
            </a:r>
          </a:p>
        </p:txBody>
      </p:sp>
    </p:spTree>
    <p:extLst>
      <p:ext uri="{BB962C8B-B14F-4D97-AF65-F5344CB8AC3E}">
        <p14:creationId xmlns:p14="http://schemas.microsoft.com/office/powerpoint/2010/main" val="821270972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9878" y="912803"/>
            <a:ext cx="9610924" cy="653415"/>
          </a:xfrm>
          <a:prstGeom prst="rect">
            <a:avLst/>
          </a:prstGeom>
        </p:spPr>
        <p:txBody>
          <a:bodyPr lIns="86411" tIns="43205" rIns="86411" bIns="43205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1">
                <a:solidFill>
                  <a:srgbClr val="C1EEF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395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593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79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>
              <a:defRPr/>
            </a:pPr>
            <a:r>
              <a:rPr lang="en-GB" sz="2800" dirty="0">
                <a:solidFill>
                  <a:srgbClr val="000000"/>
                </a:solidFill>
                <a:latin typeface="+mn-lt"/>
              </a:rPr>
              <a:t>pressure in a dorsal foot vein during walking</a:t>
            </a:r>
          </a:p>
        </p:txBody>
      </p:sp>
      <p:grpSp>
        <p:nvGrpSpPr>
          <p:cNvPr id="18435" name="Gruppo 1"/>
          <p:cNvGrpSpPr>
            <a:grpSpLocks/>
          </p:cNvGrpSpPr>
          <p:nvPr/>
        </p:nvGrpSpPr>
        <p:grpSpPr bwMode="auto">
          <a:xfrm>
            <a:off x="284200" y="1608322"/>
            <a:ext cx="4666419" cy="4134360"/>
            <a:chOff x="5321669" y="1981200"/>
            <a:chExt cx="3810001" cy="4114800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5625973" y="2514177"/>
              <a:ext cx="3054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5931406" y="2487327"/>
              <a:ext cx="152716" cy="837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6084122" y="2971974"/>
              <a:ext cx="151586" cy="3812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6235708" y="2971974"/>
              <a:ext cx="152717" cy="761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6388425" y="3504951"/>
              <a:ext cx="152716" cy="228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6541141" y="3504951"/>
              <a:ext cx="228510" cy="8390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6692727" y="3962748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6769651" y="3962748"/>
              <a:ext cx="75793" cy="3812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6845444" y="3962748"/>
              <a:ext cx="152716" cy="3812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6998160" y="3962748"/>
              <a:ext cx="152717" cy="3812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7150878" y="3962748"/>
              <a:ext cx="151586" cy="3812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7302463" y="3962748"/>
              <a:ext cx="152716" cy="3812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7455180" y="3962748"/>
              <a:ext cx="152717" cy="3812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V="1">
              <a:off x="7607897" y="2590701"/>
              <a:ext cx="1142548" cy="17533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8750444" y="2590701"/>
              <a:ext cx="3054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6704737" y="3486499"/>
              <a:ext cx="1133498" cy="398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sz="2000" dirty="0">
                  <a:solidFill>
                    <a:srgbClr val="000000"/>
                  </a:solidFill>
                  <a:cs typeface="Arial" charset="0"/>
                </a:rPr>
                <a:t>normal</a:t>
              </a:r>
              <a:endParaRPr lang="de-AT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5321670" y="1981200"/>
              <a:ext cx="381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9129408" y="1981200"/>
              <a:ext cx="0" cy="411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 flipH="1">
              <a:off x="5321669" y="6095999"/>
              <a:ext cx="380547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 flipV="1">
              <a:off x="5321670" y="1981200"/>
              <a:ext cx="0" cy="411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45" name="Text Box 42"/>
            <p:cNvSpPr txBox="1">
              <a:spLocks noChangeArrowheads="1"/>
            </p:cNvSpPr>
            <p:nvPr/>
          </p:nvSpPr>
          <p:spPr bwMode="auto">
            <a:xfrm>
              <a:off x="5464206" y="2057723"/>
              <a:ext cx="1152729" cy="33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dirty="0">
                  <a:solidFill>
                    <a:srgbClr val="000000"/>
                  </a:solidFill>
                  <a:cs typeface="Arial" charset="0"/>
                </a:rPr>
                <a:t>85</a:t>
              </a:r>
              <a:endParaRPr lang="de-AT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7" name="Text Box 44"/>
            <p:cNvSpPr txBox="1">
              <a:spLocks noChangeArrowheads="1"/>
            </p:cNvSpPr>
            <p:nvPr/>
          </p:nvSpPr>
          <p:spPr bwMode="auto">
            <a:xfrm>
              <a:off x="7681430" y="4003024"/>
              <a:ext cx="309951" cy="33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>
                  <a:solidFill>
                    <a:srgbClr val="000000"/>
                  </a:solidFill>
                  <a:cs typeface="Arial" charset="0"/>
                </a:rPr>
                <a:t>30</a:t>
              </a:r>
              <a:endParaRPr lang="de-AT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4" name="Line 51"/>
            <p:cNvSpPr>
              <a:spLocks noChangeShapeType="1"/>
            </p:cNvSpPr>
            <p:nvPr/>
          </p:nvSpPr>
          <p:spPr bwMode="auto">
            <a:xfrm>
              <a:off x="5931406" y="2503437"/>
              <a:ext cx="167649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55" name="Text Box 52"/>
            <p:cNvSpPr txBox="1">
              <a:spLocks noChangeArrowheads="1"/>
            </p:cNvSpPr>
            <p:nvPr/>
          </p:nvSpPr>
          <p:spPr bwMode="auto">
            <a:xfrm>
              <a:off x="5862400" y="2453764"/>
              <a:ext cx="2027173" cy="33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dirty="0" err="1">
                  <a:solidFill>
                    <a:srgbClr val="000000"/>
                  </a:solidFill>
                  <a:cs typeface="Arial" charset="0"/>
                </a:rPr>
                <a:t>walking</a:t>
              </a:r>
              <a:endParaRPr lang="de-AT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BF5D2BF8-422D-8748-B043-7B6DDA04F50A}"/>
              </a:ext>
            </a:extLst>
          </p:cNvPr>
          <p:cNvGrpSpPr/>
          <p:nvPr/>
        </p:nvGrpSpPr>
        <p:grpSpPr>
          <a:xfrm>
            <a:off x="825103" y="4630010"/>
            <a:ext cx="3954667" cy="909066"/>
            <a:chOff x="825103" y="4630010"/>
            <a:chExt cx="4424998" cy="910114"/>
          </a:xfrm>
        </p:grpSpPr>
        <p:sp>
          <p:nvSpPr>
            <p:cNvPr id="56" name="Line 20"/>
            <p:cNvSpPr>
              <a:spLocks noChangeShapeType="1"/>
            </p:cNvSpPr>
            <p:nvPr/>
          </p:nvSpPr>
          <p:spPr bwMode="auto">
            <a:xfrm>
              <a:off x="825103" y="4794822"/>
              <a:ext cx="30865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6411" tIns="43205" rIns="86411" bIns="43205"/>
            <a:lstStyle/>
            <a:p>
              <a:pPr>
                <a:defRPr/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57" name="Line 21"/>
            <p:cNvSpPr>
              <a:spLocks noChangeShapeType="1"/>
            </p:cNvSpPr>
            <p:nvPr/>
          </p:nvSpPr>
          <p:spPr bwMode="auto">
            <a:xfrm>
              <a:off x="1133753" y="4794822"/>
              <a:ext cx="206276" cy="49735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6411" tIns="43205" rIns="86411" bIns="43205"/>
            <a:lstStyle/>
            <a:p>
              <a:pPr>
                <a:defRPr/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58" name="Line 22"/>
            <p:cNvSpPr>
              <a:spLocks noChangeShapeType="1"/>
            </p:cNvSpPr>
            <p:nvPr/>
          </p:nvSpPr>
          <p:spPr bwMode="auto">
            <a:xfrm flipV="1">
              <a:off x="1321694" y="4630010"/>
              <a:ext cx="206275" cy="66216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6411" tIns="43205" rIns="86411" bIns="43205"/>
            <a:lstStyle/>
            <a:p>
              <a:pPr>
                <a:defRPr/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59" name="Line 23"/>
            <p:cNvSpPr>
              <a:spLocks noChangeShapeType="1"/>
            </p:cNvSpPr>
            <p:nvPr/>
          </p:nvSpPr>
          <p:spPr bwMode="auto">
            <a:xfrm>
              <a:off x="1532553" y="4634385"/>
              <a:ext cx="206275" cy="8284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6411" tIns="43205" rIns="86411" bIns="43205"/>
            <a:lstStyle/>
            <a:p>
              <a:pPr>
                <a:defRPr/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60" name="Line 24"/>
            <p:cNvSpPr>
              <a:spLocks noChangeShapeType="1"/>
            </p:cNvSpPr>
            <p:nvPr/>
          </p:nvSpPr>
          <p:spPr bwMode="auto">
            <a:xfrm flipV="1">
              <a:off x="1751053" y="4630010"/>
              <a:ext cx="206276" cy="82697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6411" tIns="43205" rIns="86411" bIns="43205"/>
            <a:lstStyle/>
            <a:p>
              <a:pPr>
                <a:defRPr/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61" name="Line 25"/>
            <p:cNvSpPr>
              <a:spLocks noChangeShapeType="1"/>
            </p:cNvSpPr>
            <p:nvPr/>
          </p:nvSpPr>
          <p:spPr bwMode="auto">
            <a:xfrm>
              <a:off x="1957329" y="4630010"/>
              <a:ext cx="308650" cy="82697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6411" tIns="43205" rIns="86411" bIns="43205"/>
            <a:lstStyle/>
            <a:p>
              <a:pPr>
                <a:defRPr/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62" name="Line 26"/>
            <p:cNvSpPr>
              <a:spLocks noChangeShapeType="1"/>
            </p:cNvSpPr>
            <p:nvPr/>
          </p:nvSpPr>
          <p:spPr bwMode="auto">
            <a:xfrm flipV="1">
              <a:off x="2265978" y="4711687"/>
              <a:ext cx="206275" cy="74530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6411" tIns="43205" rIns="86411" bIns="43205"/>
            <a:lstStyle/>
            <a:p>
              <a:pPr>
                <a:defRPr/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63" name="Line 27"/>
            <p:cNvSpPr>
              <a:spLocks noChangeShapeType="1"/>
            </p:cNvSpPr>
            <p:nvPr/>
          </p:nvSpPr>
          <p:spPr bwMode="auto">
            <a:xfrm>
              <a:off x="2472254" y="4711687"/>
              <a:ext cx="206276" cy="74530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6411" tIns="43205" rIns="86411" bIns="43205"/>
            <a:lstStyle/>
            <a:p>
              <a:pPr>
                <a:defRPr/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64" name="Line 28"/>
            <p:cNvSpPr>
              <a:spLocks noChangeShapeType="1"/>
            </p:cNvSpPr>
            <p:nvPr/>
          </p:nvSpPr>
          <p:spPr bwMode="auto">
            <a:xfrm flipV="1">
              <a:off x="2678530" y="4711687"/>
              <a:ext cx="204748" cy="74530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6411" tIns="43205" rIns="86411" bIns="43205"/>
            <a:lstStyle/>
            <a:p>
              <a:pPr>
                <a:defRPr/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65" name="Line 29"/>
            <p:cNvSpPr>
              <a:spLocks noChangeShapeType="1"/>
            </p:cNvSpPr>
            <p:nvPr/>
          </p:nvSpPr>
          <p:spPr bwMode="auto">
            <a:xfrm>
              <a:off x="2883278" y="4711687"/>
              <a:ext cx="206275" cy="8284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6411" tIns="43205" rIns="86411" bIns="43205"/>
            <a:lstStyle/>
            <a:p>
              <a:pPr>
                <a:defRPr/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66" name="Line 30"/>
            <p:cNvSpPr>
              <a:spLocks noChangeShapeType="1"/>
            </p:cNvSpPr>
            <p:nvPr/>
          </p:nvSpPr>
          <p:spPr bwMode="auto">
            <a:xfrm flipV="1">
              <a:off x="3092609" y="4711687"/>
              <a:ext cx="203220" cy="82260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6411" tIns="43205" rIns="86411" bIns="43205"/>
            <a:lstStyle/>
            <a:p>
              <a:pPr>
                <a:defRPr/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67" name="Line 31"/>
            <p:cNvSpPr>
              <a:spLocks noChangeShapeType="1"/>
            </p:cNvSpPr>
            <p:nvPr/>
          </p:nvSpPr>
          <p:spPr bwMode="auto">
            <a:xfrm>
              <a:off x="3295830" y="4711687"/>
              <a:ext cx="204748" cy="74530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6411" tIns="43205" rIns="86411" bIns="43205"/>
            <a:lstStyle/>
            <a:p>
              <a:pPr>
                <a:defRPr/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68" name="Line 32"/>
            <p:cNvSpPr>
              <a:spLocks noChangeShapeType="1"/>
            </p:cNvSpPr>
            <p:nvPr/>
          </p:nvSpPr>
          <p:spPr bwMode="auto">
            <a:xfrm flipV="1">
              <a:off x="3500577" y="4630010"/>
              <a:ext cx="308650" cy="82697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6411" tIns="43205" rIns="86411" bIns="43205"/>
            <a:lstStyle/>
            <a:p>
              <a:pPr>
                <a:defRPr/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69" name="Line 33"/>
            <p:cNvSpPr>
              <a:spLocks noChangeShapeType="1"/>
            </p:cNvSpPr>
            <p:nvPr/>
          </p:nvSpPr>
          <p:spPr bwMode="auto">
            <a:xfrm>
              <a:off x="3809227" y="4630010"/>
              <a:ext cx="1440874" cy="2479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6411" tIns="43205" rIns="86411" bIns="43205"/>
            <a:lstStyle/>
            <a:p>
              <a:pPr>
                <a:defRPr/>
              </a:pPr>
              <a:endParaRPr lang="it-IT">
                <a:solidFill>
                  <a:srgbClr val="000000"/>
                </a:solidFill>
              </a:endParaRPr>
            </a:p>
          </p:txBody>
        </p:sp>
      </p:grpSp>
      <p:sp>
        <p:nvSpPr>
          <p:cNvPr id="70" name="Text Box 35"/>
          <p:cNvSpPr txBox="1">
            <a:spLocks noChangeArrowheads="1"/>
          </p:cNvSpPr>
          <p:nvPr/>
        </p:nvSpPr>
        <p:spPr bwMode="auto">
          <a:xfrm>
            <a:off x="342106" y="5382642"/>
            <a:ext cx="4522947" cy="39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6411" tIns="43205" rIns="86411" bIns="43205">
            <a:spAutoFit/>
          </a:bodyPr>
          <a:lstStyle/>
          <a:p>
            <a:pPr algn="ctr">
              <a:defRPr/>
            </a:pPr>
            <a:r>
              <a:rPr lang="de-DE" sz="2000" dirty="0" err="1">
                <a:solidFill>
                  <a:srgbClr val="000000"/>
                </a:solidFill>
                <a:cs typeface="Arial" charset="0"/>
              </a:rPr>
              <a:t>valve</a:t>
            </a:r>
            <a:r>
              <a:rPr lang="de-DE" sz="20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cs typeface="Arial" charset="0"/>
              </a:rPr>
              <a:t>incompetence</a:t>
            </a:r>
            <a:endParaRPr lang="de-AT" sz="2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" name="Text Box 43"/>
          <p:cNvSpPr txBox="1">
            <a:spLocks noChangeArrowheads="1"/>
          </p:cNvSpPr>
          <p:nvPr/>
        </p:nvSpPr>
        <p:spPr bwMode="auto">
          <a:xfrm>
            <a:off x="239892" y="4243503"/>
            <a:ext cx="948868" cy="36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11" tIns="43205" rIns="86411" bIns="43205">
            <a:spAutoFit/>
          </a:bodyPr>
          <a:lstStyle/>
          <a:p>
            <a:pPr algn="ctr">
              <a:defRPr/>
            </a:pPr>
            <a:r>
              <a:rPr lang="de-DE" dirty="0">
                <a:solidFill>
                  <a:srgbClr val="000000"/>
                </a:solidFill>
                <a:cs typeface="Arial" charset="0"/>
              </a:rPr>
              <a:t>85</a:t>
            </a:r>
            <a:endParaRPr lang="de-AT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2" name="Text Box 45"/>
          <p:cNvSpPr txBox="1">
            <a:spLocks noChangeArrowheads="1"/>
          </p:cNvSpPr>
          <p:nvPr/>
        </p:nvSpPr>
        <p:spPr bwMode="auto">
          <a:xfrm>
            <a:off x="3542330" y="5087984"/>
            <a:ext cx="408498" cy="36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6411" tIns="43205" rIns="86411" bIns="43205">
            <a:spAutoFit/>
          </a:bodyPr>
          <a:lstStyle/>
          <a:p>
            <a:pPr algn="ctr">
              <a:defRPr/>
            </a:pPr>
            <a:r>
              <a:rPr lang="de-DE">
                <a:solidFill>
                  <a:srgbClr val="000000"/>
                </a:solidFill>
                <a:cs typeface="Arial" charset="0"/>
              </a:rPr>
              <a:t>70</a:t>
            </a:r>
            <a:endParaRPr lang="de-AT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>
          <a:xfrm>
            <a:off x="0" y="43413"/>
            <a:ext cx="9901238" cy="586701"/>
          </a:xfrm>
          <a:prstGeom prst="rect">
            <a:avLst/>
          </a:prstGeom>
        </p:spPr>
        <p:txBody>
          <a:bodyPr lIns="86411" tIns="43205" rIns="86411" bIns="43205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1">
                <a:solidFill>
                  <a:srgbClr val="C1EEF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395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593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79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>
              <a:defRPr/>
            </a:pPr>
            <a:r>
              <a:rPr lang="en-GB" sz="2800" b="0" dirty="0">
                <a:solidFill>
                  <a:srgbClr val="000000"/>
                </a:solidFill>
                <a:latin typeface="+mn-lt"/>
              </a:rPr>
              <a:t>pathophysiology of the venous ulcer: AVH</a:t>
            </a:r>
          </a:p>
        </p:txBody>
      </p:sp>
      <p:grpSp>
        <p:nvGrpSpPr>
          <p:cNvPr id="49" name="Gruppo 48">
            <a:extLst>
              <a:ext uri="{FF2B5EF4-FFF2-40B4-BE49-F238E27FC236}">
                <a16:creationId xmlns:a16="http://schemas.microsoft.com/office/drawing/2014/main" id="{F9C4CA46-F9FB-3A48-8821-027597623401}"/>
              </a:ext>
            </a:extLst>
          </p:cNvPr>
          <p:cNvGrpSpPr/>
          <p:nvPr/>
        </p:nvGrpSpPr>
        <p:grpSpPr>
          <a:xfrm>
            <a:off x="5326383" y="2142282"/>
            <a:ext cx="4304756" cy="3000765"/>
            <a:chOff x="5652120" y="2430775"/>
            <a:chExt cx="3364785" cy="2269641"/>
          </a:xfrm>
        </p:grpSpPr>
        <p:pic>
          <p:nvPicPr>
            <p:cNvPr id="50" name="Immagine 49">
              <a:extLst>
                <a:ext uri="{FF2B5EF4-FFF2-40B4-BE49-F238E27FC236}">
                  <a16:creationId xmlns:a16="http://schemas.microsoft.com/office/drawing/2014/main" id="{BBB2713F-81FA-F441-BC5A-5123A5117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2120" y="2430775"/>
              <a:ext cx="3364785" cy="2222028"/>
            </a:xfrm>
            <a:prstGeom prst="rect">
              <a:avLst/>
            </a:prstGeom>
          </p:spPr>
        </p:pic>
        <p:sp>
          <p:nvSpPr>
            <p:cNvPr id="51" name="CasellaDiTesto 50">
              <a:extLst>
                <a:ext uri="{FF2B5EF4-FFF2-40B4-BE49-F238E27FC236}">
                  <a16:creationId xmlns:a16="http://schemas.microsoft.com/office/drawing/2014/main" id="{7AAFBACC-A72C-FD43-A81D-19146F8A939E}"/>
                </a:ext>
              </a:extLst>
            </p:cNvPr>
            <p:cNvSpPr txBox="1"/>
            <p:nvPr/>
          </p:nvSpPr>
          <p:spPr>
            <a:xfrm>
              <a:off x="5652120" y="4423417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err="1">
                  <a:solidFill>
                    <a:schemeClr val="bg1"/>
                  </a:solidFill>
                </a:rPr>
                <a:t>Courtesy</a:t>
              </a:r>
              <a:r>
                <a:rPr lang="it-IT" sz="1200" b="1" dirty="0">
                  <a:solidFill>
                    <a:schemeClr val="bg1"/>
                  </a:solidFill>
                </a:rPr>
                <a:t> by C. </a:t>
              </a:r>
              <a:r>
                <a:rPr lang="it-IT" sz="1200" b="1" dirty="0" err="1">
                  <a:solidFill>
                    <a:schemeClr val="bg1"/>
                  </a:solidFill>
                </a:rPr>
                <a:t>Wittens</a:t>
              </a:r>
              <a:endParaRPr lang="it-IT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781303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3"/>
          <p:cNvSpPr txBox="1">
            <a:spLocks noChangeArrowheads="1"/>
          </p:cNvSpPr>
          <p:nvPr/>
        </p:nvSpPr>
        <p:spPr>
          <a:xfrm>
            <a:off x="558131" y="1206178"/>
            <a:ext cx="9001000" cy="4205688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lIns="86411" tIns="43205" rIns="86411" bIns="43205"/>
          <a:lstStyle>
            <a:lvl1pPr marL="411163" indent="-34290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0"/>
              <a:buChar char=""/>
              <a:defRPr sz="3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381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charset="0"/>
              <a:buChar char="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921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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3" charset="0"/>
              <a:buChar char=""/>
              <a:defRPr sz="2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477963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70991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4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65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5988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001" indent="-6001">
              <a:lnSpc>
                <a:spcPct val="90000"/>
              </a:lnSpc>
              <a:buNone/>
              <a:defRPr/>
            </a:pPr>
            <a:r>
              <a:rPr lang="en-GB" sz="2800" dirty="0">
                <a:solidFill>
                  <a:srgbClr val="000000"/>
                </a:solidFill>
              </a:rPr>
              <a:t>with venous reflux/obstruction no pressure fall and even pressure increase during walking will lead to: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800" dirty="0">
                <a:solidFill>
                  <a:srgbClr val="000000"/>
                </a:solidFill>
              </a:rPr>
              <a:t>1. AVH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800" dirty="0">
                <a:solidFill>
                  <a:srgbClr val="000000"/>
                </a:solidFill>
              </a:rPr>
              <a:t>2. capillary hypertension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800" dirty="0">
                <a:solidFill>
                  <a:srgbClr val="000000"/>
                </a:solidFill>
              </a:rPr>
              <a:t>3. fluid extravasation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800" dirty="0">
                <a:solidFill>
                  <a:srgbClr val="000000"/>
                </a:solidFill>
              </a:rPr>
              <a:t>4. hypoxia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800" dirty="0">
                <a:solidFill>
                  <a:srgbClr val="000000"/>
                </a:solidFill>
              </a:rPr>
              <a:t>5. skin changes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800" dirty="0">
                <a:solidFill>
                  <a:srgbClr val="000000"/>
                </a:solidFill>
              </a:rPr>
              <a:t>6. ulcer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E91682A-3447-174E-B0CE-C00FA7088A3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3413"/>
            <a:ext cx="9901238" cy="586701"/>
          </a:xfrm>
          <a:prstGeom prst="rect">
            <a:avLst/>
          </a:prstGeom>
        </p:spPr>
        <p:txBody>
          <a:bodyPr lIns="86411" tIns="43205" rIns="86411" bIns="43205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1">
                <a:solidFill>
                  <a:srgbClr val="C1EEF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395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593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79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>
              <a:defRPr/>
            </a:pPr>
            <a:r>
              <a:rPr lang="en-GB" sz="2800" b="0" dirty="0">
                <a:solidFill>
                  <a:srgbClr val="000000"/>
                </a:solidFill>
                <a:latin typeface="+mn-lt"/>
              </a:rPr>
              <a:t>pathophysiology of the venous ulcer: AVH</a:t>
            </a:r>
          </a:p>
        </p:txBody>
      </p:sp>
    </p:spTree>
    <p:extLst>
      <p:ext uri="{BB962C8B-B14F-4D97-AF65-F5344CB8AC3E}">
        <p14:creationId xmlns:p14="http://schemas.microsoft.com/office/powerpoint/2010/main" val="38490217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sellaDiTesto 20"/>
          <p:cNvSpPr txBox="1"/>
          <p:nvPr/>
        </p:nvSpPr>
        <p:spPr>
          <a:xfrm>
            <a:off x="1031152" y="1998266"/>
            <a:ext cx="967139" cy="466347"/>
          </a:xfrm>
          <a:prstGeom prst="rect">
            <a:avLst/>
          </a:prstGeom>
        </p:spPr>
        <p:txBody>
          <a:bodyPr wrap="none" lIns="77770" tIns="38885" rIns="77770" bIns="38885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dirty="0"/>
              <a:t>standing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4158531" y="1566218"/>
            <a:ext cx="967139" cy="466347"/>
          </a:xfrm>
          <a:prstGeom prst="rect">
            <a:avLst/>
          </a:prstGeom>
        </p:spPr>
        <p:txBody>
          <a:bodyPr wrap="none" lIns="77770" tIns="38885" rIns="77770" bIns="38885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dirty="0"/>
              <a:t>walking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918171" y="1638226"/>
            <a:ext cx="967219" cy="310881"/>
          </a:xfrm>
          <a:prstGeom prst="rect">
            <a:avLst/>
          </a:prstGeom>
        </p:spPr>
        <p:txBody>
          <a:bodyPr wrap="none" lIns="77770" tIns="38885" rIns="77770" bIns="38885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dirty="0"/>
              <a:t>I.V. pressure</a:t>
            </a:r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321291"/>
              </p:ext>
            </p:extLst>
          </p:nvPr>
        </p:nvGraphicFramePr>
        <p:xfrm>
          <a:off x="198091" y="846138"/>
          <a:ext cx="9145016" cy="5226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Gruppo 7"/>
          <p:cNvGrpSpPr/>
          <p:nvPr/>
        </p:nvGrpSpPr>
        <p:grpSpPr>
          <a:xfrm>
            <a:off x="2416544" y="3811969"/>
            <a:ext cx="4694315" cy="288031"/>
            <a:chOff x="2483867" y="4149080"/>
            <a:chExt cx="4608512" cy="313503"/>
          </a:xfrm>
        </p:grpSpPr>
        <p:grpSp>
          <p:nvGrpSpPr>
            <p:cNvPr id="10" name="Gruppo 30"/>
            <p:cNvGrpSpPr>
              <a:grpSpLocks/>
            </p:cNvGrpSpPr>
            <p:nvPr/>
          </p:nvGrpSpPr>
          <p:grpSpPr bwMode="auto">
            <a:xfrm>
              <a:off x="2483867" y="4149080"/>
              <a:ext cx="2262139" cy="313503"/>
              <a:chOff x="6197600" y="1143000"/>
              <a:chExt cx="1752600" cy="228600"/>
            </a:xfrm>
            <a:solidFill>
              <a:schemeClr val="tx1"/>
            </a:solidFill>
          </p:grpSpPr>
          <p:sp>
            <p:nvSpPr>
              <p:cNvPr id="17" name="Oval 24"/>
              <p:cNvSpPr>
                <a:spLocks noChangeArrowheads="1"/>
              </p:cNvSpPr>
              <p:nvPr/>
            </p:nvSpPr>
            <p:spPr bwMode="auto">
              <a:xfrm>
                <a:off x="6197600" y="1143000"/>
                <a:ext cx="228600" cy="228600"/>
              </a:xfrm>
              <a:prstGeom prst="ellipse">
                <a:avLst/>
              </a:prstGeom>
              <a:grpFill/>
              <a:ln w="9525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18" name="Oval 25"/>
              <p:cNvSpPr>
                <a:spLocks noChangeArrowheads="1"/>
              </p:cNvSpPr>
              <p:nvPr/>
            </p:nvSpPr>
            <p:spPr bwMode="auto">
              <a:xfrm>
                <a:off x="6807200" y="1143000"/>
                <a:ext cx="228600" cy="228600"/>
              </a:xfrm>
              <a:prstGeom prst="ellipse">
                <a:avLst/>
              </a:prstGeom>
              <a:grpFill/>
              <a:ln w="9525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19" name="Oval 26"/>
              <p:cNvSpPr>
                <a:spLocks noChangeArrowheads="1"/>
              </p:cNvSpPr>
              <p:nvPr/>
            </p:nvSpPr>
            <p:spPr bwMode="auto">
              <a:xfrm>
                <a:off x="7416800" y="1143000"/>
                <a:ext cx="228600" cy="228600"/>
              </a:xfrm>
              <a:prstGeom prst="ellipse">
                <a:avLst/>
              </a:prstGeom>
              <a:grpFill/>
              <a:ln w="9525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0" name="Oval 28"/>
              <p:cNvSpPr>
                <a:spLocks noChangeArrowheads="1"/>
              </p:cNvSpPr>
              <p:nvPr/>
            </p:nvSpPr>
            <p:spPr bwMode="auto">
              <a:xfrm>
                <a:off x="6502400" y="1219200"/>
                <a:ext cx="228600" cy="76200"/>
              </a:xfrm>
              <a:prstGeom prst="ellipse">
                <a:avLst/>
              </a:prstGeom>
              <a:grpFill/>
              <a:ln w="9525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5" name="Oval 29"/>
              <p:cNvSpPr>
                <a:spLocks noChangeArrowheads="1"/>
              </p:cNvSpPr>
              <p:nvPr/>
            </p:nvSpPr>
            <p:spPr bwMode="auto">
              <a:xfrm>
                <a:off x="7112000" y="1219200"/>
                <a:ext cx="228600" cy="74613"/>
              </a:xfrm>
              <a:prstGeom prst="ellipse">
                <a:avLst/>
              </a:prstGeom>
              <a:grpFill/>
              <a:ln w="9525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6" name="Oval 30"/>
              <p:cNvSpPr>
                <a:spLocks noChangeArrowheads="1"/>
              </p:cNvSpPr>
              <p:nvPr/>
            </p:nvSpPr>
            <p:spPr bwMode="auto">
              <a:xfrm>
                <a:off x="7721600" y="1219200"/>
                <a:ext cx="228600" cy="74613"/>
              </a:xfrm>
              <a:prstGeom prst="ellipse">
                <a:avLst/>
              </a:prstGeom>
              <a:grpFill/>
              <a:ln w="9525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it-IT"/>
              </a:p>
            </p:txBody>
          </p:sp>
        </p:grpSp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4830240" y="4149080"/>
              <a:ext cx="295062" cy="31350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/>
            </a:p>
          </p:txBody>
        </p:sp>
        <p:sp>
          <p:nvSpPr>
            <p:cNvPr id="12" name="Oval 25"/>
            <p:cNvSpPr>
              <a:spLocks noChangeArrowheads="1"/>
            </p:cNvSpPr>
            <p:nvPr/>
          </p:nvSpPr>
          <p:spPr bwMode="auto">
            <a:xfrm>
              <a:off x="5617071" y="4149080"/>
              <a:ext cx="295062" cy="31350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/>
            </a:p>
          </p:txBody>
        </p:sp>
        <p:sp>
          <p:nvSpPr>
            <p:cNvPr id="13" name="Oval 26"/>
            <p:cNvSpPr>
              <a:spLocks noChangeArrowheads="1"/>
            </p:cNvSpPr>
            <p:nvPr/>
          </p:nvSpPr>
          <p:spPr bwMode="auto">
            <a:xfrm>
              <a:off x="6403902" y="4149080"/>
              <a:ext cx="295062" cy="31350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/>
            </a:p>
          </p:txBody>
        </p:sp>
        <p:sp>
          <p:nvSpPr>
            <p:cNvPr id="14" name="Oval 28"/>
            <p:cNvSpPr>
              <a:spLocks noChangeArrowheads="1"/>
            </p:cNvSpPr>
            <p:nvPr/>
          </p:nvSpPr>
          <p:spPr bwMode="auto">
            <a:xfrm>
              <a:off x="5223655" y="4253581"/>
              <a:ext cx="295062" cy="10450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/>
            </a:p>
          </p:txBody>
        </p:sp>
        <p:sp>
          <p:nvSpPr>
            <p:cNvPr id="15" name="Oval 29"/>
            <p:cNvSpPr>
              <a:spLocks noChangeArrowheads="1"/>
            </p:cNvSpPr>
            <p:nvPr/>
          </p:nvSpPr>
          <p:spPr bwMode="auto">
            <a:xfrm>
              <a:off x="6010486" y="4253581"/>
              <a:ext cx="295062" cy="1023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/>
            </a:p>
          </p:txBody>
        </p:sp>
        <p:sp>
          <p:nvSpPr>
            <p:cNvPr id="16" name="Oval 30"/>
            <p:cNvSpPr>
              <a:spLocks noChangeArrowheads="1"/>
            </p:cNvSpPr>
            <p:nvPr/>
          </p:nvSpPr>
          <p:spPr bwMode="auto">
            <a:xfrm>
              <a:off x="6797317" y="4253581"/>
              <a:ext cx="295062" cy="1023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/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7182867" y="4590554"/>
            <a:ext cx="1874189" cy="626586"/>
            <a:chOff x="7254875" y="4684048"/>
            <a:chExt cx="1874189" cy="626586"/>
          </a:xfrm>
        </p:grpSpPr>
        <p:cxnSp>
          <p:nvCxnSpPr>
            <p:cNvPr id="28" name="Connettore 1 27"/>
            <p:cNvCxnSpPr/>
            <p:nvPr/>
          </p:nvCxnSpPr>
          <p:spPr>
            <a:xfrm>
              <a:off x="7254875" y="4900072"/>
              <a:ext cx="576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nettore 1 28"/>
            <p:cNvCxnSpPr/>
            <p:nvPr/>
          </p:nvCxnSpPr>
          <p:spPr>
            <a:xfrm>
              <a:off x="7254875" y="5188104"/>
              <a:ext cx="57606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CasellaDiTesto 30"/>
            <p:cNvSpPr txBox="1"/>
            <p:nvPr/>
          </p:nvSpPr>
          <p:spPr>
            <a:xfrm>
              <a:off x="7902947" y="4684048"/>
              <a:ext cx="12261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600" dirty="0"/>
                <a:t>I.V. pressure</a:t>
              </a: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7902947" y="4972080"/>
              <a:ext cx="12213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600" dirty="0"/>
                <a:t>I.B. pressure</a:t>
              </a:r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9A09E68E-217D-4B49-A7BD-26E131422514}"/>
              </a:ext>
            </a:extLst>
          </p:cNvPr>
          <p:cNvSpPr txBox="1">
            <a:spLocks/>
          </p:cNvSpPr>
          <p:nvPr/>
        </p:nvSpPr>
        <p:spPr>
          <a:xfrm>
            <a:off x="0" y="96036"/>
            <a:ext cx="9901238" cy="678094"/>
          </a:xfrm>
          <a:prstGeom prst="rect">
            <a:avLst/>
          </a:prstGeom>
        </p:spPr>
        <p:txBody>
          <a:bodyPr lIns="77770" tIns="38885" rIns="77770" bIns="38885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2800" dirty="0"/>
              <a:t>compression therapy and venous ulcer</a:t>
            </a:r>
          </a:p>
        </p:txBody>
      </p:sp>
    </p:spTree>
    <p:extLst>
      <p:ext uri="{BB962C8B-B14F-4D97-AF65-F5344CB8AC3E}">
        <p14:creationId xmlns:p14="http://schemas.microsoft.com/office/powerpoint/2010/main" val="2704896541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sellaDiTesto 20"/>
          <p:cNvSpPr txBox="1"/>
          <p:nvPr/>
        </p:nvSpPr>
        <p:spPr>
          <a:xfrm>
            <a:off x="1031152" y="1998266"/>
            <a:ext cx="967139" cy="466347"/>
          </a:xfrm>
          <a:prstGeom prst="rect">
            <a:avLst/>
          </a:prstGeom>
        </p:spPr>
        <p:txBody>
          <a:bodyPr wrap="none" lIns="77770" tIns="38885" rIns="77770" bIns="38885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dirty="0"/>
              <a:t>standing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4158531" y="1566218"/>
            <a:ext cx="967139" cy="466347"/>
          </a:xfrm>
          <a:prstGeom prst="rect">
            <a:avLst/>
          </a:prstGeom>
        </p:spPr>
        <p:txBody>
          <a:bodyPr wrap="none" lIns="77770" tIns="38885" rIns="77770" bIns="38885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dirty="0"/>
              <a:t>walking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918171" y="1638226"/>
            <a:ext cx="967219" cy="310881"/>
          </a:xfrm>
          <a:prstGeom prst="rect">
            <a:avLst/>
          </a:prstGeom>
        </p:spPr>
        <p:txBody>
          <a:bodyPr wrap="none" lIns="77770" tIns="38885" rIns="77770" bIns="38885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dirty="0"/>
              <a:t>I.V. pressure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96036"/>
            <a:ext cx="9901238" cy="678094"/>
          </a:xfrm>
          <a:prstGeom prst="rect">
            <a:avLst/>
          </a:prstGeom>
        </p:spPr>
        <p:txBody>
          <a:bodyPr lIns="77770" tIns="38885" rIns="77770" bIns="38885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2800" dirty="0"/>
              <a:t>compression therapy and venous ulcer</a:t>
            </a:r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0993973"/>
              </p:ext>
            </p:extLst>
          </p:nvPr>
        </p:nvGraphicFramePr>
        <p:xfrm>
          <a:off x="198091" y="846138"/>
          <a:ext cx="9145016" cy="5226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Gruppo 13"/>
          <p:cNvGrpSpPr/>
          <p:nvPr/>
        </p:nvGrpSpPr>
        <p:grpSpPr>
          <a:xfrm>
            <a:off x="7182867" y="4662562"/>
            <a:ext cx="1917871" cy="554578"/>
            <a:chOff x="7254875" y="4756056"/>
            <a:chExt cx="1917871" cy="554578"/>
          </a:xfrm>
        </p:grpSpPr>
        <p:cxnSp>
          <p:nvCxnSpPr>
            <p:cNvPr id="15" name="Connettore 1 14"/>
            <p:cNvCxnSpPr/>
            <p:nvPr/>
          </p:nvCxnSpPr>
          <p:spPr>
            <a:xfrm>
              <a:off x="7254875" y="4972080"/>
              <a:ext cx="576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>
              <a:off x="7254875" y="5188104"/>
              <a:ext cx="576064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CasellaDiTesto 17"/>
            <p:cNvSpPr txBox="1"/>
            <p:nvPr/>
          </p:nvSpPr>
          <p:spPr>
            <a:xfrm>
              <a:off x="7902947" y="4756056"/>
              <a:ext cx="12261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600" dirty="0"/>
                <a:t>I.V. pressure</a:t>
              </a: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7902947" y="4972080"/>
              <a:ext cx="12697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600" dirty="0"/>
                <a:t>E.B. pressure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142763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" y="40998"/>
            <a:ext cx="9864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only inelastic material can occlude the veins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8" y="636415"/>
            <a:ext cx="4804604" cy="278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1 8"/>
          <p:cNvCxnSpPr/>
          <p:nvPr/>
        </p:nvCxnSpPr>
        <p:spPr>
          <a:xfrm>
            <a:off x="414115" y="1562617"/>
            <a:ext cx="4400920" cy="36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po 30"/>
          <p:cNvGrpSpPr>
            <a:grpSpLocks/>
          </p:cNvGrpSpPr>
          <p:nvPr/>
        </p:nvGrpSpPr>
        <p:grpSpPr bwMode="auto">
          <a:xfrm>
            <a:off x="1211180" y="2290348"/>
            <a:ext cx="1032686" cy="105879"/>
            <a:chOff x="6197600" y="1143000"/>
            <a:chExt cx="1752600" cy="228600"/>
          </a:xfrm>
        </p:grpSpPr>
        <p:sp>
          <p:nvSpPr>
            <p:cNvPr id="12" name="Oval 24"/>
            <p:cNvSpPr>
              <a:spLocks noChangeArrowheads="1"/>
            </p:cNvSpPr>
            <p:nvPr/>
          </p:nvSpPr>
          <p:spPr bwMode="auto">
            <a:xfrm>
              <a:off x="6197600" y="1143000"/>
              <a:ext cx="228600" cy="2286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/>
            </a:p>
          </p:txBody>
        </p:sp>
        <p:sp>
          <p:nvSpPr>
            <p:cNvPr id="13" name="Oval 25"/>
            <p:cNvSpPr>
              <a:spLocks noChangeArrowheads="1"/>
            </p:cNvSpPr>
            <p:nvPr/>
          </p:nvSpPr>
          <p:spPr bwMode="auto">
            <a:xfrm>
              <a:off x="6807200" y="1143000"/>
              <a:ext cx="228600" cy="2286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/>
            </a:p>
          </p:txBody>
        </p:sp>
        <p:sp>
          <p:nvSpPr>
            <p:cNvPr id="14" name="Oval 26"/>
            <p:cNvSpPr>
              <a:spLocks noChangeArrowheads="1"/>
            </p:cNvSpPr>
            <p:nvPr/>
          </p:nvSpPr>
          <p:spPr bwMode="auto">
            <a:xfrm>
              <a:off x="7416800" y="1143000"/>
              <a:ext cx="228600" cy="2286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/>
            </a:p>
          </p:txBody>
        </p:sp>
        <p:sp>
          <p:nvSpPr>
            <p:cNvPr id="16" name="Oval 28"/>
            <p:cNvSpPr>
              <a:spLocks noChangeArrowheads="1"/>
            </p:cNvSpPr>
            <p:nvPr/>
          </p:nvSpPr>
          <p:spPr bwMode="auto">
            <a:xfrm>
              <a:off x="6502400" y="1219200"/>
              <a:ext cx="228600" cy="762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/>
            </a:p>
          </p:txBody>
        </p:sp>
        <p:sp>
          <p:nvSpPr>
            <p:cNvPr id="17" name="Oval 29"/>
            <p:cNvSpPr>
              <a:spLocks noChangeArrowheads="1"/>
            </p:cNvSpPr>
            <p:nvPr/>
          </p:nvSpPr>
          <p:spPr bwMode="auto">
            <a:xfrm>
              <a:off x="7112000" y="1219200"/>
              <a:ext cx="228600" cy="7461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/>
            </a:p>
          </p:txBody>
        </p:sp>
        <p:sp>
          <p:nvSpPr>
            <p:cNvPr id="18" name="Oval 30"/>
            <p:cNvSpPr>
              <a:spLocks noChangeArrowheads="1"/>
            </p:cNvSpPr>
            <p:nvPr/>
          </p:nvSpPr>
          <p:spPr bwMode="auto">
            <a:xfrm>
              <a:off x="7721600" y="1219200"/>
              <a:ext cx="228600" cy="7461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/>
            </a:p>
          </p:txBody>
        </p:sp>
      </p:grpSp>
      <p:grpSp>
        <p:nvGrpSpPr>
          <p:cNvPr id="30" name="Gruppo 30"/>
          <p:cNvGrpSpPr>
            <a:grpSpLocks/>
          </p:cNvGrpSpPr>
          <p:nvPr/>
        </p:nvGrpSpPr>
        <p:grpSpPr bwMode="auto">
          <a:xfrm>
            <a:off x="3006403" y="2290348"/>
            <a:ext cx="1032686" cy="105879"/>
            <a:chOff x="6197600" y="1143000"/>
            <a:chExt cx="1752600" cy="228600"/>
          </a:xfrm>
        </p:grpSpPr>
        <p:sp>
          <p:nvSpPr>
            <p:cNvPr id="31" name="Oval 24"/>
            <p:cNvSpPr>
              <a:spLocks noChangeArrowheads="1"/>
            </p:cNvSpPr>
            <p:nvPr/>
          </p:nvSpPr>
          <p:spPr bwMode="auto">
            <a:xfrm>
              <a:off x="6197600" y="1143000"/>
              <a:ext cx="228600" cy="2286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/>
            </a:p>
          </p:txBody>
        </p:sp>
        <p:sp>
          <p:nvSpPr>
            <p:cNvPr id="32" name="Oval 25"/>
            <p:cNvSpPr>
              <a:spLocks noChangeArrowheads="1"/>
            </p:cNvSpPr>
            <p:nvPr/>
          </p:nvSpPr>
          <p:spPr bwMode="auto">
            <a:xfrm>
              <a:off x="6807200" y="1143000"/>
              <a:ext cx="228600" cy="2286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/>
            </a:p>
          </p:txBody>
        </p:sp>
        <p:sp>
          <p:nvSpPr>
            <p:cNvPr id="33" name="Oval 26"/>
            <p:cNvSpPr>
              <a:spLocks noChangeArrowheads="1"/>
            </p:cNvSpPr>
            <p:nvPr/>
          </p:nvSpPr>
          <p:spPr bwMode="auto">
            <a:xfrm>
              <a:off x="7416800" y="1143000"/>
              <a:ext cx="228600" cy="2286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/>
            </a:p>
          </p:txBody>
        </p:sp>
        <p:sp>
          <p:nvSpPr>
            <p:cNvPr id="35" name="Oval 28"/>
            <p:cNvSpPr>
              <a:spLocks noChangeArrowheads="1"/>
            </p:cNvSpPr>
            <p:nvPr/>
          </p:nvSpPr>
          <p:spPr bwMode="auto">
            <a:xfrm>
              <a:off x="6502400" y="1219200"/>
              <a:ext cx="228600" cy="762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/>
            </a:p>
          </p:txBody>
        </p:sp>
        <p:sp>
          <p:nvSpPr>
            <p:cNvPr id="36" name="Oval 29"/>
            <p:cNvSpPr>
              <a:spLocks noChangeArrowheads="1"/>
            </p:cNvSpPr>
            <p:nvPr/>
          </p:nvSpPr>
          <p:spPr bwMode="auto">
            <a:xfrm>
              <a:off x="7112000" y="1219200"/>
              <a:ext cx="228600" cy="7461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/>
            </a:p>
          </p:txBody>
        </p:sp>
        <p:sp>
          <p:nvSpPr>
            <p:cNvPr id="37" name="Oval 30"/>
            <p:cNvSpPr>
              <a:spLocks noChangeArrowheads="1"/>
            </p:cNvSpPr>
            <p:nvPr/>
          </p:nvSpPr>
          <p:spPr bwMode="auto">
            <a:xfrm>
              <a:off x="7721600" y="1219200"/>
              <a:ext cx="228600" cy="7461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/>
            </a:p>
          </p:txBody>
        </p:sp>
      </p:grp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5" y="3429091"/>
            <a:ext cx="4824536" cy="287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618" y="3456158"/>
            <a:ext cx="4878612" cy="284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Connettore 1 40"/>
          <p:cNvCxnSpPr/>
          <p:nvPr/>
        </p:nvCxnSpPr>
        <p:spPr>
          <a:xfrm flipV="1">
            <a:off x="404342" y="4374530"/>
            <a:ext cx="4402261" cy="328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552" y="630114"/>
            <a:ext cx="4860677" cy="2808311"/>
          </a:xfrm>
          <a:prstGeom prst="rect">
            <a:avLst/>
          </a:prstGeom>
        </p:spPr>
      </p:pic>
      <p:cxnSp>
        <p:nvCxnSpPr>
          <p:cNvPr id="40" name="Connettore 1 39"/>
          <p:cNvCxnSpPr/>
          <p:nvPr/>
        </p:nvCxnSpPr>
        <p:spPr>
          <a:xfrm>
            <a:off x="5382667" y="4374530"/>
            <a:ext cx="43924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>
            <a:off x="5374235" y="1566218"/>
            <a:ext cx="4400920" cy="36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uppo 30"/>
          <p:cNvGrpSpPr>
            <a:grpSpLocks/>
          </p:cNvGrpSpPr>
          <p:nvPr/>
        </p:nvGrpSpPr>
        <p:grpSpPr bwMode="auto">
          <a:xfrm>
            <a:off x="6299174" y="2286298"/>
            <a:ext cx="1032686" cy="105879"/>
            <a:chOff x="6197600" y="1143000"/>
            <a:chExt cx="1752600" cy="228600"/>
          </a:xfrm>
        </p:grpSpPr>
        <p:sp>
          <p:nvSpPr>
            <p:cNvPr id="43" name="Oval 24"/>
            <p:cNvSpPr>
              <a:spLocks noChangeArrowheads="1"/>
            </p:cNvSpPr>
            <p:nvPr/>
          </p:nvSpPr>
          <p:spPr bwMode="auto">
            <a:xfrm>
              <a:off x="6197600" y="1143000"/>
              <a:ext cx="228600" cy="2286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/>
            </a:p>
          </p:txBody>
        </p:sp>
        <p:sp>
          <p:nvSpPr>
            <p:cNvPr id="44" name="Oval 25"/>
            <p:cNvSpPr>
              <a:spLocks noChangeArrowheads="1"/>
            </p:cNvSpPr>
            <p:nvPr/>
          </p:nvSpPr>
          <p:spPr bwMode="auto">
            <a:xfrm>
              <a:off x="6807200" y="1143000"/>
              <a:ext cx="228600" cy="2286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/>
            </a:p>
          </p:txBody>
        </p:sp>
        <p:sp>
          <p:nvSpPr>
            <p:cNvPr id="45" name="Oval 26"/>
            <p:cNvSpPr>
              <a:spLocks noChangeArrowheads="1"/>
            </p:cNvSpPr>
            <p:nvPr/>
          </p:nvSpPr>
          <p:spPr bwMode="auto">
            <a:xfrm>
              <a:off x="7416800" y="1143000"/>
              <a:ext cx="228600" cy="2286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/>
            </a:p>
          </p:txBody>
        </p:sp>
        <p:sp>
          <p:nvSpPr>
            <p:cNvPr id="46" name="Oval 28"/>
            <p:cNvSpPr>
              <a:spLocks noChangeArrowheads="1"/>
            </p:cNvSpPr>
            <p:nvPr/>
          </p:nvSpPr>
          <p:spPr bwMode="auto">
            <a:xfrm>
              <a:off x="6502400" y="1219200"/>
              <a:ext cx="228600" cy="762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/>
            </a:p>
          </p:txBody>
        </p:sp>
        <p:sp>
          <p:nvSpPr>
            <p:cNvPr id="47" name="Oval 29"/>
            <p:cNvSpPr>
              <a:spLocks noChangeArrowheads="1"/>
            </p:cNvSpPr>
            <p:nvPr/>
          </p:nvSpPr>
          <p:spPr bwMode="auto">
            <a:xfrm>
              <a:off x="7112000" y="1219200"/>
              <a:ext cx="228600" cy="7461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/>
            </a:p>
          </p:txBody>
        </p:sp>
        <p:sp>
          <p:nvSpPr>
            <p:cNvPr id="48" name="Oval 30"/>
            <p:cNvSpPr>
              <a:spLocks noChangeArrowheads="1"/>
            </p:cNvSpPr>
            <p:nvPr/>
          </p:nvSpPr>
          <p:spPr bwMode="auto">
            <a:xfrm>
              <a:off x="7721600" y="1219200"/>
              <a:ext cx="228600" cy="7461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/>
            </a:p>
          </p:txBody>
        </p:sp>
      </p:grpSp>
      <p:grpSp>
        <p:nvGrpSpPr>
          <p:cNvPr id="49" name="Gruppo 30"/>
          <p:cNvGrpSpPr>
            <a:grpSpLocks/>
          </p:cNvGrpSpPr>
          <p:nvPr/>
        </p:nvGrpSpPr>
        <p:grpSpPr bwMode="auto">
          <a:xfrm>
            <a:off x="8094397" y="2286298"/>
            <a:ext cx="1032686" cy="105879"/>
            <a:chOff x="6197600" y="1143000"/>
            <a:chExt cx="1752600" cy="228600"/>
          </a:xfrm>
        </p:grpSpPr>
        <p:sp>
          <p:nvSpPr>
            <p:cNvPr id="50" name="Oval 24"/>
            <p:cNvSpPr>
              <a:spLocks noChangeArrowheads="1"/>
            </p:cNvSpPr>
            <p:nvPr/>
          </p:nvSpPr>
          <p:spPr bwMode="auto">
            <a:xfrm>
              <a:off x="6197600" y="1143000"/>
              <a:ext cx="228600" cy="2286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/>
            </a:p>
          </p:txBody>
        </p:sp>
        <p:sp>
          <p:nvSpPr>
            <p:cNvPr id="51" name="Oval 25"/>
            <p:cNvSpPr>
              <a:spLocks noChangeArrowheads="1"/>
            </p:cNvSpPr>
            <p:nvPr/>
          </p:nvSpPr>
          <p:spPr bwMode="auto">
            <a:xfrm>
              <a:off x="6807200" y="1143000"/>
              <a:ext cx="228600" cy="2286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/>
            </a:p>
          </p:txBody>
        </p:sp>
        <p:sp>
          <p:nvSpPr>
            <p:cNvPr id="52" name="Oval 26"/>
            <p:cNvSpPr>
              <a:spLocks noChangeArrowheads="1"/>
            </p:cNvSpPr>
            <p:nvPr/>
          </p:nvSpPr>
          <p:spPr bwMode="auto">
            <a:xfrm>
              <a:off x="7416800" y="1143000"/>
              <a:ext cx="228600" cy="2286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/>
            </a:p>
          </p:txBody>
        </p:sp>
        <p:sp>
          <p:nvSpPr>
            <p:cNvPr id="53" name="Oval 28"/>
            <p:cNvSpPr>
              <a:spLocks noChangeArrowheads="1"/>
            </p:cNvSpPr>
            <p:nvPr/>
          </p:nvSpPr>
          <p:spPr bwMode="auto">
            <a:xfrm>
              <a:off x="6502400" y="1219200"/>
              <a:ext cx="228600" cy="762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/>
            </a:p>
          </p:txBody>
        </p:sp>
        <p:sp>
          <p:nvSpPr>
            <p:cNvPr id="54" name="Oval 29"/>
            <p:cNvSpPr>
              <a:spLocks noChangeArrowheads="1"/>
            </p:cNvSpPr>
            <p:nvPr/>
          </p:nvSpPr>
          <p:spPr bwMode="auto">
            <a:xfrm>
              <a:off x="7112000" y="1219200"/>
              <a:ext cx="228600" cy="7461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/>
            </a:p>
          </p:txBody>
        </p:sp>
        <p:sp>
          <p:nvSpPr>
            <p:cNvPr id="55" name="Oval 30"/>
            <p:cNvSpPr>
              <a:spLocks noChangeArrowheads="1"/>
            </p:cNvSpPr>
            <p:nvPr/>
          </p:nvSpPr>
          <p:spPr bwMode="auto">
            <a:xfrm>
              <a:off x="7721600" y="1219200"/>
              <a:ext cx="228600" cy="7461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7392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" y="40998"/>
            <a:ext cx="9864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compression therapy hemodynamic effect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256304" y="1552858"/>
            <a:ext cx="946175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dirty="0">
                <a:latin typeface="Calibri"/>
                <a:cs typeface="Calibri"/>
              </a:rPr>
              <a:t>compared with elastic, inelastic material is significantly more effective in improving venous hemodynamics by:</a:t>
            </a:r>
          </a:p>
          <a:p>
            <a:pPr>
              <a:defRPr/>
            </a:pPr>
            <a:endParaRPr lang="en-GB" sz="2800" dirty="0">
              <a:latin typeface="Calibri"/>
              <a:cs typeface="Calibri"/>
            </a:endParaRPr>
          </a:p>
          <a:p>
            <a:pPr marL="457200" indent="-457200">
              <a:buSzPct val="80000"/>
              <a:buFont typeface="Wingdings" charset="2"/>
              <a:buChar char="ü"/>
              <a:defRPr/>
            </a:pPr>
            <a:r>
              <a:rPr lang="en-GB" sz="2800" dirty="0">
                <a:latin typeface="Calibri"/>
                <a:cs typeface="Calibri"/>
              </a:rPr>
              <a:t>decreasing venous reflux</a:t>
            </a:r>
          </a:p>
          <a:p>
            <a:pPr marL="457200" indent="-457200">
              <a:buSzPct val="80000"/>
              <a:buFont typeface="Wingdings" charset="2"/>
              <a:buChar char="ü"/>
              <a:defRPr/>
            </a:pPr>
            <a:r>
              <a:rPr lang="en-GB" sz="2800" dirty="0">
                <a:latin typeface="Calibri"/>
                <a:cs typeface="Calibri"/>
              </a:rPr>
              <a:t>increasing venous pumping function</a:t>
            </a:r>
          </a:p>
          <a:p>
            <a:pPr marL="457200" indent="-457200">
              <a:buSzPct val="80000"/>
              <a:buFont typeface="Wingdings" charset="2"/>
              <a:buChar char="ü"/>
              <a:defRPr/>
            </a:pPr>
            <a:r>
              <a:rPr lang="en-GB" sz="2800" dirty="0">
                <a:latin typeface="Calibri"/>
                <a:cs typeface="Calibri"/>
              </a:rPr>
              <a:t>reducing ambulatory venous hypertension</a:t>
            </a:r>
          </a:p>
        </p:txBody>
      </p:sp>
      <p:sp>
        <p:nvSpPr>
          <p:cNvPr id="29" name="CasellaDiTesto 3"/>
          <p:cNvSpPr txBox="1">
            <a:spLocks noChangeArrowheads="1"/>
          </p:cNvSpPr>
          <p:nvPr/>
        </p:nvSpPr>
        <p:spPr bwMode="auto">
          <a:xfrm>
            <a:off x="6461668" y="5487749"/>
            <a:ext cx="33134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latin typeface="+mn-lt"/>
                <a:cs typeface="Calibri" charset="0"/>
              </a:rPr>
              <a:t>Mosti G et al. Int Angiol. 2010;29:416-20</a:t>
            </a:r>
            <a:endParaRPr lang="it-IT" sz="1400" dirty="0">
              <a:latin typeface="+mn-lt"/>
              <a:cs typeface="Calibri" charset="0"/>
            </a:endParaRPr>
          </a:p>
          <a:p>
            <a:pPr>
              <a:defRPr/>
            </a:pPr>
            <a:r>
              <a:rPr lang="it-IT" sz="1400" dirty="0">
                <a:latin typeface="+mn-lt"/>
                <a:cs typeface="Calibri" charset="0"/>
              </a:rPr>
              <a:t>Mosti G et al. </a:t>
            </a:r>
            <a:r>
              <a:rPr lang="en-US" sz="1400" dirty="0">
                <a:latin typeface="+mn-lt"/>
                <a:cs typeface="Calibri" charset="0"/>
              </a:rPr>
              <a:t>Phlebology. 2008;23:287-94</a:t>
            </a:r>
          </a:p>
          <a:p>
            <a:pPr>
              <a:defRPr/>
            </a:pPr>
            <a:r>
              <a:rPr lang="it-IT" sz="1400" dirty="0">
                <a:latin typeface="+mn-lt"/>
                <a:cs typeface="Calibri" charset="0"/>
              </a:rPr>
              <a:t>Partsch B et al. </a:t>
            </a:r>
            <a:r>
              <a:rPr lang="it-IT" sz="1400" dirty="0" err="1">
                <a:latin typeface="+mn-lt"/>
                <a:cs typeface="Calibri" charset="0"/>
              </a:rPr>
              <a:t>Phlebology</a:t>
            </a:r>
            <a:r>
              <a:rPr lang="it-IT" sz="1400" dirty="0">
                <a:latin typeface="+mn-lt"/>
                <a:cs typeface="Calibri" charset="0"/>
              </a:rPr>
              <a:t> 1992;7:101-4</a:t>
            </a:r>
          </a:p>
        </p:txBody>
      </p:sp>
    </p:spTree>
    <p:extLst>
      <p:ext uri="{BB962C8B-B14F-4D97-AF65-F5344CB8AC3E}">
        <p14:creationId xmlns:p14="http://schemas.microsoft.com/office/powerpoint/2010/main" val="34189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5540</TotalTime>
  <Words>1159</Words>
  <Application>Microsoft Macintosh PowerPoint</Application>
  <PresentationFormat>Personalizzato</PresentationFormat>
  <Paragraphs>153</Paragraphs>
  <Slides>25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1" baseType="lpstr">
      <vt:lpstr>Arial</vt:lpstr>
      <vt:lpstr>Calibri</vt:lpstr>
      <vt:lpstr>Corbel</vt:lpstr>
      <vt:lpstr>Helvetica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Mosti</dc:creator>
  <cp:lastModifiedBy>Giovanni Mosti</cp:lastModifiedBy>
  <cp:revision>567</cp:revision>
  <dcterms:created xsi:type="dcterms:W3CDTF">2016-01-10T20:49:55Z</dcterms:created>
  <dcterms:modified xsi:type="dcterms:W3CDTF">2022-05-10T21:36:44Z</dcterms:modified>
</cp:coreProperties>
</file>